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9" r:id="rId3"/>
    <p:sldId id="261" r:id="rId4"/>
    <p:sldId id="257" r:id="rId5"/>
    <p:sldId id="264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5D5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EC8F4-C359-4F0D-91B4-DBA32B887545}" type="datetimeFigureOut">
              <a:rPr lang="fr-FR" smtClean="0"/>
              <a:pPr/>
              <a:t>27/03/2012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BD0D8-E4BB-4BB7-95DE-6A33F758E4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BD0D8-E4BB-4BB7-95DE-6A33F758E4D1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BD0D8-E4BB-4BB7-95DE-6A33F758E4D1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BD0D8-E4BB-4BB7-95DE-6A33F758E4D1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BD0D8-E4BB-4BB7-95DE-6A33F758E4D1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BD0D8-E4BB-4BB7-95DE-6A33F758E4D1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F57BD-3BAC-4403-94AA-FE9F48C3FCB7}" type="datetime1">
              <a:rPr lang="fr-FR" smtClean="0"/>
              <a:t>27/03/2012</a:t>
            </a:fld>
            <a:endParaRPr lang="fr-BE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Formation STMG 2012 - Atelier Economie et Droit - Mireille Laborie</a:t>
            </a:r>
            <a:endParaRPr lang="fr-BE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5AE764-A2FA-4A7F-A18C-1374139F4DF4}" type="datetime1">
              <a:rPr lang="fr-FR" smtClean="0"/>
              <a:t>27/03/2012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Formation STMG 2012 - Atelier Economie et Droit - Mireille Laborie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BD2F1-3234-4170-B6AB-9E7E349FBF21}" type="datetime1">
              <a:rPr lang="fr-FR" smtClean="0"/>
              <a:t>27/03/2012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Formation STMG 2012 - Atelier Economie et Droit - Mireille Laborie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518D19-3F2C-4423-A781-B46E900ACDC1}" type="datetime1">
              <a:rPr lang="fr-FR" smtClean="0"/>
              <a:t>27/03/2012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Formation STMG 2012 - Atelier Economie et Droit - Mireille Laborie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88E26C-7873-4F2D-88D5-8EDB1C709A67}" type="datetime1">
              <a:rPr lang="fr-FR" smtClean="0"/>
              <a:t>27/03/2012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Formation STMG 2012 - Atelier Economie et Droit - Mireille Laborie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3EB381-DB1C-42FD-B53F-C25214EE532D}" type="datetime1">
              <a:rPr lang="fr-FR" smtClean="0"/>
              <a:t>27/03/2012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Formation STMG 2012 - Atelier Economie et Droit - Mireille Laborie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DF088-06BC-4850-90C5-FE7AE995EE23}" type="datetime1">
              <a:rPr lang="fr-FR" smtClean="0"/>
              <a:t>27/03/2012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Formation STMG 2012 - Atelier Economie et Droit - Mireille Laborie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5C0D5-5051-4F9F-AAFC-A26DAC7500D4}" type="datetime1">
              <a:rPr lang="fr-FR" smtClean="0"/>
              <a:t>27/03/2012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Formation STMG 2012 - Atelier Economie et Droit - Mireille Laborie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DF57DE-BE2D-433B-97D5-DBCABE1A5F52}" type="datetime1">
              <a:rPr lang="fr-FR" smtClean="0"/>
              <a:t>27/03/2012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Formation STMG 2012 - Atelier Economie et Droit - Mireille Laborie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D18D52-4A4C-40D6-AA7E-ECE372ED7BC7}" type="datetime1">
              <a:rPr lang="fr-FR" smtClean="0"/>
              <a:t>27/03/2012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Formation STMG 2012 - Atelier Economie et Droit - Mireille Laborie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066E0-41DE-4875-8DD5-A214A4532A64}" type="datetime1">
              <a:rPr lang="fr-FR" smtClean="0"/>
              <a:t>27/03/2012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Formation STMG 2012 - Atelier Economie et Droit - Mireille Laborie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7AEF8C-B660-4DBA-890C-3BA56F16B8A7}" type="datetime1">
              <a:rPr lang="fr-FR" smtClean="0"/>
              <a:t>27/03/2012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fr-FR" smtClean="0"/>
              <a:t>Formation STMG 2012 - Atelier Economie et Droit - Mireille Laborie</a:t>
            </a:r>
            <a:endParaRPr lang="fr-BE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2976" y="3071810"/>
            <a:ext cx="7772400" cy="2470157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Présentation des programmes</a:t>
            </a:r>
            <a:br>
              <a:rPr lang="fr-FR" dirty="0" smtClean="0"/>
            </a:br>
            <a:r>
              <a:rPr lang="fr-FR" dirty="0" smtClean="0"/>
              <a:t>1 programme de droit</a:t>
            </a:r>
            <a:br>
              <a:rPr lang="fr-FR" dirty="0" smtClean="0"/>
            </a:br>
            <a:r>
              <a:rPr lang="fr-FR" dirty="0" smtClean="0"/>
              <a:t>1 programme d’économie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2944" y="285728"/>
            <a:ext cx="8001056" cy="2428892"/>
          </a:xfrm>
        </p:spPr>
        <p:txBody>
          <a:bodyPr>
            <a:noAutofit/>
          </a:bodyPr>
          <a:lstStyle/>
          <a:p>
            <a:pPr algn="ctr"/>
            <a:r>
              <a:rPr lang="fr-FR" sz="4400" b="1" dirty="0" smtClean="0">
                <a:solidFill>
                  <a:schemeClr val="tx1"/>
                </a:solidFill>
              </a:rPr>
              <a:t>Sciences et Technologies du Management et de la Gestion</a:t>
            </a:r>
          </a:p>
          <a:p>
            <a:pPr algn="ctr"/>
            <a:r>
              <a:rPr lang="fr-FR" sz="4400" b="1" dirty="0" smtClean="0">
                <a:solidFill>
                  <a:schemeClr val="bg2">
                    <a:lumMod val="50000"/>
                  </a:schemeClr>
                </a:solidFill>
              </a:rPr>
              <a:t>Economie et Droit</a:t>
            </a:r>
            <a:endParaRPr lang="fr-FR" sz="4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2012 - Atelier Economie et Droit - Mireille Laborie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00166" y="1643050"/>
            <a:ext cx="7215238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rgbClr val="7C5D50"/>
                </a:solidFill>
              </a:rPr>
              <a:t>Les grands objectifs : </a:t>
            </a:r>
            <a:endParaRPr lang="fr-FR" sz="4400" dirty="0">
              <a:solidFill>
                <a:srgbClr val="7C5D5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14414" y="2428868"/>
            <a:ext cx="7772400" cy="4256107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/>
              <a:t>Apporter</a:t>
            </a:r>
            <a:r>
              <a:rPr lang="fr-FR" sz="3600" dirty="0" smtClean="0"/>
              <a:t> :  </a:t>
            </a:r>
            <a:br>
              <a:rPr lang="fr-FR" sz="3600" dirty="0" smtClean="0"/>
            </a:br>
            <a:r>
              <a:rPr lang="fr-FR" sz="3600" dirty="0" smtClean="0"/>
              <a:t>- des concepts fondamentaux (Droit)</a:t>
            </a:r>
            <a:br>
              <a:rPr lang="fr-FR" sz="3600" dirty="0" smtClean="0"/>
            </a:br>
            <a:r>
              <a:rPr lang="fr-FR" sz="3600" dirty="0" smtClean="0"/>
              <a:t>- des connaissances économiques (Economie)</a:t>
            </a:r>
            <a:br>
              <a:rPr lang="fr-FR" sz="3600" dirty="0" smtClean="0"/>
            </a:br>
            <a:r>
              <a:rPr lang="fr-FR" sz="3600" b="1" dirty="0" smtClean="0"/>
              <a:t>Permettre</a:t>
            </a:r>
            <a:r>
              <a:rPr lang="fr-FR" sz="3600" dirty="0" smtClean="0"/>
              <a:t> l’acquisition de méthodes d’analyse</a:t>
            </a:r>
            <a:br>
              <a:rPr lang="fr-FR" sz="3600" dirty="0" smtClean="0"/>
            </a:br>
            <a:r>
              <a:rPr lang="fr-FR" sz="3600" b="1" dirty="0" smtClean="0"/>
              <a:t>Contribuer</a:t>
            </a:r>
            <a:r>
              <a:rPr lang="fr-FR" sz="3600" dirty="0" smtClean="0"/>
              <a:t> à la formation du citoyen</a:t>
            </a:r>
            <a:br>
              <a:rPr lang="fr-FR" sz="3600" dirty="0" smtClean="0"/>
            </a:br>
            <a:r>
              <a:rPr lang="fr-FR" sz="3600" b="1" dirty="0" smtClean="0"/>
              <a:t>Participer</a:t>
            </a:r>
            <a:r>
              <a:rPr lang="fr-FR" sz="3600" dirty="0" smtClean="0"/>
              <a:t> à la formation générale de l’élève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2944" y="285728"/>
            <a:ext cx="8001056" cy="1214446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Sciences et Technologies du Management et de la Gestion</a:t>
            </a:r>
          </a:p>
          <a:p>
            <a:pPr algn="ctr"/>
            <a:r>
              <a:rPr lang="fr-FR" sz="2400" b="1" dirty="0" smtClean="0">
                <a:solidFill>
                  <a:schemeClr val="bg2">
                    <a:lumMod val="50000"/>
                  </a:schemeClr>
                </a:solidFill>
              </a:rPr>
              <a:t>Economie et Droit</a:t>
            </a:r>
            <a:endParaRPr lang="fr-FR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2012 - Atelier Economie et Droit - Mireille Laborie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7224" y="214290"/>
            <a:ext cx="8429652" cy="2428892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Sciences et Technologies du Management et de la Gestion</a:t>
            </a:r>
          </a:p>
          <a:p>
            <a:pPr algn="ctr"/>
            <a:r>
              <a:rPr lang="fr-FR" sz="2400" b="1" dirty="0" smtClean="0">
                <a:solidFill>
                  <a:schemeClr val="bg2">
                    <a:lumMod val="50000"/>
                  </a:schemeClr>
                </a:solidFill>
              </a:rPr>
              <a:t>Economie et Droit</a:t>
            </a:r>
            <a:endParaRPr lang="fr-FR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2857472"/>
            <a:ext cx="6578393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5" name="Groupe 24"/>
          <p:cNvGrpSpPr/>
          <p:nvPr/>
        </p:nvGrpSpPr>
        <p:grpSpPr>
          <a:xfrm>
            <a:off x="2571736" y="1214422"/>
            <a:ext cx="1785950" cy="1714512"/>
            <a:chOff x="2571736" y="1214422"/>
            <a:chExt cx="1785950" cy="1714512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2571736" y="1214422"/>
              <a:ext cx="1785950" cy="571504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2 grandes parties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Connecteur droit avec flèche 12"/>
            <p:cNvCxnSpPr/>
            <p:nvPr/>
          </p:nvCxnSpPr>
          <p:spPr>
            <a:xfrm rot="5400000">
              <a:off x="2821769" y="2107397"/>
              <a:ext cx="1143008" cy="500066"/>
            </a:xfrm>
            <a:prstGeom prst="straightConnector1">
              <a:avLst/>
            </a:prstGeom>
            <a:ln w="57150">
              <a:solidFill>
                <a:schemeClr val="accent4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e 26"/>
          <p:cNvGrpSpPr/>
          <p:nvPr/>
        </p:nvGrpSpPr>
        <p:grpSpPr>
          <a:xfrm>
            <a:off x="1142976" y="2071678"/>
            <a:ext cx="1785950" cy="1857388"/>
            <a:chOff x="1142976" y="2071678"/>
            <a:chExt cx="1785950" cy="1857388"/>
          </a:xfrm>
        </p:grpSpPr>
        <p:sp>
          <p:nvSpPr>
            <p:cNvPr id="8" name="Rectangle à coins arrondis 7"/>
            <p:cNvSpPr/>
            <p:nvPr/>
          </p:nvSpPr>
          <p:spPr>
            <a:xfrm>
              <a:off x="1142976" y="2071678"/>
              <a:ext cx="1785950" cy="571504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Thème : problématisé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Connecteur droit avec flèche 14"/>
            <p:cNvCxnSpPr/>
            <p:nvPr/>
          </p:nvCxnSpPr>
          <p:spPr>
            <a:xfrm rot="16200000" flipH="1">
              <a:off x="1357290" y="3143248"/>
              <a:ext cx="1285884" cy="285752"/>
            </a:xfrm>
            <a:prstGeom prst="straightConnector1">
              <a:avLst/>
            </a:prstGeom>
            <a:ln w="57150">
              <a:solidFill>
                <a:schemeClr val="accent4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e 27"/>
          <p:cNvGrpSpPr/>
          <p:nvPr/>
        </p:nvGrpSpPr>
        <p:grpSpPr>
          <a:xfrm>
            <a:off x="3071802" y="1500174"/>
            <a:ext cx="3429024" cy="2857520"/>
            <a:chOff x="3071802" y="1500174"/>
            <a:chExt cx="3429024" cy="2857520"/>
          </a:xfrm>
        </p:grpSpPr>
        <p:sp>
          <p:nvSpPr>
            <p:cNvPr id="10" name="Rectangle à coins arrondis 9"/>
            <p:cNvSpPr/>
            <p:nvPr/>
          </p:nvSpPr>
          <p:spPr>
            <a:xfrm>
              <a:off x="4714876" y="1500174"/>
              <a:ext cx="1785950" cy="571504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Indication de durée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Connecteur droit avec flèche 16"/>
            <p:cNvCxnSpPr/>
            <p:nvPr/>
          </p:nvCxnSpPr>
          <p:spPr>
            <a:xfrm rot="5400000">
              <a:off x="2821769" y="2321711"/>
              <a:ext cx="2286016" cy="1785950"/>
            </a:xfrm>
            <a:prstGeom prst="straightConnector1">
              <a:avLst/>
            </a:prstGeom>
            <a:ln w="57150">
              <a:solidFill>
                <a:schemeClr val="accent4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e 28"/>
          <p:cNvGrpSpPr/>
          <p:nvPr/>
        </p:nvGrpSpPr>
        <p:grpSpPr>
          <a:xfrm>
            <a:off x="4071934" y="2500306"/>
            <a:ext cx="2428892" cy="2000265"/>
            <a:chOff x="4071934" y="2500306"/>
            <a:chExt cx="2428892" cy="2000265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4714876" y="2500306"/>
              <a:ext cx="1785950" cy="571504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Notions : liste exhaustive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Connecteur droit avec flèche 18"/>
            <p:cNvCxnSpPr>
              <a:stCxn id="9" idx="2"/>
            </p:cNvCxnSpPr>
            <p:nvPr/>
          </p:nvCxnSpPr>
          <p:spPr>
            <a:xfrm rot="5400000">
              <a:off x="4125513" y="3018232"/>
              <a:ext cx="1428760" cy="1535917"/>
            </a:xfrm>
            <a:prstGeom prst="straightConnector1">
              <a:avLst/>
            </a:prstGeom>
            <a:ln w="57150">
              <a:solidFill>
                <a:schemeClr val="accent4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e 25"/>
          <p:cNvGrpSpPr/>
          <p:nvPr/>
        </p:nvGrpSpPr>
        <p:grpSpPr>
          <a:xfrm>
            <a:off x="7143768" y="1643050"/>
            <a:ext cx="1785950" cy="2143141"/>
            <a:chOff x="7143768" y="1643050"/>
            <a:chExt cx="1785950" cy="2143141"/>
          </a:xfrm>
        </p:grpSpPr>
        <p:sp>
          <p:nvSpPr>
            <p:cNvPr id="11" name="Rectangle à coins arrondis 10"/>
            <p:cNvSpPr/>
            <p:nvPr/>
          </p:nvSpPr>
          <p:spPr>
            <a:xfrm>
              <a:off x="7143768" y="1643050"/>
              <a:ext cx="1785950" cy="785818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Contexte, périmètre de l’étude.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Connecteur droit avec flèche 20"/>
            <p:cNvCxnSpPr>
              <a:stCxn id="11" idx="2"/>
            </p:cNvCxnSpPr>
            <p:nvPr/>
          </p:nvCxnSpPr>
          <p:spPr>
            <a:xfrm rot="5400000">
              <a:off x="7233066" y="2982513"/>
              <a:ext cx="1357322" cy="250033"/>
            </a:xfrm>
            <a:prstGeom prst="straightConnector1">
              <a:avLst/>
            </a:prstGeom>
            <a:ln w="57150">
              <a:solidFill>
                <a:schemeClr val="accent4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2012 - Atelier Economie et Droit - Mireille Laborie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285728"/>
            <a:ext cx="8501090" cy="1285884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Sciences et Technologies du Management et de la Gestion</a:t>
            </a:r>
          </a:p>
          <a:p>
            <a:pPr algn="ctr"/>
            <a:r>
              <a:rPr lang="fr-FR" sz="2400" b="1" dirty="0" smtClean="0">
                <a:solidFill>
                  <a:schemeClr val="bg2">
                    <a:lumMod val="50000"/>
                  </a:schemeClr>
                </a:solidFill>
              </a:rPr>
              <a:t>Economie et Droit</a:t>
            </a:r>
          </a:p>
          <a:p>
            <a:pPr algn="ctr"/>
            <a:endParaRPr lang="fr-FR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5852" y="1357298"/>
            <a:ext cx="75724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7C5D50"/>
                </a:solidFill>
              </a:rPr>
              <a:t>Indications méthodologiques en droit </a:t>
            </a:r>
            <a:r>
              <a:rPr lang="fr-FR" dirty="0" smtClean="0">
                <a:solidFill>
                  <a:srgbClr val="7C5D50"/>
                </a:solidFill>
              </a:rPr>
              <a:t/>
            </a:r>
            <a:br>
              <a:rPr lang="fr-FR" dirty="0" smtClean="0">
                <a:solidFill>
                  <a:srgbClr val="7C5D50"/>
                </a:solidFill>
              </a:rPr>
            </a:br>
            <a:endParaRPr lang="fr-FR" dirty="0">
              <a:solidFill>
                <a:srgbClr val="7C5D5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344845" y="1926077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7C5D50"/>
                </a:solidFill>
              </a:rPr>
              <a:t>L’élève découvre les règles de droit à travers des </a:t>
            </a:r>
            <a:r>
              <a:rPr lang="fr-FR" b="1" dirty="0" smtClean="0">
                <a:solidFill>
                  <a:srgbClr val="7C5D50"/>
                </a:solidFill>
              </a:rPr>
              <a:t>exemples simples tirés de son environnement.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357290" y="2643182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7C5D50"/>
                </a:solidFill>
              </a:rPr>
              <a:t>Etude de </a:t>
            </a:r>
            <a:r>
              <a:rPr lang="fr-FR" b="1" dirty="0" smtClean="0">
                <a:solidFill>
                  <a:srgbClr val="7C5D50"/>
                </a:solidFill>
              </a:rPr>
              <a:t>cas pratiques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353962" y="3054486"/>
            <a:ext cx="73581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7C5D50"/>
                </a:solidFill>
              </a:rPr>
              <a:t>Démarche d’analyse de situations juridiques et construction d’une argumentation </a:t>
            </a:r>
            <a:r>
              <a:rPr lang="fr-FR" dirty="0" smtClean="0">
                <a:solidFill>
                  <a:srgbClr val="7C5D50"/>
                </a:solidFill>
              </a:rPr>
              <a:t>: 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rgbClr val="7C5D50"/>
                </a:solidFill>
              </a:rPr>
              <a:t>Qualification juridique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rgbClr val="7C5D50"/>
                </a:solidFill>
              </a:rPr>
              <a:t>Formulation du problème de droit qui est posé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rgbClr val="7C5D50"/>
                </a:solidFill>
              </a:rPr>
              <a:t>Identification des règles juridiques applicables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rgbClr val="7C5D50"/>
                </a:solidFill>
              </a:rPr>
              <a:t>Proposition de solution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338156" y="4990289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7C5D50"/>
                </a:solidFill>
              </a:rPr>
              <a:t>Mise en forme par écrit </a:t>
            </a:r>
            <a:r>
              <a:rPr lang="fr-FR" dirty="0" smtClean="0">
                <a:solidFill>
                  <a:srgbClr val="7C5D50"/>
                </a:solidFill>
              </a:rPr>
              <a:t>de l’argumentation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337851" y="5505855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7C5D50"/>
                </a:solidFill>
              </a:rPr>
              <a:t>Recours aux </a:t>
            </a:r>
            <a:r>
              <a:rPr lang="fr-FR" b="1" dirty="0" smtClean="0">
                <a:solidFill>
                  <a:srgbClr val="7C5D50"/>
                </a:solidFill>
              </a:rPr>
              <a:t>ressources numériques </a:t>
            </a:r>
            <a:r>
              <a:rPr lang="fr-FR" b="1" dirty="0" smtClean="0">
                <a:solidFill>
                  <a:srgbClr val="7C5D50"/>
                </a:solidFill>
                <a:sym typeface="Wingdings" pitchFamily="2" charset="2"/>
              </a:rPr>
              <a:t> </a:t>
            </a:r>
            <a:r>
              <a:rPr lang="fr-FR" dirty="0" smtClean="0">
                <a:solidFill>
                  <a:srgbClr val="7C5D50"/>
                </a:solidFill>
                <a:sym typeface="Wingdings" pitchFamily="2" charset="2"/>
              </a:rPr>
              <a:t>salles équipées</a:t>
            </a:r>
            <a:endParaRPr lang="fr-FR" dirty="0">
              <a:solidFill>
                <a:srgbClr val="7C5D50"/>
              </a:solidFill>
            </a:endParaRPr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2012 - Atelier Economie et Droit - Mireille Laborie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285728"/>
            <a:ext cx="8501090" cy="1285884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Sciences et Technologies du Management et de la Gestion</a:t>
            </a:r>
          </a:p>
          <a:p>
            <a:pPr algn="ctr"/>
            <a:r>
              <a:rPr lang="fr-FR" sz="2400" b="1" dirty="0" smtClean="0">
                <a:solidFill>
                  <a:schemeClr val="bg2">
                    <a:lumMod val="50000"/>
                  </a:schemeClr>
                </a:solidFill>
              </a:rPr>
              <a:t>Economie et Droit</a:t>
            </a:r>
          </a:p>
          <a:p>
            <a:pPr algn="ctr"/>
            <a:endParaRPr lang="fr-FR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5852" y="1357298"/>
            <a:ext cx="75724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7C5D50"/>
                </a:solidFill>
              </a:rPr>
              <a:t>Indications méthodologiques en économie </a:t>
            </a:r>
            <a:r>
              <a:rPr lang="fr-FR" dirty="0" smtClean="0">
                <a:solidFill>
                  <a:srgbClr val="7C5D50"/>
                </a:solidFill>
              </a:rPr>
              <a:t/>
            </a:r>
            <a:br>
              <a:rPr lang="fr-FR" dirty="0" smtClean="0">
                <a:solidFill>
                  <a:srgbClr val="7C5D50"/>
                </a:solidFill>
              </a:rPr>
            </a:br>
            <a:endParaRPr lang="fr-FR" dirty="0">
              <a:solidFill>
                <a:srgbClr val="7C5D5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362052" y="3989619"/>
            <a:ext cx="75724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7C5D50"/>
                </a:solidFill>
              </a:rPr>
              <a:t>L’élève doit : 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rgbClr val="7C5D50"/>
                </a:solidFill>
              </a:rPr>
              <a:t>Rechercher de l’information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rgbClr val="7C5D50"/>
                </a:solidFill>
              </a:rPr>
              <a:t>Synthétiser et analyser cette information (regard critique sur les documents)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rgbClr val="7C5D50"/>
                </a:solidFill>
              </a:rPr>
              <a:t>Organiser sa pensée </a:t>
            </a:r>
            <a:r>
              <a:rPr lang="fr-FR" b="1" dirty="0" smtClean="0">
                <a:solidFill>
                  <a:srgbClr val="7C5D50"/>
                </a:solidFill>
              </a:rPr>
              <a:t>par écrit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rgbClr val="7C5D50"/>
                </a:solidFill>
              </a:rPr>
              <a:t>Développer une argumentation économique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346405" y="2082564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7C5D50"/>
                </a:solidFill>
              </a:rPr>
              <a:t>L’acquisition des notions se fait à travers </a:t>
            </a:r>
            <a:r>
              <a:rPr lang="fr-FR" b="1" dirty="0" smtClean="0">
                <a:solidFill>
                  <a:srgbClr val="7C5D50"/>
                </a:solidFill>
              </a:rPr>
              <a:t>l’exploitation de ressources </a:t>
            </a:r>
            <a:r>
              <a:rPr lang="fr-FR" dirty="0" smtClean="0">
                <a:solidFill>
                  <a:srgbClr val="7C5D50"/>
                </a:solidFill>
              </a:rPr>
              <a:t>: 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rgbClr val="7C5D50"/>
                </a:solidFill>
              </a:rPr>
              <a:t>récentes,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rgbClr val="7C5D50"/>
                </a:solidFill>
              </a:rPr>
              <a:t>« vivantes » : vidéo, site Internet, animations graphiques…</a:t>
            </a:r>
            <a:r>
              <a:rPr lang="fr-FR" dirty="0" smtClean="0">
                <a:solidFill>
                  <a:srgbClr val="7C5D50"/>
                </a:solidFill>
                <a:sym typeface="Wingdings" pitchFamily="2" charset="2"/>
              </a:rPr>
              <a:t> salle équipée</a:t>
            </a:r>
            <a:endParaRPr lang="fr-FR" dirty="0" smtClean="0">
              <a:solidFill>
                <a:srgbClr val="7C5D50"/>
              </a:solidFill>
            </a:endParaRPr>
          </a:p>
          <a:p>
            <a:pPr>
              <a:buFontTx/>
              <a:buChar char="-"/>
            </a:pPr>
            <a:r>
              <a:rPr lang="fr-FR" dirty="0" smtClean="0">
                <a:solidFill>
                  <a:srgbClr val="7C5D50"/>
                </a:solidFill>
              </a:rPr>
              <a:t>en lien avec l’actualité.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358651" y="3511324"/>
            <a:ext cx="700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7C5D50"/>
                </a:solidFill>
              </a:rPr>
              <a:t>L’analyse de </a:t>
            </a:r>
            <a:r>
              <a:rPr lang="fr-FR" b="1" dirty="0" smtClean="0">
                <a:solidFill>
                  <a:srgbClr val="7C5D50"/>
                </a:solidFill>
              </a:rPr>
              <a:t>situations réelles </a:t>
            </a:r>
            <a:r>
              <a:rPr lang="fr-FR" dirty="0" smtClean="0">
                <a:solidFill>
                  <a:srgbClr val="7C5D50"/>
                </a:solidFill>
              </a:rPr>
              <a:t>est privilégiée.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362052" y="5704130"/>
            <a:ext cx="7643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7C5D50"/>
                </a:solidFill>
              </a:rPr>
              <a:t>L’expression de l’élève </a:t>
            </a:r>
            <a:r>
              <a:rPr lang="fr-FR" dirty="0" smtClean="0">
                <a:solidFill>
                  <a:srgbClr val="7C5D50"/>
                </a:solidFill>
              </a:rPr>
              <a:t>doit être au cœur de l’enseignement : exposés, travaux rédigés, </a:t>
            </a:r>
            <a:r>
              <a:rPr lang="fr-FR" b="1" dirty="0" smtClean="0">
                <a:solidFill>
                  <a:srgbClr val="7C5D50"/>
                </a:solidFill>
              </a:rPr>
              <a:t>débats</a:t>
            </a:r>
            <a:r>
              <a:rPr lang="fr-FR" dirty="0" smtClean="0">
                <a:solidFill>
                  <a:srgbClr val="7C5D50"/>
                </a:solidFill>
              </a:rPr>
              <a:t>…)</a:t>
            </a:r>
          </a:p>
          <a:p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2012 - Atelier Economie et Droit - Mireille Laborie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367</TotalTime>
  <Words>283</Words>
  <PresentationFormat>Affichage à l'écran (4:3)</PresentationFormat>
  <Paragraphs>50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Solstice</vt:lpstr>
      <vt:lpstr>Présentation des programmes 1 programme de droit 1 programme d’économie </vt:lpstr>
      <vt:lpstr>Apporter :   - des concepts fondamentaux (Droit) - des connaissances économiques (Economie) Permettre l’acquisition de méthodes d’analyse Contribuer à la formation du citoyen Participer à la formation générale de l’élève 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des programmes de droit et d’économie</dc:title>
  <dc:creator>mireille</dc:creator>
  <cp:lastModifiedBy>mireille</cp:lastModifiedBy>
  <cp:revision>17</cp:revision>
  <dcterms:created xsi:type="dcterms:W3CDTF">2012-03-14T14:43:06Z</dcterms:created>
  <dcterms:modified xsi:type="dcterms:W3CDTF">2012-03-27T17:02:00Z</dcterms:modified>
</cp:coreProperties>
</file>