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0" r:id="rId4"/>
    <p:sldId id="258" r:id="rId5"/>
    <p:sldId id="261"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3770" autoAdjust="0"/>
  </p:normalViewPr>
  <p:slideViewPr>
    <p:cSldViewPr snapToGrid="0">
      <p:cViewPr varScale="1">
        <p:scale>
          <a:sx n="72" d="100"/>
          <a:sy n="72" d="100"/>
        </p:scale>
        <p:origin x="1075" y="62"/>
      </p:cViewPr>
      <p:guideLst/>
    </p:cSldViewPr>
  </p:slideViewPr>
  <p:outlineViewPr>
    <p:cViewPr>
      <p:scale>
        <a:sx n="33" d="100"/>
        <a:sy n="33" d="100"/>
      </p:scale>
      <p:origin x="0" y="-131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21128D-E0ED-4ED0-992C-CC0DBB8E3E73}" type="datetimeFigureOut">
              <a:rPr lang="fr-FR" smtClean="0"/>
              <a:t>20/03/2021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B1A2F9-C6E7-417B-9894-AD598347E753}" type="slidenum">
              <a:rPr lang="fr-FR" smtClean="0"/>
              <a:t>‹N°›</a:t>
            </a:fld>
            <a:endParaRPr lang="fr-FR"/>
          </a:p>
        </p:txBody>
      </p:sp>
    </p:spTree>
    <p:extLst>
      <p:ext uri="{BB962C8B-B14F-4D97-AF65-F5344CB8AC3E}">
        <p14:creationId xmlns:p14="http://schemas.microsoft.com/office/powerpoint/2010/main" val="121719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Parmi les trois composantes de l’orientation, connaitre les métiers, connaitre les formations, se connaitre, je vais aborder cette dernière qui consiste à prendre conscience de ses appétences, de ses compétences et leur niveau de maitrise. Dans le cadre de l’enseignement des SVT, nous cherchons à accompagner l’élève dans la connaissance de son positionnement dans les compétences spécifiques à notre discipline, à la fois expérimentale mais également conceptuelle. En seconde, cette démarche d’orientation va guider l’élève dans ses choix d’orientation vers la filière générale ou vers la filière technologie. Comment procéder ? </a:t>
            </a:r>
          </a:p>
        </p:txBody>
      </p:sp>
      <p:sp>
        <p:nvSpPr>
          <p:cNvPr id="4" name="Espace réservé du numéro de diapositive 3"/>
          <p:cNvSpPr>
            <a:spLocks noGrp="1"/>
          </p:cNvSpPr>
          <p:nvPr>
            <p:ph type="sldNum" sz="quarter" idx="5"/>
          </p:nvPr>
        </p:nvSpPr>
        <p:spPr/>
        <p:txBody>
          <a:bodyPr/>
          <a:lstStyle/>
          <a:p>
            <a:fld id="{13B1A2F9-C6E7-417B-9894-AD598347E753}" type="slidenum">
              <a:rPr lang="fr-FR" smtClean="0"/>
              <a:t>1</a:t>
            </a:fld>
            <a:endParaRPr lang="fr-FR"/>
          </a:p>
        </p:txBody>
      </p:sp>
    </p:spTree>
    <p:extLst>
      <p:ext uri="{BB962C8B-B14F-4D97-AF65-F5344CB8AC3E}">
        <p14:creationId xmlns:p14="http://schemas.microsoft.com/office/powerpoint/2010/main" val="1722277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partir des programmes officiels et de notre expérience pédagogique, nous avons distingué parmi </a:t>
            </a:r>
            <a:r>
              <a:rPr lang="fr-FR" b="1" dirty="0"/>
              <a:t>les compétences travaillées en SVT</a:t>
            </a:r>
            <a:r>
              <a:rPr lang="fr-FR" dirty="0"/>
              <a:t>, celles qui relèvent du transversale et celles qui sont plutôt spécifiques à notre discipline. </a:t>
            </a:r>
          </a:p>
          <a:p>
            <a:r>
              <a:rPr lang="fr-FR" dirty="0"/>
              <a:t>Transversales : exploiter des données ; communiquer sous forme de tableau, de graphique, interpréter des résultats</a:t>
            </a:r>
          </a:p>
          <a:p>
            <a:r>
              <a:rPr lang="fr-FR" dirty="0"/>
              <a:t>S’exprimer dans un langage écrit </a:t>
            </a:r>
          </a:p>
          <a:p>
            <a:r>
              <a:rPr lang="fr-FR" dirty="0"/>
              <a:t>Et </a:t>
            </a:r>
            <a:r>
              <a:rPr lang="fr-FR" b="1" dirty="0"/>
              <a:t>des plus spécifiques</a:t>
            </a:r>
            <a:r>
              <a:rPr lang="fr-FR" dirty="0"/>
              <a:t>, extraits du de la grille de compétences du BO : concevoir et mettre en œuvre des stratégies de résolution, les étapes de la démarche expérimentale….. </a:t>
            </a:r>
          </a:p>
        </p:txBody>
      </p:sp>
      <p:sp>
        <p:nvSpPr>
          <p:cNvPr id="4" name="Espace réservé du numéro de diapositive 3"/>
          <p:cNvSpPr>
            <a:spLocks noGrp="1"/>
          </p:cNvSpPr>
          <p:nvPr>
            <p:ph type="sldNum" sz="quarter" idx="5"/>
          </p:nvPr>
        </p:nvSpPr>
        <p:spPr/>
        <p:txBody>
          <a:bodyPr/>
          <a:lstStyle/>
          <a:p>
            <a:fld id="{13B1A2F9-C6E7-417B-9894-AD598347E753}" type="slidenum">
              <a:rPr lang="fr-FR" smtClean="0"/>
              <a:t>2</a:t>
            </a:fld>
            <a:endParaRPr lang="fr-FR"/>
          </a:p>
        </p:txBody>
      </p:sp>
    </p:spTree>
    <p:extLst>
      <p:ext uri="{BB962C8B-B14F-4D97-AF65-F5344CB8AC3E}">
        <p14:creationId xmlns:p14="http://schemas.microsoft.com/office/powerpoint/2010/main" val="2394416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 parallèle, nous avons ciblé les deux voies possibles de poursuite en sciences du vivant en première, voie générale et voie technologique, et nous nous sommes intéressés aux compétences qui les distinguent et/ou les caractérisent.</a:t>
            </a:r>
          </a:p>
          <a:p>
            <a:r>
              <a:rPr lang="fr-FR" dirty="0"/>
              <a:t> </a:t>
            </a:r>
            <a:r>
              <a:rPr lang="fr-FR" b="1" dirty="0"/>
              <a:t>voie générale : </a:t>
            </a:r>
            <a:r>
              <a:rPr lang="fr-FR" dirty="0"/>
              <a:t>capacité d’abstraction, développer ses idées, conceptualiser, esprit critique….</a:t>
            </a:r>
          </a:p>
          <a:p>
            <a:r>
              <a:rPr lang="fr-FR" b="1" dirty="0"/>
              <a:t>Voie technologique : </a:t>
            </a:r>
            <a:r>
              <a:rPr lang="fr-FR" dirty="0"/>
              <a:t>capacités techniques, d’organisation, de justification, réflexions sur les erreurs et leurs remédiations…</a:t>
            </a:r>
          </a:p>
        </p:txBody>
      </p:sp>
      <p:sp>
        <p:nvSpPr>
          <p:cNvPr id="4" name="Espace réservé du numéro de diapositive 3"/>
          <p:cNvSpPr>
            <a:spLocks noGrp="1"/>
          </p:cNvSpPr>
          <p:nvPr>
            <p:ph type="sldNum" sz="quarter" idx="5"/>
          </p:nvPr>
        </p:nvSpPr>
        <p:spPr/>
        <p:txBody>
          <a:bodyPr/>
          <a:lstStyle/>
          <a:p>
            <a:fld id="{13B1A2F9-C6E7-417B-9894-AD598347E753}" type="slidenum">
              <a:rPr lang="fr-FR" smtClean="0"/>
              <a:t>3</a:t>
            </a:fld>
            <a:endParaRPr lang="fr-FR"/>
          </a:p>
        </p:txBody>
      </p:sp>
    </p:spTree>
    <p:extLst>
      <p:ext uri="{BB962C8B-B14F-4D97-AF65-F5344CB8AC3E}">
        <p14:creationId xmlns:p14="http://schemas.microsoft.com/office/powerpoint/2010/main" val="2937016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Voyons un exemple de </a:t>
            </a:r>
            <a:r>
              <a:rPr lang="fr-FR" b="1" dirty="0"/>
              <a:t>mise en </a:t>
            </a:r>
            <a:r>
              <a:rPr lang="fr-FR" b="1" dirty="0" err="1"/>
              <a:t>eouvre</a:t>
            </a:r>
            <a:r>
              <a:rPr lang="fr-FR" b="1" dirty="0"/>
              <a:t> dans une séance de cours de SVT, </a:t>
            </a:r>
            <a:r>
              <a:rPr lang="fr-FR" dirty="0"/>
              <a:t>durant un TP de 2</a:t>
            </a:r>
            <a:r>
              <a:rPr lang="fr-FR" baseline="30000" dirty="0"/>
              <a:t>nde</a:t>
            </a:r>
            <a:r>
              <a:rPr lang="fr-FR" dirty="0"/>
              <a:t> qui porte sur la notion de facteurs qui influencent le métabolisme des animaux. </a:t>
            </a:r>
          </a:p>
          <a:p>
            <a:r>
              <a:rPr lang="fr-FR" dirty="0"/>
              <a:t>Une situation de départ est proposée avec des levures qui représentent le fonctionnement  d’une cellule animale. Le matériel </a:t>
            </a:r>
            <a:r>
              <a:rPr lang="fr-FR" b="1" dirty="0"/>
              <a:t>est présent devant l’élève sur sa paillasse</a:t>
            </a:r>
            <a:r>
              <a:rPr lang="fr-FR" dirty="0"/>
              <a:t>. Il doit proposer un protocole expérimental pour répondre au problème. Deux possibilités s’offrent à lui. :</a:t>
            </a:r>
          </a:p>
          <a:p>
            <a:pPr marL="171450" indent="-171450">
              <a:buFontTx/>
              <a:buChar char="-"/>
            </a:pPr>
            <a:r>
              <a:rPr lang="fr-FR" dirty="0"/>
              <a:t>Soit il </a:t>
            </a:r>
            <a:r>
              <a:rPr lang="fr-FR" b="1" dirty="0"/>
              <a:t>préfère conceptualiser les conditions du protocole expérimental </a:t>
            </a:r>
            <a:r>
              <a:rPr lang="fr-FR" dirty="0"/>
              <a:t>à partir du matériel présent et élaborer le protocole, en bénéficiant d’aides éventuelles.</a:t>
            </a:r>
          </a:p>
          <a:p>
            <a:pPr marL="171450" indent="-171450">
              <a:buFontTx/>
              <a:buChar char="-"/>
            </a:pPr>
            <a:r>
              <a:rPr lang="fr-FR" dirty="0"/>
              <a:t>Soit il </a:t>
            </a:r>
            <a:r>
              <a:rPr lang="fr-FR" b="1" dirty="0"/>
              <a:t>préfère partir du protocole fourni </a:t>
            </a:r>
            <a:r>
              <a:rPr lang="fr-FR" dirty="0"/>
              <a:t>et il doit alors retrouver le sens de ce protocole </a:t>
            </a:r>
            <a:r>
              <a:rPr lang="fr-FR" b="1" dirty="0"/>
              <a:t>en identifiant les paramètres choisis et en justifiant ces choix.</a:t>
            </a:r>
          </a:p>
          <a:p>
            <a:pPr marL="171450" indent="-171450">
              <a:buFontTx/>
              <a:buChar char="-"/>
            </a:pPr>
            <a:r>
              <a:rPr lang="fr-FR" dirty="0"/>
              <a:t>(variables, mesurables, témoin et justifier ces choix : on mesure l’oxygène car lorsqu’une levure respire elle prélève de l’oxygène. On fait varier la quantité de glucose car pour respirer, une levure a besoin de glucose. Ou on commence l’expérience sans glucose pour que ça serve de référence pour comparer les résultats quand on met ensuite du glucose…..</a:t>
            </a:r>
          </a:p>
          <a:p>
            <a:pPr marL="171450" indent="-171450">
              <a:buFontTx/>
              <a:buChar char="-"/>
            </a:pPr>
            <a:endParaRPr lang="fr-FR" dirty="0"/>
          </a:p>
          <a:p>
            <a:pPr marL="0" indent="0">
              <a:buFontTx/>
              <a:buNone/>
            </a:pPr>
            <a:r>
              <a:rPr lang="fr-FR" dirty="0"/>
              <a:t>Ces préférences vont mettre chaque élève </a:t>
            </a:r>
            <a:r>
              <a:rPr lang="fr-FR" b="1" dirty="0"/>
              <a:t>dans une réussite </a:t>
            </a:r>
            <a:r>
              <a:rPr lang="fr-FR" dirty="0"/>
              <a:t>mais qui n</a:t>
            </a:r>
            <a:r>
              <a:rPr lang="fr-FR" b="1" dirty="0"/>
              <a:t>’aura pas mobilisée les mêmes compétences : </a:t>
            </a:r>
            <a:r>
              <a:rPr lang="fr-FR" dirty="0"/>
              <a:t>une aura fait appel à des capacités d’abstraction et de conceptualisation, l’autre à des capacités de compréhension et de justification. Ici s’affine la connaissance des compétences de chaque élève. </a:t>
            </a:r>
          </a:p>
          <a:p>
            <a:pPr marL="0" indent="0">
              <a:buFontTx/>
              <a:buNone/>
            </a:pPr>
            <a:r>
              <a:rPr lang="fr-FR" dirty="0"/>
              <a:t>Si temps, poursuivre avec la mise en œuvre, dans laquelle se révèlent les compétences techniques fortes, nécessaires aux deux voies.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L’élève doit </a:t>
            </a:r>
            <a:r>
              <a:rPr lang="fr-FR" b="1" dirty="0"/>
              <a:t>ensuite se positionner sur les critères de réussite en procédant à son auto-évaluation.</a:t>
            </a:r>
          </a:p>
          <a:p>
            <a:pPr marL="0" indent="0">
              <a:buFontTx/>
              <a:buNone/>
            </a:pPr>
            <a:endParaRPr lang="fr-FR" dirty="0"/>
          </a:p>
          <a:p>
            <a:pPr marL="0" indent="0">
              <a:buFontTx/>
              <a:buNone/>
            </a:pPr>
            <a:endParaRPr lang="fr-FR" dirty="0"/>
          </a:p>
        </p:txBody>
      </p:sp>
      <p:sp>
        <p:nvSpPr>
          <p:cNvPr id="4" name="Espace réservé du numéro de diapositive 3"/>
          <p:cNvSpPr>
            <a:spLocks noGrp="1"/>
          </p:cNvSpPr>
          <p:nvPr>
            <p:ph type="sldNum" sz="quarter" idx="5"/>
          </p:nvPr>
        </p:nvSpPr>
        <p:spPr/>
        <p:txBody>
          <a:bodyPr/>
          <a:lstStyle/>
          <a:p>
            <a:fld id="{13B1A2F9-C6E7-417B-9894-AD598347E753}" type="slidenum">
              <a:rPr lang="fr-FR" smtClean="0"/>
              <a:t>4</a:t>
            </a:fld>
            <a:endParaRPr lang="fr-FR"/>
          </a:p>
        </p:txBody>
      </p:sp>
    </p:spTree>
    <p:extLst>
      <p:ext uri="{BB962C8B-B14F-4D97-AF65-F5344CB8AC3E}">
        <p14:creationId xmlns:p14="http://schemas.microsoft.com/office/powerpoint/2010/main" val="14100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Enfin, dernière étape, </a:t>
            </a:r>
            <a:r>
              <a:rPr lang="fr-FR" b="1" dirty="0"/>
              <a:t>une clé de correspondance est donnée</a:t>
            </a:r>
            <a:r>
              <a:rPr lang="fr-FR" dirty="0"/>
              <a:t> à l’élève qui lui permet de </a:t>
            </a:r>
            <a:r>
              <a:rPr lang="fr-FR" b="1" dirty="0"/>
              <a:t>se situer provisoirement</a:t>
            </a:r>
            <a:r>
              <a:rPr lang="fr-FR" dirty="0"/>
              <a:t>, pour cet exercice et à ce moment de l’année, sur la voie ou les voies qui seraient le plus </a:t>
            </a:r>
            <a:r>
              <a:rPr lang="fr-FR" b="1" dirty="0"/>
              <a:t>en adéquation avec ses compétences et ses appétences </a:t>
            </a:r>
            <a:r>
              <a:rPr lang="fr-FR" dirty="0"/>
              <a:t>.</a:t>
            </a:r>
            <a:br>
              <a:rPr lang="fr-FR" dirty="0"/>
            </a:br>
            <a:r>
              <a:rPr lang="fr-FR" dirty="0"/>
              <a:t>Pour finir, renouvelé sur d’autres compétences, cette intégration de l’orientation dans les séances de cours, accompagne l’élève dans sa démarche à mieux se connaitre et ainsi à opérer des choix éclairés, dans une démarche positive et de réussite. </a:t>
            </a:r>
          </a:p>
        </p:txBody>
      </p:sp>
      <p:sp>
        <p:nvSpPr>
          <p:cNvPr id="4" name="Espace réservé du numéro de diapositive 3"/>
          <p:cNvSpPr>
            <a:spLocks noGrp="1"/>
          </p:cNvSpPr>
          <p:nvPr>
            <p:ph type="sldNum" sz="quarter" idx="5"/>
          </p:nvPr>
        </p:nvSpPr>
        <p:spPr/>
        <p:txBody>
          <a:bodyPr/>
          <a:lstStyle/>
          <a:p>
            <a:fld id="{13B1A2F9-C6E7-417B-9894-AD598347E753}" type="slidenum">
              <a:rPr lang="fr-FR" smtClean="0"/>
              <a:t>5</a:t>
            </a:fld>
            <a:endParaRPr lang="fr-FR"/>
          </a:p>
        </p:txBody>
      </p:sp>
    </p:spTree>
    <p:extLst>
      <p:ext uri="{BB962C8B-B14F-4D97-AF65-F5344CB8AC3E}">
        <p14:creationId xmlns:p14="http://schemas.microsoft.com/office/powerpoint/2010/main" val="2689222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46FA8A-B4C1-4108-BC38-40507613867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23FBD42-684A-414A-8DE3-278CAA61E5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B315E0B-6030-4588-AB38-132AB224F49A}"/>
              </a:ext>
            </a:extLst>
          </p:cNvPr>
          <p:cNvSpPr>
            <a:spLocks noGrp="1"/>
          </p:cNvSpPr>
          <p:nvPr>
            <p:ph type="dt" sz="half" idx="10"/>
          </p:nvPr>
        </p:nvSpPr>
        <p:spPr/>
        <p:txBody>
          <a:bodyPr/>
          <a:lstStyle/>
          <a:p>
            <a:fld id="{896FA6EF-D531-4614-9CA2-228E873B7A6B}" type="datetimeFigureOut">
              <a:rPr lang="fr-FR" smtClean="0"/>
              <a:t>20/03/2021</a:t>
            </a:fld>
            <a:endParaRPr lang="fr-FR"/>
          </a:p>
        </p:txBody>
      </p:sp>
      <p:sp>
        <p:nvSpPr>
          <p:cNvPr id="5" name="Espace réservé du pied de page 4">
            <a:extLst>
              <a:ext uri="{FF2B5EF4-FFF2-40B4-BE49-F238E27FC236}">
                <a16:creationId xmlns:a16="http://schemas.microsoft.com/office/drawing/2014/main" id="{432910A8-FA86-4F08-A19C-D2104DD0C51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26089A5-910A-4F78-981E-AC7C63DF2B01}"/>
              </a:ext>
            </a:extLst>
          </p:cNvPr>
          <p:cNvSpPr>
            <a:spLocks noGrp="1"/>
          </p:cNvSpPr>
          <p:nvPr>
            <p:ph type="sldNum" sz="quarter" idx="12"/>
          </p:nvPr>
        </p:nvSpPr>
        <p:spPr/>
        <p:txBody>
          <a:bodyPr/>
          <a:lstStyle/>
          <a:p>
            <a:fld id="{73A54F11-04BE-47DC-ADA1-84FF7A7B841A}" type="slidenum">
              <a:rPr lang="fr-FR" smtClean="0"/>
              <a:t>‹N°›</a:t>
            </a:fld>
            <a:endParaRPr lang="fr-FR"/>
          </a:p>
        </p:txBody>
      </p:sp>
    </p:spTree>
    <p:extLst>
      <p:ext uri="{BB962C8B-B14F-4D97-AF65-F5344CB8AC3E}">
        <p14:creationId xmlns:p14="http://schemas.microsoft.com/office/powerpoint/2010/main" val="2490301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B0C9E2-0529-427B-B746-5ECD7BAFE18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A4DA538-1C18-4AB3-97AF-751BE7702C6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BED29D5-3DFD-4D8E-B6CF-AB1CCE0A1F87}"/>
              </a:ext>
            </a:extLst>
          </p:cNvPr>
          <p:cNvSpPr>
            <a:spLocks noGrp="1"/>
          </p:cNvSpPr>
          <p:nvPr>
            <p:ph type="dt" sz="half" idx="10"/>
          </p:nvPr>
        </p:nvSpPr>
        <p:spPr/>
        <p:txBody>
          <a:bodyPr/>
          <a:lstStyle/>
          <a:p>
            <a:fld id="{896FA6EF-D531-4614-9CA2-228E873B7A6B}" type="datetimeFigureOut">
              <a:rPr lang="fr-FR" smtClean="0"/>
              <a:t>20/03/2021</a:t>
            </a:fld>
            <a:endParaRPr lang="fr-FR"/>
          </a:p>
        </p:txBody>
      </p:sp>
      <p:sp>
        <p:nvSpPr>
          <p:cNvPr id="5" name="Espace réservé du pied de page 4">
            <a:extLst>
              <a:ext uri="{FF2B5EF4-FFF2-40B4-BE49-F238E27FC236}">
                <a16:creationId xmlns:a16="http://schemas.microsoft.com/office/drawing/2014/main" id="{5A27FCCE-3C14-4916-BD2A-B68DC3E1CDC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B2677D0-B19C-4312-A664-6F622AF6369E}"/>
              </a:ext>
            </a:extLst>
          </p:cNvPr>
          <p:cNvSpPr>
            <a:spLocks noGrp="1"/>
          </p:cNvSpPr>
          <p:nvPr>
            <p:ph type="sldNum" sz="quarter" idx="12"/>
          </p:nvPr>
        </p:nvSpPr>
        <p:spPr/>
        <p:txBody>
          <a:bodyPr/>
          <a:lstStyle/>
          <a:p>
            <a:fld id="{73A54F11-04BE-47DC-ADA1-84FF7A7B841A}" type="slidenum">
              <a:rPr lang="fr-FR" smtClean="0"/>
              <a:t>‹N°›</a:t>
            </a:fld>
            <a:endParaRPr lang="fr-FR"/>
          </a:p>
        </p:txBody>
      </p:sp>
    </p:spTree>
    <p:extLst>
      <p:ext uri="{BB962C8B-B14F-4D97-AF65-F5344CB8AC3E}">
        <p14:creationId xmlns:p14="http://schemas.microsoft.com/office/powerpoint/2010/main" val="3698102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AC4F4D4-8479-49F0-82CF-56985AEA5D8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25DC949-A447-49D2-BAA4-E2964B55325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8760D25-59DF-416B-8879-DBF2AB722A61}"/>
              </a:ext>
            </a:extLst>
          </p:cNvPr>
          <p:cNvSpPr>
            <a:spLocks noGrp="1"/>
          </p:cNvSpPr>
          <p:nvPr>
            <p:ph type="dt" sz="half" idx="10"/>
          </p:nvPr>
        </p:nvSpPr>
        <p:spPr/>
        <p:txBody>
          <a:bodyPr/>
          <a:lstStyle/>
          <a:p>
            <a:fld id="{896FA6EF-D531-4614-9CA2-228E873B7A6B}" type="datetimeFigureOut">
              <a:rPr lang="fr-FR" smtClean="0"/>
              <a:t>20/03/2021</a:t>
            </a:fld>
            <a:endParaRPr lang="fr-FR"/>
          </a:p>
        </p:txBody>
      </p:sp>
      <p:sp>
        <p:nvSpPr>
          <p:cNvPr id="5" name="Espace réservé du pied de page 4">
            <a:extLst>
              <a:ext uri="{FF2B5EF4-FFF2-40B4-BE49-F238E27FC236}">
                <a16:creationId xmlns:a16="http://schemas.microsoft.com/office/drawing/2014/main" id="{463BC2AA-E415-4AF5-967C-E014FBB1C23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AC28728-B962-4A0E-8B7E-DA050249D8A1}"/>
              </a:ext>
            </a:extLst>
          </p:cNvPr>
          <p:cNvSpPr>
            <a:spLocks noGrp="1"/>
          </p:cNvSpPr>
          <p:nvPr>
            <p:ph type="sldNum" sz="quarter" idx="12"/>
          </p:nvPr>
        </p:nvSpPr>
        <p:spPr/>
        <p:txBody>
          <a:bodyPr/>
          <a:lstStyle/>
          <a:p>
            <a:fld id="{73A54F11-04BE-47DC-ADA1-84FF7A7B841A}" type="slidenum">
              <a:rPr lang="fr-FR" smtClean="0"/>
              <a:t>‹N°›</a:t>
            </a:fld>
            <a:endParaRPr lang="fr-FR"/>
          </a:p>
        </p:txBody>
      </p:sp>
    </p:spTree>
    <p:extLst>
      <p:ext uri="{BB962C8B-B14F-4D97-AF65-F5344CB8AC3E}">
        <p14:creationId xmlns:p14="http://schemas.microsoft.com/office/powerpoint/2010/main" val="2121167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E6DE66-A487-4C56-BC36-06695E381BE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19B4C3B-E04C-483E-B005-FA45555384A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1DF5DF1-DEA6-408A-A44B-BEBC3377F4D7}"/>
              </a:ext>
            </a:extLst>
          </p:cNvPr>
          <p:cNvSpPr>
            <a:spLocks noGrp="1"/>
          </p:cNvSpPr>
          <p:nvPr>
            <p:ph type="dt" sz="half" idx="10"/>
          </p:nvPr>
        </p:nvSpPr>
        <p:spPr/>
        <p:txBody>
          <a:bodyPr/>
          <a:lstStyle/>
          <a:p>
            <a:fld id="{896FA6EF-D531-4614-9CA2-228E873B7A6B}" type="datetimeFigureOut">
              <a:rPr lang="fr-FR" smtClean="0"/>
              <a:t>20/03/2021</a:t>
            </a:fld>
            <a:endParaRPr lang="fr-FR"/>
          </a:p>
        </p:txBody>
      </p:sp>
      <p:sp>
        <p:nvSpPr>
          <p:cNvPr id="5" name="Espace réservé du pied de page 4">
            <a:extLst>
              <a:ext uri="{FF2B5EF4-FFF2-40B4-BE49-F238E27FC236}">
                <a16:creationId xmlns:a16="http://schemas.microsoft.com/office/drawing/2014/main" id="{52945FC8-0842-45E9-AEEB-8D660600DA0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1D78588-5F59-4ECC-8EA3-7951797E8155}"/>
              </a:ext>
            </a:extLst>
          </p:cNvPr>
          <p:cNvSpPr>
            <a:spLocks noGrp="1"/>
          </p:cNvSpPr>
          <p:nvPr>
            <p:ph type="sldNum" sz="quarter" idx="12"/>
          </p:nvPr>
        </p:nvSpPr>
        <p:spPr/>
        <p:txBody>
          <a:bodyPr/>
          <a:lstStyle/>
          <a:p>
            <a:fld id="{73A54F11-04BE-47DC-ADA1-84FF7A7B841A}" type="slidenum">
              <a:rPr lang="fr-FR" smtClean="0"/>
              <a:t>‹N°›</a:t>
            </a:fld>
            <a:endParaRPr lang="fr-FR"/>
          </a:p>
        </p:txBody>
      </p:sp>
    </p:spTree>
    <p:extLst>
      <p:ext uri="{BB962C8B-B14F-4D97-AF65-F5344CB8AC3E}">
        <p14:creationId xmlns:p14="http://schemas.microsoft.com/office/powerpoint/2010/main" val="4029095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6700C1-545E-4D1C-9FA1-1EF24EFBECC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11860FF-0D0F-4A56-9CE6-CC6F9ECEB3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81C2923-B477-4E43-BF0A-C56D33792A87}"/>
              </a:ext>
            </a:extLst>
          </p:cNvPr>
          <p:cNvSpPr>
            <a:spLocks noGrp="1"/>
          </p:cNvSpPr>
          <p:nvPr>
            <p:ph type="dt" sz="half" idx="10"/>
          </p:nvPr>
        </p:nvSpPr>
        <p:spPr/>
        <p:txBody>
          <a:bodyPr/>
          <a:lstStyle/>
          <a:p>
            <a:fld id="{896FA6EF-D531-4614-9CA2-228E873B7A6B}" type="datetimeFigureOut">
              <a:rPr lang="fr-FR" smtClean="0"/>
              <a:t>20/03/2021</a:t>
            </a:fld>
            <a:endParaRPr lang="fr-FR"/>
          </a:p>
        </p:txBody>
      </p:sp>
      <p:sp>
        <p:nvSpPr>
          <p:cNvPr id="5" name="Espace réservé du pied de page 4">
            <a:extLst>
              <a:ext uri="{FF2B5EF4-FFF2-40B4-BE49-F238E27FC236}">
                <a16:creationId xmlns:a16="http://schemas.microsoft.com/office/drawing/2014/main" id="{52EFEF21-0175-44E3-AEC5-EE981E6108A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EBA25C4-FB8C-42BC-B5F5-AFD9ECB3B8D3}"/>
              </a:ext>
            </a:extLst>
          </p:cNvPr>
          <p:cNvSpPr>
            <a:spLocks noGrp="1"/>
          </p:cNvSpPr>
          <p:nvPr>
            <p:ph type="sldNum" sz="quarter" idx="12"/>
          </p:nvPr>
        </p:nvSpPr>
        <p:spPr/>
        <p:txBody>
          <a:bodyPr/>
          <a:lstStyle/>
          <a:p>
            <a:fld id="{73A54F11-04BE-47DC-ADA1-84FF7A7B841A}" type="slidenum">
              <a:rPr lang="fr-FR" smtClean="0"/>
              <a:t>‹N°›</a:t>
            </a:fld>
            <a:endParaRPr lang="fr-FR"/>
          </a:p>
        </p:txBody>
      </p:sp>
    </p:spTree>
    <p:extLst>
      <p:ext uri="{BB962C8B-B14F-4D97-AF65-F5344CB8AC3E}">
        <p14:creationId xmlns:p14="http://schemas.microsoft.com/office/powerpoint/2010/main" val="673798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6BE5E3-29FC-402B-AD08-136249D33FA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94C32C8-D2D7-4DEF-AD89-34865E4F1C0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D6CDD23-F37C-41AC-B361-0A5E5B6FC73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C8F5AC2-12E5-418A-848B-917103D603F8}"/>
              </a:ext>
            </a:extLst>
          </p:cNvPr>
          <p:cNvSpPr>
            <a:spLocks noGrp="1"/>
          </p:cNvSpPr>
          <p:nvPr>
            <p:ph type="dt" sz="half" idx="10"/>
          </p:nvPr>
        </p:nvSpPr>
        <p:spPr/>
        <p:txBody>
          <a:bodyPr/>
          <a:lstStyle/>
          <a:p>
            <a:fld id="{896FA6EF-D531-4614-9CA2-228E873B7A6B}" type="datetimeFigureOut">
              <a:rPr lang="fr-FR" smtClean="0"/>
              <a:t>20/03/2021</a:t>
            </a:fld>
            <a:endParaRPr lang="fr-FR"/>
          </a:p>
        </p:txBody>
      </p:sp>
      <p:sp>
        <p:nvSpPr>
          <p:cNvPr id="6" name="Espace réservé du pied de page 5">
            <a:extLst>
              <a:ext uri="{FF2B5EF4-FFF2-40B4-BE49-F238E27FC236}">
                <a16:creationId xmlns:a16="http://schemas.microsoft.com/office/drawing/2014/main" id="{0725E7B6-0796-4E9A-B0FC-2D253A9E6DE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B32310D-9EC7-4123-8D9D-288AD383414D}"/>
              </a:ext>
            </a:extLst>
          </p:cNvPr>
          <p:cNvSpPr>
            <a:spLocks noGrp="1"/>
          </p:cNvSpPr>
          <p:nvPr>
            <p:ph type="sldNum" sz="quarter" idx="12"/>
          </p:nvPr>
        </p:nvSpPr>
        <p:spPr/>
        <p:txBody>
          <a:bodyPr/>
          <a:lstStyle/>
          <a:p>
            <a:fld id="{73A54F11-04BE-47DC-ADA1-84FF7A7B841A}" type="slidenum">
              <a:rPr lang="fr-FR" smtClean="0"/>
              <a:t>‹N°›</a:t>
            </a:fld>
            <a:endParaRPr lang="fr-FR"/>
          </a:p>
        </p:txBody>
      </p:sp>
    </p:spTree>
    <p:extLst>
      <p:ext uri="{BB962C8B-B14F-4D97-AF65-F5344CB8AC3E}">
        <p14:creationId xmlns:p14="http://schemas.microsoft.com/office/powerpoint/2010/main" val="649256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4F88BA-5F25-49FB-BC79-CE1EEAE61A0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A1B7B47-515A-4D85-88FB-DA5F560BE8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1E38135-D96D-400D-9DFD-9D0FB791C9E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DDBE61E-3CC9-47CA-8C03-FDA56DC770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079D11D-1497-4E18-9D5E-A20034FF535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50E19CD-2BFA-4645-889F-7B5D8781AAF7}"/>
              </a:ext>
            </a:extLst>
          </p:cNvPr>
          <p:cNvSpPr>
            <a:spLocks noGrp="1"/>
          </p:cNvSpPr>
          <p:nvPr>
            <p:ph type="dt" sz="half" idx="10"/>
          </p:nvPr>
        </p:nvSpPr>
        <p:spPr/>
        <p:txBody>
          <a:bodyPr/>
          <a:lstStyle/>
          <a:p>
            <a:fld id="{896FA6EF-D531-4614-9CA2-228E873B7A6B}" type="datetimeFigureOut">
              <a:rPr lang="fr-FR" smtClean="0"/>
              <a:t>20/03/2021</a:t>
            </a:fld>
            <a:endParaRPr lang="fr-FR"/>
          </a:p>
        </p:txBody>
      </p:sp>
      <p:sp>
        <p:nvSpPr>
          <p:cNvPr id="8" name="Espace réservé du pied de page 7">
            <a:extLst>
              <a:ext uri="{FF2B5EF4-FFF2-40B4-BE49-F238E27FC236}">
                <a16:creationId xmlns:a16="http://schemas.microsoft.com/office/drawing/2014/main" id="{D5F79E26-817D-40E6-BBF5-1145C520274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D4D87D3-E3EC-403F-928D-0A02DA0D802F}"/>
              </a:ext>
            </a:extLst>
          </p:cNvPr>
          <p:cNvSpPr>
            <a:spLocks noGrp="1"/>
          </p:cNvSpPr>
          <p:nvPr>
            <p:ph type="sldNum" sz="quarter" idx="12"/>
          </p:nvPr>
        </p:nvSpPr>
        <p:spPr/>
        <p:txBody>
          <a:bodyPr/>
          <a:lstStyle/>
          <a:p>
            <a:fld id="{73A54F11-04BE-47DC-ADA1-84FF7A7B841A}" type="slidenum">
              <a:rPr lang="fr-FR" smtClean="0"/>
              <a:t>‹N°›</a:t>
            </a:fld>
            <a:endParaRPr lang="fr-FR"/>
          </a:p>
        </p:txBody>
      </p:sp>
    </p:spTree>
    <p:extLst>
      <p:ext uri="{BB962C8B-B14F-4D97-AF65-F5344CB8AC3E}">
        <p14:creationId xmlns:p14="http://schemas.microsoft.com/office/powerpoint/2010/main" val="1496335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BE31DA-45CB-4CA5-9814-D2EC2AC950A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EBCAFA7-815E-4CE0-BB3B-D0F09A344544}"/>
              </a:ext>
            </a:extLst>
          </p:cNvPr>
          <p:cNvSpPr>
            <a:spLocks noGrp="1"/>
          </p:cNvSpPr>
          <p:nvPr>
            <p:ph type="dt" sz="half" idx="10"/>
          </p:nvPr>
        </p:nvSpPr>
        <p:spPr/>
        <p:txBody>
          <a:bodyPr/>
          <a:lstStyle/>
          <a:p>
            <a:fld id="{896FA6EF-D531-4614-9CA2-228E873B7A6B}" type="datetimeFigureOut">
              <a:rPr lang="fr-FR" smtClean="0"/>
              <a:t>20/03/2021</a:t>
            </a:fld>
            <a:endParaRPr lang="fr-FR"/>
          </a:p>
        </p:txBody>
      </p:sp>
      <p:sp>
        <p:nvSpPr>
          <p:cNvPr id="4" name="Espace réservé du pied de page 3">
            <a:extLst>
              <a:ext uri="{FF2B5EF4-FFF2-40B4-BE49-F238E27FC236}">
                <a16:creationId xmlns:a16="http://schemas.microsoft.com/office/drawing/2014/main" id="{A9430657-3FB3-4B5D-B5F5-2A9736B3146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02F9C94-9707-41EF-BCBB-DE3760C9ABE2}"/>
              </a:ext>
            </a:extLst>
          </p:cNvPr>
          <p:cNvSpPr>
            <a:spLocks noGrp="1"/>
          </p:cNvSpPr>
          <p:nvPr>
            <p:ph type="sldNum" sz="quarter" idx="12"/>
          </p:nvPr>
        </p:nvSpPr>
        <p:spPr/>
        <p:txBody>
          <a:bodyPr/>
          <a:lstStyle/>
          <a:p>
            <a:fld id="{73A54F11-04BE-47DC-ADA1-84FF7A7B841A}" type="slidenum">
              <a:rPr lang="fr-FR" smtClean="0"/>
              <a:t>‹N°›</a:t>
            </a:fld>
            <a:endParaRPr lang="fr-FR"/>
          </a:p>
        </p:txBody>
      </p:sp>
    </p:spTree>
    <p:extLst>
      <p:ext uri="{BB962C8B-B14F-4D97-AF65-F5344CB8AC3E}">
        <p14:creationId xmlns:p14="http://schemas.microsoft.com/office/powerpoint/2010/main" val="2055084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25F236B-0548-4ECA-A37F-7FF995694332}"/>
              </a:ext>
            </a:extLst>
          </p:cNvPr>
          <p:cNvSpPr>
            <a:spLocks noGrp="1"/>
          </p:cNvSpPr>
          <p:nvPr>
            <p:ph type="dt" sz="half" idx="10"/>
          </p:nvPr>
        </p:nvSpPr>
        <p:spPr/>
        <p:txBody>
          <a:bodyPr/>
          <a:lstStyle/>
          <a:p>
            <a:fld id="{896FA6EF-D531-4614-9CA2-228E873B7A6B}" type="datetimeFigureOut">
              <a:rPr lang="fr-FR" smtClean="0"/>
              <a:t>20/03/2021</a:t>
            </a:fld>
            <a:endParaRPr lang="fr-FR"/>
          </a:p>
        </p:txBody>
      </p:sp>
      <p:sp>
        <p:nvSpPr>
          <p:cNvPr id="3" name="Espace réservé du pied de page 2">
            <a:extLst>
              <a:ext uri="{FF2B5EF4-FFF2-40B4-BE49-F238E27FC236}">
                <a16:creationId xmlns:a16="http://schemas.microsoft.com/office/drawing/2014/main" id="{88501A5D-0236-4ED5-9690-E9E8B5009E8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9213856-4F70-451E-8560-E4411D74667A}"/>
              </a:ext>
            </a:extLst>
          </p:cNvPr>
          <p:cNvSpPr>
            <a:spLocks noGrp="1"/>
          </p:cNvSpPr>
          <p:nvPr>
            <p:ph type="sldNum" sz="quarter" idx="12"/>
          </p:nvPr>
        </p:nvSpPr>
        <p:spPr/>
        <p:txBody>
          <a:bodyPr/>
          <a:lstStyle/>
          <a:p>
            <a:fld id="{73A54F11-04BE-47DC-ADA1-84FF7A7B841A}" type="slidenum">
              <a:rPr lang="fr-FR" smtClean="0"/>
              <a:t>‹N°›</a:t>
            </a:fld>
            <a:endParaRPr lang="fr-FR"/>
          </a:p>
        </p:txBody>
      </p:sp>
    </p:spTree>
    <p:extLst>
      <p:ext uri="{BB962C8B-B14F-4D97-AF65-F5344CB8AC3E}">
        <p14:creationId xmlns:p14="http://schemas.microsoft.com/office/powerpoint/2010/main" val="3567762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11F7EC-3047-400F-9EEC-981DB920C27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C0655ED-D892-471A-B6F4-FC69649851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73D64FD-B32E-4F83-A687-CE96E0939B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BFFDFE9-8979-4ECA-82FE-A834DB26666E}"/>
              </a:ext>
            </a:extLst>
          </p:cNvPr>
          <p:cNvSpPr>
            <a:spLocks noGrp="1"/>
          </p:cNvSpPr>
          <p:nvPr>
            <p:ph type="dt" sz="half" idx="10"/>
          </p:nvPr>
        </p:nvSpPr>
        <p:spPr/>
        <p:txBody>
          <a:bodyPr/>
          <a:lstStyle/>
          <a:p>
            <a:fld id="{896FA6EF-D531-4614-9CA2-228E873B7A6B}" type="datetimeFigureOut">
              <a:rPr lang="fr-FR" smtClean="0"/>
              <a:t>20/03/2021</a:t>
            </a:fld>
            <a:endParaRPr lang="fr-FR"/>
          </a:p>
        </p:txBody>
      </p:sp>
      <p:sp>
        <p:nvSpPr>
          <p:cNvPr id="6" name="Espace réservé du pied de page 5">
            <a:extLst>
              <a:ext uri="{FF2B5EF4-FFF2-40B4-BE49-F238E27FC236}">
                <a16:creationId xmlns:a16="http://schemas.microsoft.com/office/drawing/2014/main" id="{C4420EFE-A22D-45FA-A36B-98A10CEF435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FE145B2-BC55-4153-8C5D-8D2ABD4A4D32}"/>
              </a:ext>
            </a:extLst>
          </p:cNvPr>
          <p:cNvSpPr>
            <a:spLocks noGrp="1"/>
          </p:cNvSpPr>
          <p:nvPr>
            <p:ph type="sldNum" sz="quarter" idx="12"/>
          </p:nvPr>
        </p:nvSpPr>
        <p:spPr/>
        <p:txBody>
          <a:bodyPr/>
          <a:lstStyle/>
          <a:p>
            <a:fld id="{73A54F11-04BE-47DC-ADA1-84FF7A7B841A}" type="slidenum">
              <a:rPr lang="fr-FR" smtClean="0"/>
              <a:t>‹N°›</a:t>
            </a:fld>
            <a:endParaRPr lang="fr-FR"/>
          </a:p>
        </p:txBody>
      </p:sp>
    </p:spTree>
    <p:extLst>
      <p:ext uri="{BB962C8B-B14F-4D97-AF65-F5344CB8AC3E}">
        <p14:creationId xmlns:p14="http://schemas.microsoft.com/office/powerpoint/2010/main" val="3928874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946034-72A6-41F3-A574-1D0810CA91F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ACFCA8F-0EB9-4F0B-A923-69E1B2832E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6994B42-7299-47E7-8823-BCFE5985FA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93D5248-C22F-4315-B2C6-C66982CBB96D}"/>
              </a:ext>
            </a:extLst>
          </p:cNvPr>
          <p:cNvSpPr>
            <a:spLocks noGrp="1"/>
          </p:cNvSpPr>
          <p:nvPr>
            <p:ph type="dt" sz="half" idx="10"/>
          </p:nvPr>
        </p:nvSpPr>
        <p:spPr/>
        <p:txBody>
          <a:bodyPr/>
          <a:lstStyle/>
          <a:p>
            <a:fld id="{896FA6EF-D531-4614-9CA2-228E873B7A6B}" type="datetimeFigureOut">
              <a:rPr lang="fr-FR" smtClean="0"/>
              <a:t>20/03/2021</a:t>
            </a:fld>
            <a:endParaRPr lang="fr-FR"/>
          </a:p>
        </p:txBody>
      </p:sp>
      <p:sp>
        <p:nvSpPr>
          <p:cNvPr id="6" name="Espace réservé du pied de page 5">
            <a:extLst>
              <a:ext uri="{FF2B5EF4-FFF2-40B4-BE49-F238E27FC236}">
                <a16:creationId xmlns:a16="http://schemas.microsoft.com/office/drawing/2014/main" id="{E87D60D9-E9BE-4B16-A154-D152B1B235C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9095AA5-92C5-4317-AF04-38371EABC39C}"/>
              </a:ext>
            </a:extLst>
          </p:cNvPr>
          <p:cNvSpPr>
            <a:spLocks noGrp="1"/>
          </p:cNvSpPr>
          <p:nvPr>
            <p:ph type="sldNum" sz="quarter" idx="12"/>
          </p:nvPr>
        </p:nvSpPr>
        <p:spPr/>
        <p:txBody>
          <a:bodyPr/>
          <a:lstStyle/>
          <a:p>
            <a:fld id="{73A54F11-04BE-47DC-ADA1-84FF7A7B841A}" type="slidenum">
              <a:rPr lang="fr-FR" smtClean="0"/>
              <a:t>‹N°›</a:t>
            </a:fld>
            <a:endParaRPr lang="fr-FR"/>
          </a:p>
        </p:txBody>
      </p:sp>
    </p:spTree>
    <p:extLst>
      <p:ext uri="{BB962C8B-B14F-4D97-AF65-F5344CB8AC3E}">
        <p14:creationId xmlns:p14="http://schemas.microsoft.com/office/powerpoint/2010/main" val="3507836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B78B9AB-895B-4EA1-8C89-A7D5433C7D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072BAD6-E33A-4FDD-A73F-CEF0E6BE04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7085550-E747-476D-A01D-C33EDB79C7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FA6EF-D531-4614-9CA2-228E873B7A6B}" type="datetimeFigureOut">
              <a:rPr lang="fr-FR" smtClean="0"/>
              <a:t>20/03/2021</a:t>
            </a:fld>
            <a:endParaRPr lang="fr-FR"/>
          </a:p>
        </p:txBody>
      </p:sp>
      <p:sp>
        <p:nvSpPr>
          <p:cNvPr id="5" name="Espace réservé du pied de page 4">
            <a:extLst>
              <a:ext uri="{FF2B5EF4-FFF2-40B4-BE49-F238E27FC236}">
                <a16:creationId xmlns:a16="http://schemas.microsoft.com/office/drawing/2014/main" id="{BB9D8CED-8E67-40D2-89B7-5E36B679A1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291CB4C0-87D8-497F-8B04-1683FF0130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54F11-04BE-47DC-ADA1-84FF7A7B841A}" type="slidenum">
              <a:rPr lang="fr-FR" smtClean="0"/>
              <a:t>‹N°›</a:t>
            </a:fld>
            <a:endParaRPr lang="fr-FR"/>
          </a:p>
        </p:txBody>
      </p:sp>
    </p:spTree>
    <p:extLst>
      <p:ext uri="{BB962C8B-B14F-4D97-AF65-F5344CB8AC3E}">
        <p14:creationId xmlns:p14="http://schemas.microsoft.com/office/powerpoint/2010/main" val="2863596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blog.ac-versailles.fr/biostlbsvt/index.php/"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6.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F8AD1A-9FC8-451B-8EFD-D990DC714D82}"/>
              </a:ext>
            </a:extLst>
          </p:cNvPr>
          <p:cNvSpPr>
            <a:spLocks noGrp="1"/>
          </p:cNvSpPr>
          <p:nvPr>
            <p:ph type="ctrTitle"/>
          </p:nvPr>
        </p:nvSpPr>
        <p:spPr/>
        <p:txBody>
          <a:bodyPr>
            <a:normAutofit fontScale="90000"/>
          </a:bodyPr>
          <a:lstStyle/>
          <a:p>
            <a:r>
              <a:rPr lang="fr-FR" dirty="0"/>
              <a:t>L’orientation en SVT</a:t>
            </a:r>
            <a:br>
              <a:rPr lang="fr-FR" dirty="0"/>
            </a:br>
            <a:r>
              <a:rPr lang="fr-FR" dirty="0"/>
              <a:t>apprendre à se connaître en SVT </a:t>
            </a:r>
          </a:p>
        </p:txBody>
      </p:sp>
      <p:sp>
        <p:nvSpPr>
          <p:cNvPr id="3" name="Sous-titre 2">
            <a:extLst>
              <a:ext uri="{FF2B5EF4-FFF2-40B4-BE49-F238E27FC236}">
                <a16:creationId xmlns:a16="http://schemas.microsoft.com/office/drawing/2014/main" id="{6C0ECD73-EC22-49CD-9929-F7996AE18AF2}"/>
              </a:ext>
            </a:extLst>
          </p:cNvPr>
          <p:cNvSpPr>
            <a:spLocks noGrp="1"/>
          </p:cNvSpPr>
          <p:nvPr>
            <p:ph type="subTitle" idx="1"/>
          </p:nvPr>
        </p:nvSpPr>
        <p:spPr>
          <a:xfrm>
            <a:off x="5505880" y="6090187"/>
            <a:ext cx="6194854" cy="619896"/>
          </a:xfrm>
        </p:spPr>
        <p:txBody>
          <a:bodyPr>
            <a:normAutofit fontScale="92500" lnSpcReduction="20000"/>
          </a:bodyPr>
          <a:lstStyle/>
          <a:p>
            <a:r>
              <a:rPr lang="fr-FR" dirty="0"/>
              <a:t>Lucie Ohayon, enseignante de SVT, </a:t>
            </a:r>
            <a:br>
              <a:rPr lang="fr-FR" dirty="0"/>
            </a:br>
            <a:r>
              <a:rPr lang="fr-FR" dirty="0"/>
              <a:t>formatrice académique de SVT, Toulouse</a:t>
            </a:r>
          </a:p>
        </p:txBody>
      </p:sp>
      <p:pic>
        <p:nvPicPr>
          <p:cNvPr id="1026" name="Picture 2" descr="Construire ensemble le nouveau projet académique - ADM 12">
            <a:extLst>
              <a:ext uri="{FF2B5EF4-FFF2-40B4-BE49-F238E27FC236}">
                <a16:creationId xmlns:a16="http://schemas.microsoft.com/office/drawing/2014/main" id="{D208FABC-1802-4D5A-89F2-6B760A00DD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478" y="234006"/>
            <a:ext cx="2238375" cy="1200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4889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69DC65-567F-43E5-8B2A-0227B6EC0C95}"/>
              </a:ext>
            </a:extLst>
          </p:cNvPr>
          <p:cNvSpPr>
            <a:spLocks noGrp="1"/>
          </p:cNvSpPr>
          <p:nvPr>
            <p:ph type="title"/>
          </p:nvPr>
        </p:nvSpPr>
        <p:spPr>
          <a:xfrm>
            <a:off x="838199" y="365126"/>
            <a:ext cx="11080531" cy="779462"/>
          </a:xfrm>
        </p:spPr>
        <p:txBody>
          <a:bodyPr>
            <a:normAutofit/>
          </a:bodyPr>
          <a:lstStyle/>
          <a:p>
            <a:pPr algn="ctr"/>
            <a:r>
              <a:rPr lang="fr-FR" sz="3200" b="1" dirty="0">
                <a:solidFill>
                  <a:srgbClr val="990000"/>
                </a:solidFill>
              </a:rPr>
              <a:t>Identifier des compétences plus spécifiques aux SVT en 2</a:t>
            </a:r>
            <a:r>
              <a:rPr lang="fr-FR" sz="3200" b="1" baseline="30000" dirty="0">
                <a:solidFill>
                  <a:srgbClr val="990000"/>
                </a:solidFill>
              </a:rPr>
              <a:t>nde</a:t>
            </a:r>
            <a:r>
              <a:rPr lang="fr-FR" sz="3200" b="1" dirty="0">
                <a:solidFill>
                  <a:srgbClr val="990000"/>
                </a:solidFill>
              </a:rPr>
              <a:t> </a:t>
            </a:r>
          </a:p>
        </p:txBody>
      </p:sp>
      <p:pic>
        <p:nvPicPr>
          <p:cNvPr id="5" name="Image 4">
            <a:extLst>
              <a:ext uri="{FF2B5EF4-FFF2-40B4-BE49-F238E27FC236}">
                <a16:creationId xmlns:a16="http://schemas.microsoft.com/office/drawing/2014/main" id="{594FEF82-D5DF-42F8-B09C-A4C064AA2C51}"/>
              </a:ext>
            </a:extLst>
          </p:cNvPr>
          <p:cNvPicPr>
            <a:picLocks noChangeAspect="1"/>
          </p:cNvPicPr>
          <p:nvPr/>
        </p:nvPicPr>
        <p:blipFill>
          <a:blip r:embed="rId3"/>
          <a:stretch>
            <a:fillRect/>
          </a:stretch>
        </p:blipFill>
        <p:spPr>
          <a:xfrm>
            <a:off x="7637930" y="923678"/>
            <a:ext cx="3715871" cy="5569196"/>
          </a:xfrm>
          <a:prstGeom prst="rect">
            <a:avLst/>
          </a:prstGeom>
        </p:spPr>
      </p:pic>
      <p:pic>
        <p:nvPicPr>
          <p:cNvPr id="7" name="Image 6">
            <a:extLst>
              <a:ext uri="{FF2B5EF4-FFF2-40B4-BE49-F238E27FC236}">
                <a16:creationId xmlns:a16="http://schemas.microsoft.com/office/drawing/2014/main" id="{E926348E-83E3-441B-BAC9-66196C8E4D5B}"/>
              </a:ext>
            </a:extLst>
          </p:cNvPr>
          <p:cNvPicPr>
            <a:picLocks noChangeAspect="1"/>
          </p:cNvPicPr>
          <p:nvPr/>
        </p:nvPicPr>
        <p:blipFill>
          <a:blip r:embed="rId4"/>
          <a:stretch>
            <a:fillRect/>
          </a:stretch>
        </p:blipFill>
        <p:spPr>
          <a:xfrm>
            <a:off x="566565" y="1625704"/>
            <a:ext cx="6751047" cy="3128921"/>
          </a:xfrm>
          <a:prstGeom prst="rect">
            <a:avLst/>
          </a:prstGeom>
        </p:spPr>
      </p:pic>
      <p:sp>
        <p:nvSpPr>
          <p:cNvPr id="12" name="Rectangle : coins arrondis 11">
            <a:extLst>
              <a:ext uri="{FF2B5EF4-FFF2-40B4-BE49-F238E27FC236}">
                <a16:creationId xmlns:a16="http://schemas.microsoft.com/office/drawing/2014/main" id="{D2FB75C2-B031-45F8-AA07-A437CFE64F92}"/>
              </a:ext>
            </a:extLst>
          </p:cNvPr>
          <p:cNvSpPr/>
          <p:nvPr/>
        </p:nvSpPr>
        <p:spPr>
          <a:xfrm>
            <a:off x="2173045" y="2121441"/>
            <a:ext cx="5006840" cy="231228"/>
          </a:xfrm>
          <a:prstGeom prst="roundRect">
            <a:avLst/>
          </a:prstGeom>
          <a:noFill/>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14" name="Rectangle : coins arrondis 13">
            <a:extLst>
              <a:ext uri="{FF2B5EF4-FFF2-40B4-BE49-F238E27FC236}">
                <a16:creationId xmlns:a16="http://schemas.microsoft.com/office/drawing/2014/main" id="{61F4D681-A751-4222-BE6E-C9FC95D67106}"/>
              </a:ext>
            </a:extLst>
          </p:cNvPr>
          <p:cNvSpPr/>
          <p:nvPr/>
        </p:nvSpPr>
        <p:spPr>
          <a:xfrm>
            <a:off x="2151896" y="2391698"/>
            <a:ext cx="5006839" cy="767749"/>
          </a:xfrm>
          <a:prstGeom prst="roundRect">
            <a:avLst/>
          </a:prstGeom>
          <a:noFill/>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15" name="Rectangle : coins arrondis 14">
            <a:extLst>
              <a:ext uri="{FF2B5EF4-FFF2-40B4-BE49-F238E27FC236}">
                <a16:creationId xmlns:a16="http://schemas.microsoft.com/office/drawing/2014/main" id="{309EBA4C-0176-486A-A607-9A1D54F5EA26}"/>
              </a:ext>
            </a:extLst>
          </p:cNvPr>
          <p:cNvSpPr/>
          <p:nvPr/>
        </p:nvSpPr>
        <p:spPr>
          <a:xfrm>
            <a:off x="2173045" y="4314004"/>
            <a:ext cx="4824249" cy="409904"/>
          </a:xfrm>
          <a:prstGeom prst="roundRect">
            <a:avLst/>
          </a:prstGeom>
          <a:noFill/>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17" name="ZoneTexte 16">
            <a:extLst>
              <a:ext uri="{FF2B5EF4-FFF2-40B4-BE49-F238E27FC236}">
                <a16:creationId xmlns:a16="http://schemas.microsoft.com/office/drawing/2014/main" id="{8586A47C-89D7-4931-B4DA-BEAE9C488CF8}"/>
              </a:ext>
            </a:extLst>
          </p:cNvPr>
          <p:cNvSpPr txBox="1"/>
          <p:nvPr/>
        </p:nvSpPr>
        <p:spPr>
          <a:xfrm>
            <a:off x="1672700" y="5576286"/>
            <a:ext cx="6094206" cy="646331"/>
          </a:xfrm>
          <a:prstGeom prst="rect">
            <a:avLst/>
          </a:prstGeom>
          <a:noFill/>
        </p:spPr>
        <p:txBody>
          <a:bodyPr wrap="square">
            <a:spAutoFit/>
          </a:bodyPr>
          <a:lstStyle/>
          <a:p>
            <a:r>
              <a:rPr lang="fr-FR" sz="1200" dirty="0"/>
              <a:t>Extrait Bulletin officiel spécial n°1 du 22 janvier 2019</a:t>
            </a:r>
          </a:p>
          <a:p>
            <a:r>
              <a:rPr lang="fr-FR" sz="1200" dirty="0"/>
              <a:t>Programme de l'enseignement de sciences de la vie et de la Terre de la classe de seconde générale et technologique</a:t>
            </a:r>
          </a:p>
        </p:txBody>
      </p:sp>
      <p:pic>
        <p:nvPicPr>
          <p:cNvPr id="18" name="Picture 2" descr="Construire ensemble le nouveau projet académique - ADM 12">
            <a:extLst>
              <a:ext uri="{FF2B5EF4-FFF2-40B4-BE49-F238E27FC236}">
                <a16:creationId xmlns:a16="http://schemas.microsoft.com/office/drawing/2014/main" id="{89024627-4CA1-4B95-8D3A-050CF0F8142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052" y="114371"/>
            <a:ext cx="1286293" cy="689672"/>
          </a:xfrm>
          <a:prstGeom prst="rect">
            <a:avLst/>
          </a:prstGeom>
          <a:noFill/>
          <a:extLst>
            <a:ext uri="{909E8E84-426E-40DD-AFC4-6F175D3DCCD1}">
              <a14:hiddenFill xmlns:a14="http://schemas.microsoft.com/office/drawing/2010/main">
                <a:solidFill>
                  <a:srgbClr val="FFFFFF"/>
                </a:solidFill>
              </a14:hiddenFill>
            </a:ext>
          </a:extLst>
        </p:spPr>
      </p:pic>
      <p:sp>
        <p:nvSpPr>
          <p:cNvPr id="20" name="Sous-titre 2">
            <a:extLst>
              <a:ext uri="{FF2B5EF4-FFF2-40B4-BE49-F238E27FC236}">
                <a16:creationId xmlns:a16="http://schemas.microsoft.com/office/drawing/2014/main" id="{543D096C-13EC-4E34-976A-88757515E777}"/>
              </a:ext>
            </a:extLst>
          </p:cNvPr>
          <p:cNvSpPr txBox="1">
            <a:spLocks/>
          </p:cNvSpPr>
          <p:nvPr/>
        </p:nvSpPr>
        <p:spPr>
          <a:xfrm>
            <a:off x="7317612" y="6492873"/>
            <a:ext cx="4383122" cy="2629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900" dirty="0"/>
              <a:t>Lucie </a:t>
            </a:r>
            <a:r>
              <a:rPr lang="fr-FR" sz="900" dirty="0" err="1"/>
              <a:t>Ohayon</a:t>
            </a:r>
            <a:r>
              <a:rPr lang="fr-FR" sz="900" dirty="0"/>
              <a:t>, enseignante de SVT, formatrice académique en SVT, Toulouse</a:t>
            </a:r>
          </a:p>
        </p:txBody>
      </p:sp>
    </p:spTree>
    <p:extLst>
      <p:ext uri="{BB962C8B-B14F-4D97-AF65-F5344CB8AC3E}">
        <p14:creationId xmlns:p14="http://schemas.microsoft.com/office/powerpoint/2010/main" val="3068050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3DF7CB-4487-46B4-8CD5-78539A01D994}"/>
              </a:ext>
            </a:extLst>
          </p:cNvPr>
          <p:cNvSpPr>
            <a:spLocks noGrp="1"/>
          </p:cNvSpPr>
          <p:nvPr>
            <p:ph type="title"/>
          </p:nvPr>
        </p:nvSpPr>
        <p:spPr>
          <a:xfrm>
            <a:off x="2086984" y="365126"/>
            <a:ext cx="8487783" cy="753670"/>
          </a:xfrm>
        </p:spPr>
        <p:txBody>
          <a:bodyPr>
            <a:normAutofit fontScale="90000"/>
          </a:bodyPr>
          <a:lstStyle/>
          <a:p>
            <a:pPr algn="ctr"/>
            <a:r>
              <a:rPr lang="fr-FR" sz="3200" b="1" dirty="0">
                <a:solidFill>
                  <a:srgbClr val="990000"/>
                </a:solidFill>
              </a:rPr>
              <a:t>Les voies de formation en première et</a:t>
            </a:r>
            <a:br>
              <a:rPr lang="fr-FR" sz="3200" b="1" dirty="0">
                <a:solidFill>
                  <a:srgbClr val="990000"/>
                </a:solidFill>
              </a:rPr>
            </a:br>
            <a:r>
              <a:rPr lang="fr-FR" sz="3200" b="1" dirty="0">
                <a:solidFill>
                  <a:srgbClr val="990000"/>
                </a:solidFill>
              </a:rPr>
              <a:t>quelques compétences respectives</a:t>
            </a:r>
          </a:p>
        </p:txBody>
      </p:sp>
      <p:sp>
        <p:nvSpPr>
          <p:cNvPr id="3" name="Espace réservé du contenu 2">
            <a:extLst>
              <a:ext uri="{FF2B5EF4-FFF2-40B4-BE49-F238E27FC236}">
                <a16:creationId xmlns:a16="http://schemas.microsoft.com/office/drawing/2014/main" id="{BFCD0D3C-CC4A-4DEE-B651-3E16CD589F3C}"/>
              </a:ext>
            </a:extLst>
          </p:cNvPr>
          <p:cNvSpPr>
            <a:spLocks noGrp="1"/>
          </p:cNvSpPr>
          <p:nvPr>
            <p:ph idx="1"/>
          </p:nvPr>
        </p:nvSpPr>
        <p:spPr>
          <a:xfrm>
            <a:off x="179283" y="1184537"/>
            <a:ext cx="11399574" cy="5023075"/>
          </a:xfrm>
        </p:spPr>
        <p:txBody>
          <a:bodyPr>
            <a:normAutofit fontScale="25000" lnSpcReduction="20000"/>
          </a:bodyPr>
          <a:lstStyle/>
          <a:p>
            <a:pPr marL="0" indent="0">
              <a:buNone/>
            </a:pPr>
            <a:r>
              <a:rPr lang="fr-FR" sz="3600" dirty="0">
                <a:solidFill>
                  <a:srgbClr val="0070C0"/>
                </a:solidFill>
              </a:rPr>
              <a:t>° </a:t>
            </a:r>
            <a:r>
              <a:rPr lang="fr-FR" sz="6400" dirty="0">
                <a:solidFill>
                  <a:srgbClr val="0070C0"/>
                </a:solidFill>
              </a:rPr>
              <a:t>EDS SVT en voie générale : </a:t>
            </a:r>
          </a:p>
          <a:p>
            <a:pPr marL="0" indent="0">
              <a:buNone/>
            </a:pPr>
            <a:r>
              <a:rPr lang="fr-FR" sz="4800" dirty="0"/>
              <a:t>	- capacités d’argumentation, développer les idées…</a:t>
            </a:r>
          </a:p>
          <a:p>
            <a:pPr marL="0" indent="0">
              <a:buNone/>
            </a:pPr>
            <a:r>
              <a:rPr lang="fr-FR" sz="4800" dirty="0"/>
              <a:t>	- capacités d’abstraction, de conceptualisation, de manipulation pratique et numérique (1,5 à 2h de TP / semaine)</a:t>
            </a:r>
          </a:p>
          <a:p>
            <a:pPr marL="0" indent="0">
              <a:buNone/>
            </a:pPr>
            <a:r>
              <a:rPr lang="fr-FR" sz="4800" dirty="0"/>
              <a:t>	- savoir faire preuve d’esprit critique </a:t>
            </a:r>
          </a:p>
          <a:p>
            <a:pPr marL="0" indent="0">
              <a:buNone/>
            </a:pPr>
            <a:r>
              <a:rPr lang="fr-FR" sz="4800" dirty="0"/>
              <a:t>	- concevoir un protocole, avec des aides éventuelles.</a:t>
            </a:r>
          </a:p>
          <a:p>
            <a:pPr marL="0" indent="0">
              <a:buNone/>
            </a:pPr>
            <a:r>
              <a:rPr lang="fr-FR" sz="4800" dirty="0"/>
              <a:t>	- manipulations en binôme ou en groupe</a:t>
            </a:r>
          </a:p>
          <a:p>
            <a:pPr marL="0" indent="0">
              <a:buNone/>
            </a:pPr>
            <a:r>
              <a:rPr lang="fr-FR" sz="4800" dirty="0"/>
              <a:t>	- </a:t>
            </a:r>
            <a:r>
              <a:rPr lang="fr-FR" sz="4800" b="0" i="0" dirty="0">
                <a:solidFill>
                  <a:srgbClr val="333333"/>
                </a:solidFill>
                <a:effectLst/>
              </a:rPr>
              <a:t>comprendre les sciences biologiques : le vivant et son évolution, le corps humain et la santé, les enjeux planétaires, la géologie</a:t>
            </a:r>
          </a:p>
          <a:p>
            <a:pPr marL="0" indent="0">
              <a:buNone/>
            </a:pPr>
            <a:r>
              <a:rPr lang="fr-FR" sz="4800" dirty="0">
                <a:solidFill>
                  <a:srgbClr val="333333"/>
                </a:solidFill>
              </a:rPr>
              <a:t>	- être organisé pour être efficace sur un temps court de TP ; anticiper les résultats avant de commencer les manipulations</a:t>
            </a:r>
          </a:p>
          <a:p>
            <a:pPr marL="0" indent="0">
              <a:buNone/>
            </a:pPr>
            <a:r>
              <a:rPr lang="fr-FR" sz="4800" dirty="0"/>
              <a:t>	- réfléchir aux erreurs éventuelles de manipulation et d'accéder à une nouvelle notion.</a:t>
            </a:r>
          </a:p>
          <a:p>
            <a:pPr marL="0" indent="0">
              <a:buNone/>
            </a:pPr>
            <a:r>
              <a:rPr lang="fr-FR" sz="4800" dirty="0"/>
              <a:t>	- s’interroger sur sa poursuite d’études en sciences de la vie ou de la Terre tout au long de son parcours.</a:t>
            </a:r>
          </a:p>
          <a:p>
            <a:pPr marL="0" indent="0">
              <a:buNone/>
            </a:pPr>
            <a:endParaRPr lang="fr-FR" sz="1200" dirty="0">
              <a:solidFill>
                <a:srgbClr val="0070C0"/>
              </a:solidFill>
            </a:endParaRPr>
          </a:p>
          <a:p>
            <a:pPr marL="0" indent="0">
              <a:buNone/>
            </a:pPr>
            <a:r>
              <a:rPr lang="fr-FR" sz="6400" dirty="0">
                <a:solidFill>
                  <a:srgbClr val="0070C0"/>
                </a:solidFill>
              </a:rPr>
              <a:t>° STL-biotechnologie en voie technologique :</a:t>
            </a:r>
          </a:p>
          <a:p>
            <a:pPr marL="0" indent="0">
              <a:buNone/>
            </a:pPr>
            <a:r>
              <a:rPr lang="fr-FR" sz="4800" dirty="0"/>
              <a:t>	- capacités techniques, manipulatoires (7 à 12h de TP / semaine)</a:t>
            </a:r>
          </a:p>
          <a:p>
            <a:pPr marL="0" indent="0">
              <a:buNone/>
            </a:pPr>
            <a:r>
              <a:rPr lang="fr-FR" sz="4800" dirty="0"/>
              <a:t>	- capacités de justification</a:t>
            </a:r>
          </a:p>
          <a:p>
            <a:pPr marL="0" indent="0">
              <a:buNone/>
            </a:pPr>
            <a:r>
              <a:rPr lang="fr-FR" sz="4800" dirty="0"/>
              <a:t>	- être guidé pas à pas, suivre un protocole donné</a:t>
            </a:r>
          </a:p>
          <a:p>
            <a:pPr marL="0" indent="0">
              <a:buNone/>
            </a:pPr>
            <a:r>
              <a:rPr lang="fr-FR" sz="4800" dirty="0"/>
              <a:t>	- manipulations seul ou en binôme </a:t>
            </a:r>
          </a:p>
          <a:p>
            <a:pPr marL="0" indent="0">
              <a:buNone/>
            </a:pPr>
            <a:r>
              <a:rPr lang="fr-FR" sz="4800" dirty="0"/>
              <a:t>	- </a:t>
            </a:r>
            <a:r>
              <a:rPr lang="fr-FR" sz="4800" b="0" i="0" dirty="0">
                <a:solidFill>
                  <a:srgbClr val="333333"/>
                </a:solidFill>
                <a:effectLst/>
              </a:rPr>
              <a:t>comprendre à quoi sert la biologie pour produire de nouveaux médicaments, de nouveaux aliments, des biocarburants, des microorganismes dépolluants</a:t>
            </a:r>
            <a:endParaRPr lang="fr-FR" sz="4800" dirty="0"/>
          </a:p>
          <a:p>
            <a:pPr marL="0" indent="0">
              <a:buNone/>
            </a:pPr>
            <a:r>
              <a:rPr lang="fr-FR" sz="4800" dirty="0"/>
              <a:t>	- être organisé au niveau de son poste de TP ; anticiper les résultats pendant la phase manipulatoire</a:t>
            </a:r>
          </a:p>
          <a:p>
            <a:pPr marL="0" indent="0">
              <a:buNone/>
            </a:pPr>
            <a:r>
              <a:rPr lang="fr-FR" sz="4800" dirty="0"/>
              <a:t>	- prendre le temps d'imaginer des conditions expérimentales différentes pour comprendre ce résultat inattendu et de refaire si nécessaire la manipulation. </a:t>
            </a:r>
          </a:p>
          <a:p>
            <a:pPr marL="0" indent="0">
              <a:buNone/>
            </a:pPr>
            <a:r>
              <a:rPr lang="fr-FR" sz="4800" dirty="0"/>
              <a:t>	- être sûr de vouloir poursuivre des études essentiellement scientifiques et très souvent dans le domaine de la biologie ou de la chimie.</a:t>
            </a:r>
          </a:p>
          <a:p>
            <a:pPr marL="0" indent="0">
              <a:buNone/>
            </a:pPr>
            <a:endParaRPr lang="fr-FR" sz="4800" dirty="0"/>
          </a:p>
          <a:p>
            <a:pPr marL="0" indent="0">
              <a:buNone/>
            </a:pPr>
            <a:endParaRPr lang="fr-FR" dirty="0"/>
          </a:p>
          <a:p>
            <a:pPr marL="0" indent="0">
              <a:buNone/>
            </a:pPr>
            <a:endParaRPr lang="fr-FR" dirty="0"/>
          </a:p>
          <a:p>
            <a:pPr marL="0" indent="0">
              <a:buNone/>
            </a:pPr>
            <a:endParaRPr lang="fr-FR" dirty="0"/>
          </a:p>
        </p:txBody>
      </p:sp>
      <p:pic>
        <p:nvPicPr>
          <p:cNvPr id="4" name="Picture 2" descr="Construire ensemble le nouveau projet académique - ADM 12">
            <a:extLst>
              <a:ext uri="{FF2B5EF4-FFF2-40B4-BE49-F238E27FC236}">
                <a16:creationId xmlns:a16="http://schemas.microsoft.com/office/drawing/2014/main" id="{7D0BBB4F-EDC3-4425-AE3C-7A6334D6FF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940" y="286493"/>
            <a:ext cx="1286293" cy="689672"/>
          </a:xfrm>
          <a:prstGeom prst="rect">
            <a:avLst/>
          </a:prstGeom>
          <a:noFill/>
          <a:extLst>
            <a:ext uri="{909E8E84-426E-40DD-AFC4-6F175D3DCCD1}">
              <a14:hiddenFill xmlns:a14="http://schemas.microsoft.com/office/drawing/2010/main">
                <a:solidFill>
                  <a:srgbClr val="FFFFFF"/>
                </a:solidFill>
              </a14:hiddenFill>
            </a:ext>
          </a:extLst>
        </p:spPr>
      </p:pic>
      <p:sp>
        <p:nvSpPr>
          <p:cNvPr id="5" name="Sous-titre 2">
            <a:extLst>
              <a:ext uri="{FF2B5EF4-FFF2-40B4-BE49-F238E27FC236}">
                <a16:creationId xmlns:a16="http://schemas.microsoft.com/office/drawing/2014/main" id="{91F08AC8-014B-4691-AC55-AF80679EF284}"/>
              </a:ext>
            </a:extLst>
          </p:cNvPr>
          <p:cNvSpPr txBox="1">
            <a:spLocks/>
          </p:cNvSpPr>
          <p:nvPr/>
        </p:nvSpPr>
        <p:spPr>
          <a:xfrm>
            <a:off x="5297442" y="6350243"/>
            <a:ext cx="6894558" cy="523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900" dirty="0"/>
              <a:t>Lucie Ohayon, enseignante de SVT, formatrice académique de SVT, Toulouse et </a:t>
            </a:r>
            <a:r>
              <a:rPr lang="fr-FR" sz="900" dirty="0">
                <a:hlinkClick r:id="rId4"/>
              </a:rPr>
              <a:t>http://blog.ac-versailles.fr/biostlbsvt/index.php/</a:t>
            </a:r>
            <a:r>
              <a:rPr lang="fr-FR" sz="900" dirty="0"/>
              <a:t> </a:t>
            </a:r>
          </a:p>
        </p:txBody>
      </p:sp>
    </p:spTree>
    <p:extLst>
      <p:ext uri="{BB962C8B-B14F-4D97-AF65-F5344CB8AC3E}">
        <p14:creationId xmlns:p14="http://schemas.microsoft.com/office/powerpoint/2010/main" val="4015925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9EF4DB-8E0C-4480-B8E6-63BF5748B35D}"/>
              </a:ext>
            </a:extLst>
          </p:cNvPr>
          <p:cNvSpPr>
            <a:spLocks noGrp="1"/>
          </p:cNvSpPr>
          <p:nvPr>
            <p:ph type="title"/>
          </p:nvPr>
        </p:nvSpPr>
        <p:spPr>
          <a:xfrm>
            <a:off x="838199" y="147181"/>
            <a:ext cx="10515600" cy="1116834"/>
          </a:xfrm>
        </p:spPr>
        <p:txBody>
          <a:bodyPr>
            <a:noAutofit/>
          </a:bodyPr>
          <a:lstStyle/>
          <a:p>
            <a:pPr algn="ctr"/>
            <a:r>
              <a:rPr lang="fr-FR" sz="2900" b="1" dirty="0">
                <a:solidFill>
                  <a:srgbClr val="990000"/>
                </a:solidFill>
              </a:rPr>
              <a:t>Auto-évaluation des élèves sur les compétences </a:t>
            </a:r>
          </a:p>
        </p:txBody>
      </p:sp>
      <p:graphicFrame>
        <p:nvGraphicFramePr>
          <p:cNvPr id="8" name="Tableau 7">
            <a:extLst>
              <a:ext uri="{FF2B5EF4-FFF2-40B4-BE49-F238E27FC236}">
                <a16:creationId xmlns:a16="http://schemas.microsoft.com/office/drawing/2014/main" id="{C7A5DBD2-543F-4185-8C42-00CB86FD8D15}"/>
              </a:ext>
            </a:extLst>
          </p:cNvPr>
          <p:cNvGraphicFramePr>
            <a:graphicFrameLocks noGrp="1"/>
          </p:cNvGraphicFramePr>
          <p:nvPr>
            <p:extLst>
              <p:ext uri="{D42A27DB-BD31-4B8C-83A1-F6EECF244321}">
                <p14:modId xmlns:p14="http://schemas.microsoft.com/office/powerpoint/2010/main" val="456106533"/>
              </p:ext>
            </p:extLst>
          </p:nvPr>
        </p:nvGraphicFramePr>
        <p:xfrm>
          <a:off x="415964" y="1433088"/>
          <a:ext cx="4913948" cy="946673"/>
        </p:xfrm>
        <a:graphic>
          <a:graphicData uri="http://schemas.openxmlformats.org/drawingml/2006/table">
            <a:tbl>
              <a:tblPr firstRow="1" firstCol="1" bandRow="1"/>
              <a:tblGrid>
                <a:gridCol w="4913948">
                  <a:extLst>
                    <a:ext uri="{9D8B030D-6E8A-4147-A177-3AD203B41FA5}">
                      <a16:colId xmlns:a16="http://schemas.microsoft.com/office/drawing/2014/main" val="615684449"/>
                    </a:ext>
                  </a:extLst>
                </a:gridCol>
              </a:tblGrid>
              <a:tr h="946673">
                <a:tc>
                  <a:txBody>
                    <a:bodyPr/>
                    <a:lstStyle/>
                    <a:p>
                      <a:pPr>
                        <a:lnSpc>
                          <a:spcPct val="115000"/>
                        </a:lnSpc>
                      </a:pPr>
                      <a:r>
                        <a:rPr lang="fr-FR" sz="1000" dirty="0">
                          <a:effectLst/>
                          <a:latin typeface="Arial" panose="020B0604020202020204" pitchFamily="34" charset="0"/>
                          <a:ea typeface="Calibri" panose="020F0502020204030204" pitchFamily="34" charset="0"/>
                          <a:cs typeface="Arial" panose="020B0604020202020204" pitchFamily="34" charset="0"/>
                        </a:rPr>
                        <a:t>Les levures sont des organismes constitués d’une seule cellule dans laquelle a lieu des transformations chimiques de molécules appelées </a:t>
                      </a:r>
                      <a:r>
                        <a:rPr lang="fr-FR" sz="1000" b="1" dirty="0">
                          <a:effectLst/>
                          <a:latin typeface="Arial" panose="020B0604020202020204" pitchFamily="34" charset="0"/>
                          <a:ea typeface="Calibri" panose="020F0502020204030204" pitchFamily="34" charset="0"/>
                          <a:cs typeface="Arial" panose="020B0604020202020204" pitchFamily="34" charset="0"/>
                        </a:rPr>
                        <a:t>les réactions métaboliques</a:t>
                      </a:r>
                      <a:r>
                        <a:rPr lang="fr-FR" sz="1000" dirty="0">
                          <a:effectLst/>
                          <a:latin typeface="Arial" panose="020B0604020202020204" pitchFamily="34" charset="0"/>
                          <a:ea typeface="Calibri" panose="020F0502020204030204" pitchFamily="34" charset="0"/>
                          <a:cs typeface="Arial" panose="020B0604020202020204" pitchFamily="34" charset="0"/>
                        </a:rPr>
                        <a:t>. </a:t>
                      </a:r>
                      <a:r>
                        <a:rPr lang="fr-FR" sz="1000" b="1" dirty="0">
                          <a:effectLst/>
                          <a:latin typeface="Arial" panose="020B0604020202020204" pitchFamily="34" charset="0"/>
                          <a:ea typeface="Calibri" panose="020F0502020204030204" pitchFamily="34" charset="0"/>
                          <a:cs typeface="Arial" panose="020B0604020202020204" pitchFamily="34" charset="0"/>
                        </a:rPr>
                        <a:t>La respiration</a:t>
                      </a:r>
                      <a:r>
                        <a:rPr lang="fr-FR" sz="1000" dirty="0">
                          <a:effectLst/>
                          <a:latin typeface="Arial" panose="020B0604020202020204" pitchFamily="34" charset="0"/>
                          <a:ea typeface="Calibri" panose="020F0502020204030204" pitchFamily="34" charset="0"/>
                          <a:cs typeface="Arial" panose="020B0604020202020204" pitchFamily="34" charset="0"/>
                        </a:rPr>
                        <a:t> est une de ces réactions.  Dans certaines conditions, les levures ne peuvent plus respirer et elles se mettent alors à pratiquer la fermentation. </a:t>
                      </a:r>
                    </a:p>
                    <a:p>
                      <a:pPr>
                        <a:lnSpc>
                          <a:spcPct val="115000"/>
                        </a:lnSpc>
                      </a:pPr>
                      <a:r>
                        <a:rPr lang="fr-FR" sz="1000" u="sng" dirty="0">
                          <a:effectLst/>
                          <a:latin typeface="Arial" panose="020B0604020202020204" pitchFamily="34" charset="0"/>
                          <a:ea typeface="Calibri" panose="020F0502020204030204" pitchFamily="34" charset="0"/>
                          <a:cs typeface="Arial" panose="020B0604020202020204" pitchFamily="34" charset="0"/>
                        </a:rPr>
                        <a:t>Levures observées au </a:t>
                      </a:r>
                      <a:r>
                        <a:rPr lang="fr-FR" sz="1000" u="sng" dirty="0" err="1">
                          <a:effectLst/>
                          <a:latin typeface="Arial" panose="020B0604020202020204" pitchFamily="34" charset="0"/>
                          <a:ea typeface="Calibri" panose="020F0502020204030204" pitchFamily="34" charset="0"/>
                          <a:cs typeface="Arial" panose="020B0604020202020204" pitchFamily="34" charset="0"/>
                        </a:rPr>
                        <a:t>METx</a:t>
                      </a:r>
                      <a:r>
                        <a:rPr lang="fr-FR" sz="1000" u="sng" dirty="0">
                          <a:effectLst/>
                          <a:latin typeface="Arial" panose="020B0604020202020204" pitchFamily="34" charset="0"/>
                          <a:ea typeface="Calibri" panose="020F0502020204030204" pitchFamily="34" charset="0"/>
                          <a:cs typeface="Arial" panose="020B0604020202020204" pitchFamily="34" charset="0"/>
                        </a:rPr>
                        <a:t> 600</a:t>
                      </a:r>
                      <a:endParaRPr lang="fr-FR"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803575"/>
                  </a:ext>
                </a:extLst>
              </a:tr>
            </a:tbl>
          </a:graphicData>
        </a:graphic>
      </p:graphicFrame>
      <p:graphicFrame>
        <p:nvGraphicFramePr>
          <p:cNvPr id="9" name="Tableau 8">
            <a:extLst>
              <a:ext uri="{FF2B5EF4-FFF2-40B4-BE49-F238E27FC236}">
                <a16:creationId xmlns:a16="http://schemas.microsoft.com/office/drawing/2014/main" id="{36F7B7B2-1293-4C70-9E9B-543A4FBCEC82}"/>
              </a:ext>
            </a:extLst>
          </p:cNvPr>
          <p:cNvGraphicFramePr>
            <a:graphicFrameLocks noGrp="1"/>
          </p:cNvGraphicFramePr>
          <p:nvPr>
            <p:extLst>
              <p:ext uri="{D42A27DB-BD31-4B8C-83A1-F6EECF244321}">
                <p14:modId xmlns:p14="http://schemas.microsoft.com/office/powerpoint/2010/main" val="2992796604"/>
              </p:ext>
            </p:extLst>
          </p:nvPr>
        </p:nvGraphicFramePr>
        <p:xfrm>
          <a:off x="627321" y="2965965"/>
          <a:ext cx="11366207" cy="3726921"/>
        </p:xfrm>
        <a:graphic>
          <a:graphicData uri="http://schemas.openxmlformats.org/drawingml/2006/table">
            <a:tbl>
              <a:tblPr firstRow="1" firstCol="1" bandRow="1"/>
              <a:tblGrid>
                <a:gridCol w="3597171">
                  <a:extLst>
                    <a:ext uri="{9D8B030D-6E8A-4147-A177-3AD203B41FA5}">
                      <a16:colId xmlns:a16="http://schemas.microsoft.com/office/drawing/2014/main" val="1917510526"/>
                    </a:ext>
                  </a:extLst>
                </a:gridCol>
                <a:gridCol w="3409685">
                  <a:extLst>
                    <a:ext uri="{9D8B030D-6E8A-4147-A177-3AD203B41FA5}">
                      <a16:colId xmlns:a16="http://schemas.microsoft.com/office/drawing/2014/main" val="4007703241"/>
                    </a:ext>
                  </a:extLst>
                </a:gridCol>
                <a:gridCol w="4359351">
                  <a:extLst>
                    <a:ext uri="{9D8B030D-6E8A-4147-A177-3AD203B41FA5}">
                      <a16:colId xmlns:a16="http://schemas.microsoft.com/office/drawing/2014/main" val="2950100074"/>
                    </a:ext>
                  </a:extLst>
                </a:gridCol>
              </a:tblGrid>
              <a:tr h="374248">
                <a:tc>
                  <a:txBody>
                    <a:bodyPr/>
                    <a:lstStyle/>
                    <a:p>
                      <a:pPr algn="ctr">
                        <a:lnSpc>
                          <a:spcPct val="115000"/>
                        </a:lnSpc>
                      </a:pPr>
                      <a:r>
                        <a:rPr lang="fr-FR" sz="1200" b="1" dirty="0">
                          <a:effectLst/>
                          <a:latin typeface="Arial" panose="020B0604020202020204" pitchFamily="34" charset="0"/>
                          <a:ea typeface="Calibri" panose="020F0502020204030204" pitchFamily="34" charset="0"/>
                          <a:cs typeface="Arial" panose="020B0604020202020204" pitchFamily="34" charset="0"/>
                        </a:rPr>
                        <a:t>Activités</a:t>
                      </a:r>
                      <a:endParaRPr lang="fr-F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lnSpc>
                          <a:spcPct val="115000"/>
                        </a:lnSpc>
                      </a:pPr>
                      <a:r>
                        <a:rPr lang="fr-F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Compétences associées – critères de réussite (mettre oui, non ou </a:t>
                      </a:r>
                      <a:r>
                        <a:rPr lang="fr-FR" sz="12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nsp</a:t>
                      </a:r>
                      <a:r>
                        <a:rPr lang="fr-F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-ne sais pas- en face des critères).</a:t>
                      </a:r>
                      <a:endParaRPr lang="fr-F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extLst>
                  <a:ext uri="{0D108BD9-81ED-4DB2-BD59-A6C34878D82A}">
                    <a16:rowId xmlns:a16="http://schemas.microsoft.com/office/drawing/2014/main" val="2985964996"/>
                  </a:ext>
                </a:extLst>
              </a:tr>
              <a:tr h="3294503">
                <a:tc>
                  <a:txBody>
                    <a:bodyPr/>
                    <a:lstStyle/>
                    <a:p>
                      <a:pPr marL="342900" lvl="0" indent="-342900">
                        <a:lnSpc>
                          <a:spcPct val="115000"/>
                        </a:lnSpc>
                        <a:buFont typeface="+mj-lt"/>
                        <a:buAutoNum type="arabicPeriod"/>
                        <a:tabLst>
                          <a:tab pos="180340" algn="l"/>
                        </a:tabLst>
                      </a:pPr>
                      <a:endParaRPr lang="fr-FR" sz="1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15000"/>
                        </a:lnSpc>
                        <a:buFont typeface="+mj-lt"/>
                        <a:buNone/>
                        <a:tabLst>
                          <a:tab pos="180340" algn="l"/>
                        </a:tabLst>
                      </a:pPr>
                      <a:r>
                        <a:rPr lang="fr-FR" sz="11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1 - </a:t>
                      </a:r>
                      <a:r>
                        <a:rPr lang="fr-FR"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Concevoir un protocole expérimental </a:t>
                      </a:r>
                      <a:r>
                        <a:rPr lang="fr-FR" sz="12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qui permettrait de montrer ce qui influence la respiration des levures. </a:t>
                      </a:r>
                    </a:p>
                    <a:p>
                      <a:pPr marL="0" lvl="0" indent="0">
                        <a:lnSpc>
                          <a:spcPct val="115000"/>
                        </a:lnSpc>
                        <a:buFont typeface="+mj-lt"/>
                        <a:buNone/>
                        <a:tabLst>
                          <a:tab pos="180340" algn="l"/>
                        </a:tabLst>
                      </a:pPr>
                      <a:r>
                        <a:rPr lang="fr-FR"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OU</a:t>
                      </a:r>
                    </a:p>
                    <a:p>
                      <a:pPr marL="0" lvl="0" indent="0">
                        <a:lnSpc>
                          <a:spcPct val="115000"/>
                        </a:lnSpc>
                        <a:buFont typeface="+mj-lt"/>
                        <a:buNone/>
                        <a:tabLst>
                          <a:tab pos="180340" algn="l"/>
                        </a:tabLst>
                      </a:pPr>
                      <a:r>
                        <a:rPr lang="fr-FR"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Lire le protocole fourni et identifiez </a:t>
                      </a:r>
                      <a:r>
                        <a:rPr lang="fr-FR" sz="12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le paramètre mesuré, le paramètres variable et les conditions témoins</a:t>
                      </a:r>
                      <a:r>
                        <a:rPr lang="fr-FR"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Justifiez </a:t>
                      </a:r>
                      <a:r>
                        <a:rPr lang="fr-FR" sz="12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d’après les données de la consigne et de l’énoncé, ses choix. </a:t>
                      </a:r>
                    </a:p>
                    <a:p>
                      <a:pPr marL="0" lvl="0" indent="0">
                        <a:lnSpc>
                          <a:spcPct val="115000"/>
                        </a:lnSpc>
                        <a:buFont typeface="+mj-lt"/>
                        <a:buNone/>
                        <a:tabLst>
                          <a:tab pos="180340" algn="l"/>
                        </a:tabLst>
                      </a:pPr>
                      <a:endParaRPr lang="fr-FR"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15000"/>
                        </a:lnSpc>
                        <a:buFont typeface="+mj-lt"/>
                        <a:buNone/>
                        <a:tabLst>
                          <a:tab pos="180340" algn="l"/>
                        </a:tabLst>
                      </a:pPr>
                      <a:r>
                        <a:rPr lang="fr-FR"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2 - Mettre en œuvre le protocole fourni</a:t>
                      </a:r>
                      <a:r>
                        <a:rPr lang="fr-FR" sz="1200" b="1" dirty="0">
                          <a:effectLst/>
                          <a:latin typeface="Arial" panose="020B0604020202020204" pitchFamily="34" charset="0"/>
                          <a:ea typeface="Calibri" panose="020F0502020204030204" pitchFamily="34" charset="0"/>
                          <a:cs typeface="Times New Roman" panose="02020603050405020304" pitchFamily="18" charset="0"/>
                        </a:rPr>
                        <a:t> afin de mettre en évidence les facteurs qui contrôlent la réaction respiratoire.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fr-FR" sz="1400" i="1" dirty="0">
                          <a:effectLst/>
                          <a:latin typeface="Arial" panose="020B0604020202020204" pitchFamily="34" charset="0"/>
                          <a:ea typeface="Calibri" panose="020F0502020204030204" pitchFamily="34" charset="0"/>
                          <a:cs typeface="Times New Roman" panose="02020603050405020304" pitchFamily="18" charset="0"/>
                        </a:rPr>
                        <a:t>Concevoir un protocole à partir du matériel fourni et des données de la consigne </a:t>
                      </a:r>
                    </a:p>
                    <a:p>
                      <a:pPr>
                        <a:lnSpc>
                          <a:spcPct val="115000"/>
                        </a:lnSpc>
                      </a:pPr>
                      <a:endParaRPr lang="fr-FR" sz="1400" i="1"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pPr>
                      <a:r>
                        <a:rPr lang="fr-FR" sz="1400" i="1" dirty="0">
                          <a:effectLst/>
                          <a:latin typeface="Arial" panose="020B0604020202020204" pitchFamily="34" charset="0"/>
                          <a:ea typeface="Calibri" panose="020F0502020204030204" pitchFamily="34" charset="0"/>
                          <a:cs typeface="Times New Roman" panose="02020603050405020304" pitchFamily="18" charset="0"/>
                        </a:rPr>
                        <a:t>Expliquez le protocole expérimental proposé et comprendre les paramètres choisies et leur rôle.</a:t>
                      </a:r>
                    </a:p>
                    <a:p>
                      <a:pPr>
                        <a:lnSpc>
                          <a:spcPct val="115000"/>
                        </a:lnSpc>
                      </a:pPr>
                      <a:endParaRPr lang="fr-FR" sz="1400" i="1"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pPr>
                      <a:endParaRPr lang="fr-FR" sz="1400" i="1"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pPr>
                      <a:r>
                        <a:rPr lang="fr-FR" sz="1400" i="1" dirty="0">
                          <a:effectLst/>
                          <a:latin typeface="Arial" panose="020B0604020202020204" pitchFamily="34" charset="0"/>
                          <a:ea typeface="Calibri" panose="020F0502020204030204" pitchFamily="34" charset="0"/>
                          <a:cs typeface="Times New Roman" panose="02020603050405020304" pitchFamily="18" charset="0"/>
                        </a:rPr>
                        <a:t>Respecter le protocole expérimental et organiser son plan de travail</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fr-FR" sz="1200" dirty="0">
                          <a:effectLst/>
                          <a:latin typeface="Calibri" panose="020F0502020204030204" pitchFamily="34" charset="0"/>
                          <a:ea typeface="Calibri" panose="020F0502020204030204" pitchFamily="34" charset="0"/>
                          <a:cs typeface="Times New Roman" panose="02020603050405020304" pitchFamily="18" charset="0"/>
                        </a:rPr>
                        <a:t>J’ai conçu un protocole cohérent  : </a:t>
                      </a:r>
                    </a:p>
                    <a:p>
                      <a:pPr marL="171450" indent="-171450">
                        <a:lnSpc>
                          <a:spcPct val="115000"/>
                        </a:lnSpc>
                        <a:buFontTx/>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Choix pertinent des paramètres :  paramètre à mesurer et paramètre à modifier : </a:t>
                      </a:r>
                    </a:p>
                    <a:p>
                      <a:pPr marL="171450" indent="-171450">
                        <a:lnSpc>
                          <a:spcPct val="115000"/>
                        </a:lnSpc>
                        <a:buFontTx/>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Témoin : </a:t>
                      </a:r>
                      <a:br>
                        <a:rPr lang="fr-FR" sz="1200" dirty="0">
                          <a:effectLst/>
                          <a:latin typeface="Calibri" panose="020F0502020204030204" pitchFamily="34" charset="0"/>
                          <a:ea typeface="Calibri" panose="020F0502020204030204" pitchFamily="34" charset="0"/>
                          <a:cs typeface="Times New Roman" panose="02020603050405020304" pitchFamily="18" charset="0"/>
                        </a:rPr>
                      </a:b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fr-FR" sz="1200" dirty="0">
                          <a:effectLst/>
                          <a:latin typeface="Calibri" panose="020F0502020204030204" pitchFamily="34" charset="0"/>
                          <a:ea typeface="Calibri" panose="020F0502020204030204" pitchFamily="34" charset="0"/>
                          <a:cs typeface="Times New Roman" panose="02020603050405020304" pitchFamily="18" charset="0"/>
                        </a:rPr>
                        <a:t>J’ai bien identifié dans le protocole les paramètres choisis et leur rôle : </a:t>
                      </a:r>
                    </a:p>
                    <a:p>
                      <a:pPr marL="0" indent="0">
                        <a:lnSpc>
                          <a:spcPct val="115000"/>
                        </a:lnSpc>
                        <a:buFontTx/>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J’ai réussi à expliquer les choix des paramètres utilisés :</a:t>
                      </a:r>
                    </a:p>
                    <a:p>
                      <a:pPr marL="0" indent="0">
                        <a:lnSpc>
                          <a:spcPct val="115000"/>
                        </a:lnSpc>
                        <a:buFontTx/>
                        <a:buNone/>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buFontTx/>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J’ai utilisé mon matériel avec adresse et soin : </a:t>
                      </a:r>
                    </a:p>
                    <a:p>
                      <a:pPr marL="0" indent="0">
                        <a:lnSpc>
                          <a:spcPct val="115000"/>
                        </a:lnSpc>
                        <a:buFontTx/>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J’ai organisé le matériel (noter les tubes, préparer et disposer le matériel…) : </a:t>
                      </a:r>
                    </a:p>
                    <a:p>
                      <a:pPr marL="0" indent="0">
                        <a:lnSpc>
                          <a:spcPct val="115000"/>
                        </a:lnSpc>
                        <a:buFontTx/>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J’ai respecté l’ordre des étapes :</a:t>
                      </a:r>
                    </a:p>
                    <a:p>
                      <a:pPr marL="0" indent="0">
                        <a:lnSpc>
                          <a:spcPct val="115000"/>
                        </a:lnSpc>
                        <a:buFontTx/>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J’ai correctement rangé mon espace de travail : </a:t>
                      </a:r>
                    </a:p>
                    <a:p>
                      <a:pPr marL="0" indent="0">
                        <a:lnSpc>
                          <a:spcPct val="115000"/>
                        </a:lnSpc>
                        <a:buFontTx/>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J’ai respecté les consignes de sécurité : </a:t>
                      </a:r>
                    </a:p>
                    <a:p>
                      <a:pPr marL="0" indent="0">
                        <a:lnSpc>
                          <a:spcPct val="115000"/>
                        </a:lnSpc>
                        <a:buFontTx/>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J’ai apprécié la manipulation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7379550"/>
                  </a:ext>
                </a:extLst>
              </a:tr>
            </a:tbl>
          </a:graphicData>
        </a:graphic>
      </p:graphicFrame>
      <p:pic>
        <p:nvPicPr>
          <p:cNvPr id="2052" name="Image 1" descr="http://www2.csdm.qc.ca/fseguin/classe/fseguin.3aj/0405/terre/levures/images/levure2.jpg">
            <a:extLst>
              <a:ext uri="{FF2B5EF4-FFF2-40B4-BE49-F238E27FC236}">
                <a16:creationId xmlns:a16="http://schemas.microsoft.com/office/drawing/2014/main" id="{21A5BBF9-D794-406D-B6CE-A0FB2828CC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59142" r="62617" b="9688"/>
          <a:stretch>
            <a:fillRect/>
          </a:stretch>
        </p:blipFill>
        <p:spPr bwMode="auto">
          <a:xfrm>
            <a:off x="4644160" y="1906424"/>
            <a:ext cx="1038225" cy="65087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6">
            <a:extLst>
              <a:ext uri="{FF2B5EF4-FFF2-40B4-BE49-F238E27FC236}">
                <a16:creationId xmlns:a16="http://schemas.microsoft.com/office/drawing/2014/main" id="{56AC87C1-DD51-44E4-A1F1-283FBAC5D519}"/>
              </a:ext>
            </a:extLst>
          </p:cNvPr>
          <p:cNvSpPr>
            <a:spLocks noChangeArrowheads="1"/>
          </p:cNvSpPr>
          <p:nvPr/>
        </p:nvSpPr>
        <p:spPr bwMode="auto">
          <a:xfrm>
            <a:off x="288127" y="2538803"/>
            <a:ext cx="598298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0975" algn="l"/>
              </a:tabLst>
              <a:defRPr>
                <a:solidFill>
                  <a:schemeClr val="tx1"/>
                </a:solidFill>
                <a:latin typeface="Arial" panose="020B0604020202020204" pitchFamily="34" charset="0"/>
              </a:defRPr>
            </a:lvl1pPr>
            <a:lvl2pPr eaLnBrk="0" fontAlgn="base" hangingPunct="0">
              <a:spcBef>
                <a:spcPct val="0"/>
              </a:spcBef>
              <a:spcAft>
                <a:spcPct val="0"/>
              </a:spcAft>
              <a:tabLst>
                <a:tab pos="180975" algn="l"/>
              </a:tabLst>
              <a:defRPr>
                <a:solidFill>
                  <a:schemeClr val="tx1"/>
                </a:solidFill>
                <a:latin typeface="Arial" panose="020B0604020202020204" pitchFamily="34" charset="0"/>
              </a:defRPr>
            </a:lvl2pPr>
            <a:lvl3pPr eaLnBrk="0" fontAlgn="base" hangingPunct="0">
              <a:spcBef>
                <a:spcPct val="0"/>
              </a:spcBef>
              <a:spcAft>
                <a:spcPct val="0"/>
              </a:spcAft>
              <a:tabLst>
                <a:tab pos="180975" algn="l"/>
              </a:tabLst>
              <a:defRPr>
                <a:solidFill>
                  <a:schemeClr val="tx1"/>
                </a:solidFill>
                <a:latin typeface="Arial" panose="020B0604020202020204" pitchFamily="34" charset="0"/>
              </a:defRPr>
            </a:lvl3pPr>
            <a:lvl4pPr eaLnBrk="0" fontAlgn="base" hangingPunct="0">
              <a:spcBef>
                <a:spcPct val="0"/>
              </a:spcBef>
              <a:spcAft>
                <a:spcPct val="0"/>
              </a:spcAft>
              <a:tabLst>
                <a:tab pos="180975" algn="l"/>
              </a:tabLst>
              <a:defRPr>
                <a:solidFill>
                  <a:schemeClr val="tx1"/>
                </a:solidFill>
                <a:latin typeface="Arial" panose="020B0604020202020204" pitchFamily="34" charset="0"/>
              </a:defRPr>
            </a:lvl4pPr>
            <a:lvl5pPr eaLnBrk="0" fontAlgn="base" hangingPunct="0">
              <a:spcBef>
                <a:spcPct val="0"/>
              </a:spcBef>
              <a:spcAft>
                <a:spcPct val="0"/>
              </a:spcAft>
              <a:tabLst>
                <a:tab pos="180975" algn="l"/>
              </a:tabLst>
              <a:defRPr>
                <a:solidFill>
                  <a:schemeClr val="tx1"/>
                </a:solidFill>
                <a:latin typeface="Arial" panose="020B0604020202020204" pitchFamily="34" charset="0"/>
              </a:defRPr>
            </a:lvl5pPr>
            <a:lvl6pPr eaLnBrk="0" fontAlgn="base" hangingPunct="0">
              <a:spcBef>
                <a:spcPct val="0"/>
              </a:spcBef>
              <a:spcAft>
                <a:spcPct val="0"/>
              </a:spcAft>
              <a:tabLst>
                <a:tab pos="180975" algn="l"/>
              </a:tabLst>
              <a:defRPr>
                <a:solidFill>
                  <a:schemeClr val="tx1"/>
                </a:solidFill>
                <a:latin typeface="Arial" panose="020B0604020202020204" pitchFamily="34" charset="0"/>
              </a:defRPr>
            </a:lvl6pPr>
            <a:lvl7pPr eaLnBrk="0" fontAlgn="base" hangingPunct="0">
              <a:spcBef>
                <a:spcPct val="0"/>
              </a:spcBef>
              <a:spcAft>
                <a:spcPct val="0"/>
              </a:spcAft>
              <a:tabLst>
                <a:tab pos="180975" algn="l"/>
              </a:tabLst>
              <a:defRPr>
                <a:solidFill>
                  <a:schemeClr val="tx1"/>
                </a:solidFill>
                <a:latin typeface="Arial" panose="020B0604020202020204" pitchFamily="34" charset="0"/>
              </a:defRPr>
            </a:lvl7pPr>
            <a:lvl8pPr eaLnBrk="0" fontAlgn="base" hangingPunct="0">
              <a:spcBef>
                <a:spcPct val="0"/>
              </a:spcBef>
              <a:spcAft>
                <a:spcPct val="0"/>
              </a:spcAft>
              <a:tabLst>
                <a:tab pos="180975" algn="l"/>
              </a:tabLst>
              <a:defRPr>
                <a:solidFill>
                  <a:schemeClr val="tx1"/>
                </a:solidFill>
                <a:latin typeface="Arial" panose="020B0604020202020204" pitchFamily="34" charset="0"/>
              </a:defRPr>
            </a:lvl8pPr>
            <a:lvl9pPr eaLnBrk="0" fontAlgn="base" hangingPunct="0">
              <a:spcBef>
                <a:spcPct val="0"/>
              </a:spcBef>
              <a:spcAft>
                <a:spcPct val="0"/>
              </a:spcAft>
              <a:tabLst>
                <a:tab pos="1809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fr-FR" altLang="fr-FR"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Objectif</a:t>
            </a:r>
            <a:r>
              <a:rPr kumimoji="0" lang="fr-FR" altLang="fr-FR" sz="1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kumimoji="0" lang="fr-FR" altLang="fr-FR"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On cherche </a:t>
            </a:r>
            <a:r>
              <a:rPr kumimoji="0" lang="fr-FR" altLang="fr-FR" sz="1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à</a:t>
            </a:r>
            <a:r>
              <a:rPr kumimoji="0" lang="fr-FR" altLang="fr-FR"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a:t>
            </a:r>
            <a:r>
              <a:rPr kumimoji="0" lang="fr-FR" altLang="fr-FR" sz="1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é</a:t>
            </a:r>
            <a:r>
              <a:rPr kumimoji="0" lang="fr-FR" altLang="fr-FR"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terminer les facteurs qui </a:t>
            </a:r>
            <a:r>
              <a:rPr lang="fr-FR" altLang="fr-FR" sz="1000" b="1" dirty="0">
                <a:ea typeface="Calibri" panose="020F0502020204030204" pitchFamily="34" charset="0"/>
                <a:cs typeface="Arial" panose="020B0604020202020204" pitchFamily="34" charset="0"/>
              </a:rPr>
              <a:t>influencent </a:t>
            </a:r>
            <a:r>
              <a:rPr kumimoji="0" lang="fr-FR" altLang="fr-FR"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la respiration chez les </a:t>
            </a:r>
            <a:r>
              <a:rPr kumimoji="0" lang="fr-FR" altLang="fr-FR"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levures</a:t>
            </a:r>
            <a:r>
              <a:rPr kumimoji="0" lang="fr-FR" altLang="fr-FR"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15" name="Image 14">
            <a:extLst>
              <a:ext uri="{FF2B5EF4-FFF2-40B4-BE49-F238E27FC236}">
                <a16:creationId xmlns:a16="http://schemas.microsoft.com/office/drawing/2014/main" id="{1548972C-F95B-445F-AF23-44659BE7C5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2090" y="1241217"/>
            <a:ext cx="2043725" cy="1574585"/>
          </a:xfrm>
          <a:prstGeom prst="rect">
            <a:avLst/>
          </a:prstGeom>
        </p:spPr>
      </p:pic>
      <p:pic>
        <p:nvPicPr>
          <p:cNvPr id="18" name="Image 17">
            <a:extLst>
              <a:ext uri="{FF2B5EF4-FFF2-40B4-BE49-F238E27FC236}">
                <a16:creationId xmlns:a16="http://schemas.microsoft.com/office/drawing/2014/main" id="{D49E38F9-1B8F-4CA1-8639-816343DD26B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15432" y="1224389"/>
            <a:ext cx="1428750" cy="1276350"/>
          </a:xfrm>
          <a:prstGeom prst="rect">
            <a:avLst/>
          </a:prstGeom>
        </p:spPr>
      </p:pic>
      <p:pic>
        <p:nvPicPr>
          <p:cNvPr id="21" name="Picture 2" descr="Construire ensemble le nouveau projet académique - ADM 12">
            <a:extLst>
              <a:ext uri="{FF2B5EF4-FFF2-40B4-BE49-F238E27FC236}">
                <a16:creationId xmlns:a16="http://schemas.microsoft.com/office/drawing/2014/main" id="{AE7E9EE6-1EA2-439A-88E5-26C0E2DF2D7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197" y="147181"/>
            <a:ext cx="1286293" cy="689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502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9EF4DB-8E0C-4480-B8E6-63BF5748B35D}"/>
              </a:ext>
            </a:extLst>
          </p:cNvPr>
          <p:cNvSpPr>
            <a:spLocks noGrp="1"/>
          </p:cNvSpPr>
          <p:nvPr>
            <p:ph type="title"/>
          </p:nvPr>
        </p:nvSpPr>
        <p:spPr>
          <a:xfrm>
            <a:off x="1648047" y="147181"/>
            <a:ext cx="9705752" cy="1116834"/>
          </a:xfrm>
        </p:spPr>
        <p:txBody>
          <a:bodyPr>
            <a:noAutofit/>
          </a:bodyPr>
          <a:lstStyle/>
          <a:p>
            <a:pPr algn="ctr"/>
            <a:r>
              <a:rPr lang="fr-FR" sz="2900" b="1" dirty="0">
                <a:solidFill>
                  <a:srgbClr val="990000"/>
                </a:solidFill>
              </a:rPr>
              <a:t>Lecture de l’auto-évaluation au regard des attendus des formations de 1ere : voie technologique VT ou voie générale VG</a:t>
            </a:r>
          </a:p>
        </p:txBody>
      </p:sp>
      <p:graphicFrame>
        <p:nvGraphicFramePr>
          <p:cNvPr id="9" name="Tableau 8">
            <a:extLst>
              <a:ext uri="{FF2B5EF4-FFF2-40B4-BE49-F238E27FC236}">
                <a16:creationId xmlns:a16="http://schemas.microsoft.com/office/drawing/2014/main" id="{36F7B7B2-1293-4C70-9E9B-543A4FBCEC82}"/>
              </a:ext>
            </a:extLst>
          </p:cNvPr>
          <p:cNvGraphicFramePr>
            <a:graphicFrameLocks noGrp="1"/>
          </p:cNvGraphicFramePr>
          <p:nvPr>
            <p:extLst>
              <p:ext uri="{D42A27DB-BD31-4B8C-83A1-F6EECF244321}">
                <p14:modId xmlns:p14="http://schemas.microsoft.com/office/powerpoint/2010/main" val="4294763484"/>
              </p:ext>
            </p:extLst>
          </p:nvPr>
        </p:nvGraphicFramePr>
        <p:xfrm>
          <a:off x="1293043" y="1709840"/>
          <a:ext cx="9966835" cy="4058857"/>
        </p:xfrm>
        <a:graphic>
          <a:graphicData uri="http://schemas.openxmlformats.org/drawingml/2006/table">
            <a:tbl>
              <a:tblPr firstRow="1" firstCol="1" bandRow="1"/>
              <a:tblGrid>
                <a:gridCol w="2985674">
                  <a:extLst>
                    <a:ext uri="{9D8B030D-6E8A-4147-A177-3AD203B41FA5}">
                      <a16:colId xmlns:a16="http://schemas.microsoft.com/office/drawing/2014/main" val="4007703241"/>
                    </a:ext>
                  </a:extLst>
                </a:gridCol>
                <a:gridCol w="3872888">
                  <a:extLst>
                    <a:ext uri="{9D8B030D-6E8A-4147-A177-3AD203B41FA5}">
                      <a16:colId xmlns:a16="http://schemas.microsoft.com/office/drawing/2014/main" val="2950100074"/>
                    </a:ext>
                  </a:extLst>
                </a:gridCol>
                <a:gridCol w="3108273">
                  <a:extLst>
                    <a:ext uri="{9D8B030D-6E8A-4147-A177-3AD203B41FA5}">
                      <a16:colId xmlns:a16="http://schemas.microsoft.com/office/drawing/2014/main" val="3269787376"/>
                    </a:ext>
                  </a:extLst>
                </a:gridCol>
              </a:tblGrid>
              <a:tr h="0">
                <a:tc gridSpan="2">
                  <a:txBody>
                    <a:bodyPr/>
                    <a:lstStyle/>
                    <a:p>
                      <a:pPr algn="ctr">
                        <a:lnSpc>
                          <a:spcPct val="115000"/>
                        </a:lnSpc>
                      </a:pPr>
                      <a:r>
                        <a:rPr lang="fr-F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Compétences associées – critères de réussite (mettre oui, non ou </a:t>
                      </a:r>
                      <a:r>
                        <a:rPr lang="fr-FR" sz="12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nsp</a:t>
                      </a:r>
                      <a:r>
                        <a:rPr lang="fr-FR"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-ne sais pas- en face des critères.</a:t>
                      </a:r>
                      <a:endParaRPr lang="fr-FR"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fr-FR"/>
                    </a:p>
                  </a:txBody>
                  <a:tcPr/>
                </a:tc>
                <a:tc>
                  <a:txBody>
                    <a:bodyPr/>
                    <a:lstStyle/>
                    <a:p>
                      <a:pPr algn="ctr">
                        <a:lnSpc>
                          <a:spcPct val="115000"/>
                        </a:lnSpc>
                      </a:pPr>
                      <a:r>
                        <a:rPr lang="fr-FR" sz="1400" kern="12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Correspondances avec les voies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85964996"/>
                  </a:ext>
                </a:extLst>
              </a:tr>
              <a:tr h="3453836">
                <a:tc>
                  <a:txBody>
                    <a:bodyPr/>
                    <a:lstStyle/>
                    <a:p>
                      <a:pPr>
                        <a:lnSpc>
                          <a:spcPct val="115000"/>
                        </a:lnSpc>
                      </a:pPr>
                      <a:r>
                        <a:rPr lang="fr-FR" sz="1400" i="1" dirty="0">
                          <a:effectLst/>
                          <a:latin typeface="Arial" panose="020B0604020202020204" pitchFamily="34" charset="0"/>
                          <a:ea typeface="Calibri" panose="020F0502020204030204" pitchFamily="34" charset="0"/>
                          <a:cs typeface="Times New Roman" panose="02020603050405020304" pitchFamily="18" charset="0"/>
                        </a:rPr>
                        <a:t>Concevoir un protocole à partir du matériel fourni et des données de la consigne </a:t>
                      </a:r>
                    </a:p>
                    <a:p>
                      <a:pPr>
                        <a:lnSpc>
                          <a:spcPct val="115000"/>
                        </a:lnSpc>
                      </a:pPr>
                      <a:endParaRPr lang="fr-FR" sz="1400" i="1"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pPr>
                      <a:r>
                        <a:rPr lang="fr-FR" sz="1400" i="1" dirty="0">
                          <a:effectLst/>
                          <a:latin typeface="Arial" panose="020B0604020202020204" pitchFamily="34" charset="0"/>
                          <a:ea typeface="Calibri" panose="020F0502020204030204" pitchFamily="34" charset="0"/>
                          <a:cs typeface="Times New Roman" panose="02020603050405020304" pitchFamily="18" charset="0"/>
                        </a:rPr>
                        <a:t>Expliquez le protocole expérimental proposé et comprendre les paramètres choisies et leur rôle.</a:t>
                      </a:r>
                    </a:p>
                    <a:p>
                      <a:pPr>
                        <a:lnSpc>
                          <a:spcPct val="115000"/>
                        </a:lnSpc>
                      </a:pPr>
                      <a:endParaRPr lang="fr-FR" sz="1400" i="1"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pPr>
                      <a:r>
                        <a:rPr lang="fr-FR" sz="1400" i="1" dirty="0">
                          <a:effectLst/>
                          <a:latin typeface="Arial" panose="020B0604020202020204" pitchFamily="34" charset="0"/>
                          <a:ea typeface="Calibri" panose="020F0502020204030204" pitchFamily="34" charset="0"/>
                          <a:cs typeface="Times New Roman" panose="02020603050405020304" pitchFamily="18" charset="0"/>
                        </a:rPr>
                        <a:t> </a:t>
                      </a:r>
                    </a:p>
                    <a:p>
                      <a:pPr>
                        <a:lnSpc>
                          <a:spcPct val="115000"/>
                        </a:lnSpc>
                      </a:pPr>
                      <a:endParaRPr lang="fr-FR" sz="1400" i="1"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pPr>
                      <a:r>
                        <a:rPr lang="fr-FR" sz="1400" i="1" dirty="0">
                          <a:effectLst/>
                          <a:latin typeface="Arial" panose="020B0604020202020204" pitchFamily="34" charset="0"/>
                          <a:ea typeface="Calibri" panose="020F0502020204030204" pitchFamily="34" charset="0"/>
                          <a:cs typeface="Times New Roman" panose="02020603050405020304" pitchFamily="18" charset="0"/>
                        </a:rPr>
                        <a:t>Respecter le protocole expérimental et organiser son plan de travail</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fr-FR" sz="1200" dirty="0">
                          <a:effectLst/>
                          <a:latin typeface="Calibri" panose="020F0502020204030204" pitchFamily="34" charset="0"/>
                          <a:ea typeface="Calibri" panose="020F0502020204030204" pitchFamily="34" charset="0"/>
                          <a:cs typeface="Times New Roman" panose="02020603050405020304" pitchFamily="18" charset="0"/>
                        </a:rPr>
                        <a:t>J’ai conçu un protocole cohérent  : </a:t>
                      </a:r>
                    </a:p>
                    <a:p>
                      <a:pPr marL="171450" indent="-171450">
                        <a:lnSpc>
                          <a:spcPct val="115000"/>
                        </a:lnSpc>
                        <a:buFontTx/>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Choix pertinent des paramètres :  paramètre à mesurer et paramètre à modifier</a:t>
                      </a:r>
                    </a:p>
                    <a:p>
                      <a:pPr marL="171450" indent="-171450">
                        <a:lnSpc>
                          <a:spcPct val="115000"/>
                        </a:lnSpc>
                        <a:buFontTx/>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Témoin : </a:t>
                      </a:r>
                      <a:br>
                        <a:rPr lang="fr-FR" sz="1200" dirty="0">
                          <a:effectLst/>
                          <a:latin typeface="Calibri" panose="020F0502020204030204" pitchFamily="34" charset="0"/>
                          <a:ea typeface="Calibri" panose="020F0502020204030204" pitchFamily="34" charset="0"/>
                          <a:cs typeface="Times New Roman" panose="02020603050405020304" pitchFamily="18" charset="0"/>
                        </a:rPr>
                      </a:b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fr-FR" sz="1200" dirty="0">
                          <a:effectLst/>
                          <a:latin typeface="Calibri" panose="020F0502020204030204" pitchFamily="34" charset="0"/>
                          <a:ea typeface="Calibri" panose="020F0502020204030204" pitchFamily="34" charset="0"/>
                          <a:cs typeface="Times New Roman" panose="02020603050405020304" pitchFamily="18" charset="0"/>
                        </a:rPr>
                        <a:t>J’ai bien identifié dans le protocole les paramètres choisis et leur rôle : </a:t>
                      </a:r>
                    </a:p>
                    <a:p>
                      <a:pPr marL="0" indent="0">
                        <a:lnSpc>
                          <a:spcPct val="115000"/>
                        </a:lnSpc>
                        <a:buFontTx/>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J’ai réussi à expliquer les choix des paramètres utilisés.</a:t>
                      </a:r>
                    </a:p>
                    <a:p>
                      <a:pPr marL="0" indent="0">
                        <a:lnSpc>
                          <a:spcPct val="115000"/>
                        </a:lnSpc>
                        <a:buFontTx/>
                        <a:buNone/>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buFontTx/>
                        <a:buNone/>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buFontTx/>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J’ai utilisé mon matériel avec adresse et soin</a:t>
                      </a:r>
                    </a:p>
                    <a:p>
                      <a:pPr marL="0" indent="0">
                        <a:lnSpc>
                          <a:spcPct val="115000"/>
                        </a:lnSpc>
                        <a:buFontTx/>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J’ai organisé le matériel (noter les tubes, préparer et disposer le matériel…) : </a:t>
                      </a:r>
                    </a:p>
                    <a:p>
                      <a:pPr marL="0" indent="0">
                        <a:lnSpc>
                          <a:spcPct val="115000"/>
                        </a:lnSpc>
                        <a:buFontTx/>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J’ai respecté l’ordre des étapes </a:t>
                      </a:r>
                    </a:p>
                    <a:p>
                      <a:pPr marL="0" indent="0">
                        <a:lnSpc>
                          <a:spcPct val="115000"/>
                        </a:lnSpc>
                        <a:buFontTx/>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J’ai correctement rangé mon espace de travail</a:t>
                      </a:r>
                    </a:p>
                    <a:p>
                      <a:pPr marL="0" indent="0">
                        <a:lnSpc>
                          <a:spcPct val="115000"/>
                        </a:lnSpc>
                        <a:buFontTx/>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J’ai respecté les consignes de sécurité</a:t>
                      </a:r>
                    </a:p>
                    <a:p>
                      <a:pPr marL="0" indent="0">
                        <a:lnSpc>
                          <a:spcPct val="115000"/>
                        </a:lnSpc>
                        <a:buFontTx/>
                        <a:buNone/>
                      </a:pPr>
                      <a:r>
                        <a:rPr lang="fr-FR" sz="1200" dirty="0">
                          <a:effectLst/>
                          <a:latin typeface="Calibri" panose="020F0502020204030204" pitchFamily="34" charset="0"/>
                          <a:ea typeface="Calibri" panose="020F0502020204030204" pitchFamily="34" charset="0"/>
                          <a:cs typeface="Times New Roman" panose="02020603050405020304" pitchFamily="18" charset="0"/>
                        </a:rPr>
                        <a:t>J’ai apprécié la manipulation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fr-FR" sz="1400" dirty="0">
                          <a:effectLst/>
                          <a:latin typeface="Comic Sans MS" panose="030F0702030302020204" pitchFamily="66" charset="0"/>
                          <a:ea typeface="Calibri" panose="020F0502020204030204" pitchFamily="34" charset="0"/>
                          <a:cs typeface="Times New Roman" panose="02020603050405020304" pitchFamily="18" charset="0"/>
                        </a:rPr>
                        <a:t>Capacité d’abstraction, de conceptualisation. =&gt; </a:t>
                      </a:r>
                      <a:r>
                        <a:rPr lang="fr-FR" sz="1400" dirty="0">
                          <a:solidFill>
                            <a:schemeClr val="accent2">
                              <a:lumMod val="75000"/>
                            </a:schemeClr>
                          </a:solidFill>
                          <a:effectLst/>
                          <a:latin typeface="Comic Sans MS" panose="030F0702030302020204" pitchFamily="66" charset="0"/>
                          <a:ea typeface="Calibri" panose="020F0502020204030204" pitchFamily="34" charset="0"/>
                          <a:cs typeface="Times New Roman" panose="02020603050405020304" pitchFamily="18" charset="0"/>
                        </a:rPr>
                        <a:t>VG +++ / VT +</a:t>
                      </a:r>
                    </a:p>
                    <a:p>
                      <a:pPr>
                        <a:lnSpc>
                          <a:spcPct val="115000"/>
                        </a:lnSpc>
                      </a:pPr>
                      <a:endParaRPr lang="fr-FR" sz="14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pPr>
                      <a:endParaRPr lang="fr-FR" sz="14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pPr>
                      <a:r>
                        <a:rPr lang="fr-FR" sz="1400" dirty="0">
                          <a:effectLst/>
                          <a:latin typeface="Comic Sans MS" panose="030F0702030302020204" pitchFamily="66" charset="0"/>
                          <a:ea typeface="Calibri" panose="020F0502020204030204" pitchFamily="34" charset="0"/>
                          <a:cs typeface="Times New Roman" panose="02020603050405020304" pitchFamily="18" charset="0"/>
                        </a:rPr>
                        <a:t>Capacité de compréhension du sens d’un protocole à partir d’une notice technique. </a:t>
                      </a:r>
                      <a:r>
                        <a:rPr lang="fr-FR" sz="1400" dirty="0">
                          <a:solidFill>
                            <a:schemeClr val="accent2">
                              <a:lumMod val="75000"/>
                            </a:schemeClr>
                          </a:solidFill>
                          <a:effectLst/>
                          <a:latin typeface="Comic Sans MS" panose="030F0702030302020204" pitchFamily="66" charset="0"/>
                          <a:ea typeface="Calibri" panose="020F0502020204030204" pitchFamily="34" charset="0"/>
                          <a:cs typeface="Times New Roman" panose="02020603050405020304" pitchFamily="18" charset="0"/>
                        </a:rPr>
                        <a:t>VT  +++ / VG ++</a:t>
                      </a:r>
                    </a:p>
                    <a:p>
                      <a:pPr>
                        <a:lnSpc>
                          <a:spcPct val="115000"/>
                        </a:lnSpc>
                      </a:pPr>
                      <a:endParaRPr lang="fr-FR" sz="14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pPr>
                      <a:endParaRPr lang="fr-FR" sz="1400" dirty="0">
                        <a:effectLst/>
                        <a:latin typeface="Comic Sans MS" panose="030F0702030302020204" pitchFamily="66" charset="0"/>
                        <a:ea typeface="Calibri" panose="020F0502020204030204" pitchFamily="34" charset="0"/>
                        <a:cs typeface="Times New Roman" panose="02020603050405020304" pitchFamily="18" charset="0"/>
                      </a:endParaRPr>
                    </a:p>
                    <a:p>
                      <a:pPr>
                        <a:buFontTx/>
                        <a:buNone/>
                      </a:pPr>
                      <a:r>
                        <a:rPr lang="fr-FR" sz="1400" dirty="0">
                          <a:latin typeface="Comic Sans MS" panose="030F0702030302020204" pitchFamily="66" charset="0"/>
                        </a:rPr>
                        <a:t>Compétences techniques : </a:t>
                      </a:r>
                    </a:p>
                    <a:p>
                      <a:pPr>
                        <a:buFontTx/>
                        <a:buNone/>
                      </a:pPr>
                      <a:r>
                        <a:rPr lang="fr-FR" sz="1400" dirty="0">
                          <a:latin typeface="Comic Sans MS" panose="030F0702030302020204" pitchFamily="66" charset="0"/>
                        </a:rPr>
                        <a:t>Savoir exploiter les fonctionnalités du matériel et/ ou des appareils de mesure. </a:t>
                      </a:r>
                    </a:p>
                    <a:p>
                      <a:pPr>
                        <a:buFontTx/>
                        <a:buNone/>
                      </a:pPr>
                      <a:r>
                        <a:rPr lang="fr-FR" sz="1400" dirty="0">
                          <a:latin typeface="Comic Sans MS" panose="030F0702030302020204" pitchFamily="66" charset="0"/>
                        </a:rPr>
                        <a:t>Coordination des gestes et des séquences</a:t>
                      </a:r>
                      <a:r>
                        <a:rPr lang="fr-FR" sz="1400" dirty="0">
                          <a:solidFill>
                            <a:schemeClr val="accent2">
                              <a:lumMod val="75000"/>
                            </a:schemeClr>
                          </a:solidFill>
                          <a:latin typeface="Comic Sans MS" panose="030F0702030302020204" pitchFamily="66" charset="0"/>
                        </a:rPr>
                        <a:t>.   VT +++ / VG ++</a:t>
                      </a:r>
                    </a:p>
                    <a:p>
                      <a:pPr>
                        <a:buFontTx/>
                        <a:buNone/>
                      </a:pPr>
                      <a:endParaRPr lang="fr-FR" sz="11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7379550"/>
                  </a:ext>
                </a:extLst>
              </a:tr>
            </a:tbl>
          </a:graphicData>
        </a:graphic>
      </p:graphicFrame>
      <p:pic>
        <p:nvPicPr>
          <p:cNvPr id="21" name="Picture 2" descr="Construire ensemble le nouveau projet académique - ADM 12">
            <a:extLst>
              <a:ext uri="{FF2B5EF4-FFF2-40B4-BE49-F238E27FC236}">
                <a16:creationId xmlns:a16="http://schemas.microsoft.com/office/drawing/2014/main" id="{AE7E9EE6-1EA2-439A-88E5-26C0E2DF2D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197" y="147181"/>
            <a:ext cx="1286293" cy="689672"/>
          </a:xfrm>
          <a:prstGeom prst="rect">
            <a:avLst/>
          </a:prstGeom>
          <a:noFill/>
          <a:extLst>
            <a:ext uri="{909E8E84-426E-40DD-AFC4-6F175D3DCCD1}">
              <a14:hiddenFill xmlns:a14="http://schemas.microsoft.com/office/drawing/2010/main">
                <a:solidFill>
                  <a:srgbClr val="FFFFFF"/>
                </a:solidFill>
              </a14:hiddenFill>
            </a:ext>
          </a:extLst>
        </p:spPr>
      </p:pic>
      <p:sp>
        <p:nvSpPr>
          <p:cNvPr id="10" name="Sous-titre 2">
            <a:extLst>
              <a:ext uri="{FF2B5EF4-FFF2-40B4-BE49-F238E27FC236}">
                <a16:creationId xmlns:a16="http://schemas.microsoft.com/office/drawing/2014/main" id="{A8A9678C-8087-44A5-8B5F-2E874A8E9FD7}"/>
              </a:ext>
            </a:extLst>
          </p:cNvPr>
          <p:cNvSpPr txBox="1">
            <a:spLocks/>
          </p:cNvSpPr>
          <p:nvPr/>
        </p:nvSpPr>
        <p:spPr>
          <a:xfrm>
            <a:off x="7519631" y="6502728"/>
            <a:ext cx="4383122" cy="2629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900" dirty="0"/>
              <a:t>Lucie </a:t>
            </a:r>
            <a:r>
              <a:rPr lang="fr-FR" sz="900" dirty="0" err="1"/>
              <a:t>Ohayon</a:t>
            </a:r>
            <a:r>
              <a:rPr lang="fr-FR" sz="900" dirty="0"/>
              <a:t>, enseignante de SVT, formatrice académique en SVT, Toulouse</a:t>
            </a:r>
          </a:p>
        </p:txBody>
      </p:sp>
    </p:spTree>
    <p:extLst>
      <p:ext uri="{BB962C8B-B14F-4D97-AF65-F5344CB8AC3E}">
        <p14:creationId xmlns:p14="http://schemas.microsoft.com/office/powerpoint/2010/main" val="385471660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4291</TotalTime>
  <Words>1609</Words>
  <Application>Microsoft Office PowerPoint</Application>
  <PresentationFormat>Grand écran</PresentationFormat>
  <Paragraphs>116</Paragraphs>
  <Slides>5</Slides>
  <Notes>5</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Calibri</vt:lpstr>
      <vt:lpstr>Calibri Light</vt:lpstr>
      <vt:lpstr>Comic Sans MS</vt:lpstr>
      <vt:lpstr>Thème Office</vt:lpstr>
      <vt:lpstr>L’orientation en SVT apprendre à se connaître en SVT </vt:lpstr>
      <vt:lpstr>Identifier des compétences plus spécifiques aux SVT en 2nde </vt:lpstr>
      <vt:lpstr>Les voies de formation en première et quelques compétences respectives</vt:lpstr>
      <vt:lpstr>Auto-évaluation des élèves sur les compétences </vt:lpstr>
      <vt:lpstr>Lecture de l’auto-évaluation au regard des attendus des formations de 1ere : voie technologique VT ou voie générale VG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L’orientation en SVT apprendre à se connaître</dc:title>
  <dc:creator>Lucie</dc:creator>
  <cp:lastModifiedBy> </cp:lastModifiedBy>
  <cp:revision>25</cp:revision>
  <dcterms:created xsi:type="dcterms:W3CDTF">2021-03-15T18:30:18Z</dcterms:created>
  <dcterms:modified xsi:type="dcterms:W3CDTF">2021-03-20T14:36:33Z</dcterms:modified>
</cp:coreProperties>
</file>