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05854-2535-4332-8A56-A88A56AAAFF6}" type="datetimeFigureOut">
              <a:rPr lang="fr-FR" smtClean="0"/>
              <a:pPr/>
              <a:t>09/04/2012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D05D7-F18C-4903-900F-355E925F1B4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D05D7-F18C-4903-900F-355E925F1B4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D05D7-F18C-4903-900F-355E925F1B4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D05D7-F18C-4903-900F-355E925F1B4B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D05D7-F18C-4903-900F-355E925F1B4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D05D7-F18C-4903-900F-355E925F1B4B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D05D7-F18C-4903-900F-355E925F1B4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D05D7-F18C-4903-900F-355E925F1B4B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7D05D7-F18C-4903-900F-355E925F1B4B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2A0276-C791-4874-8B73-B15268A9BF05}" type="datetime1">
              <a:rPr lang="fr-FR" smtClean="0"/>
              <a:t>09/04/2012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fr-FR" smtClean="0"/>
              <a:t>Mireille Laborie Formations STMG 2012</a:t>
            </a:r>
            <a:endParaRPr lang="fr-B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CEE52-69B9-46AA-AEF7-A0FF47103515}" type="datetime1">
              <a:rPr lang="fr-FR" smtClean="0"/>
              <a:t>09/04/2012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Mireille Laborie Formations STMG 2012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4CAD2-7662-4C11-900B-23E6021DA5C0}" type="datetime1">
              <a:rPr lang="fr-FR" smtClean="0"/>
              <a:t>09/04/2012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Mireille Laborie Formations STMG 2012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C24C47-E8B0-4CB1-BA4F-27C1BB6A5044}" type="datetime1">
              <a:rPr lang="fr-FR" smtClean="0"/>
              <a:t>09/04/2012</a:t>
            </a:fld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Mireille Laborie Formations STMG 2012</a:t>
            </a:r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D66EE0-C3D6-40B0-825F-0E3095A8F8C7}" type="datetime1">
              <a:rPr lang="fr-FR" smtClean="0"/>
              <a:t>09/04/2012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fr-FR" smtClean="0"/>
              <a:t>Mireille Laborie Formations STMG 2012</a:t>
            </a:r>
            <a:endParaRPr lang="fr-B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70BE0-550C-4832-BC9C-4A6AFA739A43}" type="datetime1">
              <a:rPr lang="fr-FR" smtClean="0"/>
              <a:t>09/04/2012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Mireille Laborie Formations STMG 2012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291E9-EB66-43D3-8FA7-84FA8E5C2E9C}" type="datetime1">
              <a:rPr lang="fr-FR" smtClean="0"/>
              <a:t>09/04/2012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Mireille Laborie Formations STMG 2012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AB4589-32E7-4A2B-A592-94B0C47C12E6}" type="datetime1">
              <a:rPr lang="fr-FR" smtClean="0"/>
              <a:t>09/04/2012</a:t>
            </a:fld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Mireille Laborie Formations STMG 2012</a:t>
            </a:r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435C1-EC86-40BE-943B-E817E707C32D}" type="datetime1">
              <a:rPr lang="fr-FR" smtClean="0"/>
              <a:t>09/04/2012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Mireille Laborie Formations STMG 2012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19608DA-B077-40DC-B91A-B3EF470B25E6}" type="datetime1">
              <a:rPr lang="fr-FR" smtClean="0"/>
              <a:t>09/04/2012</a:t>
            </a:fld>
            <a:endParaRPr lang="fr-BE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fr-FR" smtClean="0"/>
              <a:t>Mireille Laborie Formations STMG 2012</a:t>
            </a:r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1732DA-7D5D-4C07-BB3A-1489D815D61D}" type="datetime1">
              <a:rPr lang="fr-FR" smtClean="0"/>
              <a:t>09/04/2012</a:t>
            </a:fld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fr-FR" smtClean="0"/>
              <a:t>Mireille Laborie Formations STMG 2012</a:t>
            </a:r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1E0D2-20EA-4486-9D2C-A9642CE6D725}" type="datetime1">
              <a:rPr lang="fr-FR" smtClean="0"/>
              <a:t>09/04/2012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Mireille Laborie Formations STMG 2012</a:t>
            </a:r>
            <a:endParaRPr lang="fr-BE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iteresources.worldbank.org/INTRDM2008INFRE/Resources/4160608-1192641198475/02_Biocarburants_Alex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86116" y="357166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/>
              <a:t>Le débat</a:t>
            </a:r>
            <a:endParaRPr lang="fr-FR" sz="36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1714480" y="1142984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Thème 1 </a:t>
            </a:r>
            <a:r>
              <a:rPr lang="fr-FR" sz="2400" dirty="0" smtClean="0"/>
              <a:t>: Quelles sont les grandes questions économiques et leurs enjeux actuels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1857356" y="2285992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Sous-thème I.1 </a:t>
            </a:r>
            <a:r>
              <a:rPr lang="fr-FR" sz="2400" dirty="0" smtClean="0"/>
              <a:t>:Production, répartition, dépenses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2000200" y="3357562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Notions</a:t>
            </a:r>
            <a:r>
              <a:rPr lang="fr-FR" sz="2400" dirty="0" smtClean="0"/>
              <a:t> : Les choix économiques, les besoins, les biens et les services, la rareté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1714480" y="4857760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00FF"/>
                </a:solidFill>
              </a:rPr>
              <a:t>Faut-il développer les agrocarburants ?</a:t>
            </a:r>
            <a:endParaRPr lang="fr-FR" sz="3200" b="1" dirty="0">
              <a:solidFill>
                <a:srgbClr val="0000FF"/>
              </a:solidFill>
            </a:endParaRPr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0" y="6253347"/>
            <a:ext cx="1709573" cy="604653"/>
          </a:xfrm>
        </p:spPr>
        <p:txBody>
          <a:bodyPr/>
          <a:lstStyle/>
          <a:p>
            <a:pPr algn="ctr"/>
            <a:r>
              <a:rPr lang="fr-FR" dirty="0" smtClean="0"/>
              <a:t>Mireille Laborie </a:t>
            </a:r>
          </a:p>
          <a:p>
            <a:pPr algn="ctr"/>
            <a:r>
              <a:rPr lang="fr-FR" dirty="0" smtClean="0"/>
              <a:t>Formations STMG </a:t>
            </a:r>
          </a:p>
          <a:p>
            <a:pPr algn="ctr"/>
            <a:r>
              <a:rPr lang="fr-FR" dirty="0" smtClean="0"/>
              <a:t>2012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86116" y="357166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Le débat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1785918" y="1071546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00FF"/>
                </a:solidFill>
              </a:rPr>
              <a:t>Faut-il développer les agrocarburants ?</a:t>
            </a:r>
            <a:endParaRPr lang="fr-FR" sz="3200" b="1" dirty="0">
              <a:solidFill>
                <a:srgbClr val="00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85984" y="2357430"/>
            <a:ext cx="65722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A organiser dans le prolongement de la leçon</a:t>
            </a:r>
          </a:p>
          <a:p>
            <a:endParaRPr lang="fr-FR" sz="2400" dirty="0" smtClean="0"/>
          </a:p>
          <a:p>
            <a:r>
              <a:rPr lang="fr-FR" sz="2400" dirty="0" smtClean="0"/>
              <a:t>Objectifs :</a:t>
            </a:r>
          </a:p>
          <a:p>
            <a:r>
              <a:rPr lang="fr-FR" sz="2400" dirty="0" smtClean="0"/>
              <a:t> </a:t>
            </a: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Mobiliser les notions de la leçon (Besoins, choix économiques, rareté…)</a:t>
            </a:r>
          </a:p>
          <a:p>
            <a:pPr>
              <a:buFont typeface="Wingdings"/>
              <a:buChar char="è"/>
            </a:pPr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 Faire le lien entre les notions et l’actualité</a:t>
            </a:r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 Argumenter</a:t>
            </a:r>
            <a:endParaRPr lang="fr-FR" sz="24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253347"/>
            <a:ext cx="1566697" cy="604653"/>
          </a:xfrm>
        </p:spPr>
        <p:txBody>
          <a:bodyPr/>
          <a:lstStyle/>
          <a:p>
            <a:pPr algn="ctr"/>
            <a:r>
              <a:rPr lang="fr-FR" dirty="0" smtClean="0"/>
              <a:t>Mireille Laborie </a:t>
            </a:r>
          </a:p>
          <a:p>
            <a:pPr algn="ctr"/>
            <a:r>
              <a:rPr lang="fr-FR" dirty="0" smtClean="0"/>
              <a:t>Formations STMG </a:t>
            </a:r>
          </a:p>
          <a:p>
            <a:pPr algn="ctr"/>
            <a:r>
              <a:rPr lang="fr-FR" dirty="0" smtClean="0"/>
              <a:t>2012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86116" y="357166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Le débat</a:t>
            </a:r>
            <a:endParaRPr lang="fr-FR" sz="3600" dirty="0"/>
          </a:p>
        </p:txBody>
      </p:sp>
      <p:sp>
        <p:nvSpPr>
          <p:cNvPr id="8" name="ZoneTexte 7"/>
          <p:cNvSpPr txBox="1"/>
          <p:nvPr/>
        </p:nvSpPr>
        <p:spPr>
          <a:xfrm>
            <a:off x="1785918" y="1071546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00FF"/>
                </a:solidFill>
              </a:rPr>
              <a:t>Faut-il développer les agrocarburants ?</a:t>
            </a:r>
            <a:endParaRPr lang="fr-FR" sz="3200" b="1" dirty="0">
              <a:solidFill>
                <a:srgbClr val="00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85984" y="2357430"/>
            <a:ext cx="657229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Démarche : </a:t>
            </a:r>
          </a:p>
          <a:p>
            <a:r>
              <a:rPr lang="fr-FR" sz="2400" dirty="0" smtClean="0"/>
              <a:t> </a:t>
            </a:r>
            <a:endParaRPr lang="fr-FR" sz="1400" dirty="0" smtClean="0"/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Collecte d’informations sur le sujet par les élèves (guidée par des questions)</a:t>
            </a:r>
          </a:p>
          <a:p>
            <a:endParaRPr lang="fr-FR" sz="1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 Recherches d’arguments</a:t>
            </a:r>
          </a:p>
          <a:p>
            <a:endParaRPr lang="fr-FR" sz="1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 Confrontation orale des arguments avec prise de notes au tableau</a:t>
            </a:r>
          </a:p>
          <a:p>
            <a:endParaRPr lang="fr-FR" sz="1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Formalisation écrite de la synthèse du débat par les élèves</a:t>
            </a:r>
            <a:endParaRPr lang="fr-FR" sz="24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0" y="6324785"/>
            <a:ext cx="1781011" cy="533215"/>
          </a:xfrm>
        </p:spPr>
        <p:txBody>
          <a:bodyPr/>
          <a:lstStyle/>
          <a:p>
            <a:pPr algn="ctr"/>
            <a:r>
              <a:rPr lang="fr-FR" dirty="0" smtClean="0"/>
              <a:t>Mireille Laborie </a:t>
            </a:r>
          </a:p>
          <a:p>
            <a:pPr algn="ctr"/>
            <a:r>
              <a:rPr lang="fr-FR" dirty="0" smtClean="0"/>
              <a:t>Formations STMG </a:t>
            </a:r>
          </a:p>
          <a:p>
            <a:pPr algn="ctr"/>
            <a:r>
              <a:rPr lang="fr-FR" dirty="0" smtClean="0"/>
              <a:t>2012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571572" y="14285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0000FF"/>
                </a:solidFill>
              </a:rPr>
              <a:t>Faut-il développer les agrocarburants ?</a:t>
            </a:r>
            <a:endParaRPr lang="fr-FR" sz="2800" b="1" dirty="0">
              <a:solidFill>
                <a:srgbClr val="00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57356" y="785794"/>
            <a:ext cx="72866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Démarche : </a:t>
            </a:r>
          </a:p>
          <a:p>
            <a:pPr algn="ctr"/>
            <a:endParaRPr lang="fr-FR" sz="1400" dirty="0" smtClean="0"/>
          </a:p>
          <a:p>
            <a:pPr marL="457200" indent="-457200" algn="ctr"/>
            <a:r>
              <a:rPr lang="fr-FR" sz="2400" b="1" dirty="0" smtClean="0">
                <a:sym typeface="Wingdings" pitchFamily="2" charset="2"/>
              </a:rPr>
              <a:t>1. Collecte d’informations sur le sujet par les élèves (guidée par des questions)</a:t>
            </a:r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 Travail de documentation : mise à la disposition des élèves des extraits de presse.</a:t>
            </a:r>
          </a:p>
          <a:p>
            <a:endParaRPr lang="fr-FR" sz="1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Travail guidé par des questions en lien avec la leçon. </a:t>
            </a:r>
          </a:p>
          <a:p>
            <a:endParaRPr lang="fr-FR" sz="1400" dirty="0" smtClean="0">
              <a:sym typeface="Wingdings" pitchFamily="2" charset="2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785918" y="4214818"/>
            <a:ext cx="71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ym typeface="Wingdings" pitchFamily="2" charset="2"/>
              </a:rPr>
              <a:t>Par exemple : </a:t>
            </a:r>
          </a:p>
          <a:p>
            <a:pPr marL="457200" indent="-457200"/>
            <a:r>
              <a:rPr lang="fr-FR" sz="2400" dirty="0" smtClean="0">
                <a:sym typeface="Wingdings" pitchFamily="2" charset="2"/>
              </a:rPr>
              <a:t>	1.Qu’est-ce qu’un </a:t>
            </a:r>
            <a:r>
              <a:rPr lang="fr-FR" sz="2400" dirty="0" err="1" smtClean="0">
                <a:sym typeface="Wingdings" pitchFamily="2" charset="2"/>
              </a:rPr>
              <a:t>agrocarburant</a:t>
            </a:r>
            <a:r>
              <a:rPr lang="fr-FR" sz="2400" dirty="0" smtClean="0">
                <a:sym typeface="Wingdings" pitchFamily="2" charset="2"/>
              </a:rPr>
              <a:t> ?</a:t>
            </a:r>
          </a:p>
          <a:p>
            <a:pPr marL="457200" indent="-457200"/>
            <a:r>
              <a:rPr lang="fr-FR" sz="2400" dirty="0" smtClean="0">
                <a:sym typeface="Wingdings" pitchFamily="2" charset="2"/>
              </a:rPr>
              <a:t>	2.De quelle catégorie de produit s’agit-il ?</a:t>
            </a:r>
          </a:p>
          <a:p>
            <a:pPr marL="457200" indent="-457200"/>
            <a:r>
              <a:rPr lang="fr-FR" sz="2400" dirty="0" smtClean="0">
                <a:sym typeface="Wingdings" pitchFamily="2" charset="2"/>
              </a:rPr>
              <a:t>	3.A quel besoins ce produit répond-il ?</a:t>
            </a:r>
          </a:p>
          <a:p>
            <a:pPr marL="457200" indent="-457200"/>
            <a:r>
              <a:rPr lang="fr-FR" sz="2400" dirty="0" smtClean="0">
                <a:sym typeface="Wingdings" pitchFamily="2" charset="2"/>
              </a:rPr>
              <a:t>	4.Pourquoi a-t-on fait le choix de développer les agrocarburants ?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0" y="6324785"/>
            <a:ext cx="1852449" cy="533215"/>
          </a:xfrm>
        </p:spPr>
        <p:txBody>
          <a:bodyPr/>
          <a:lstStyle/>
          <a:p>
            <a:pPr algn="ctr"/>
            <a:r>
              <a:rPr lang="fr-FR" dirty="0" smtClean="0"/>
              <a:t>Mireille Laborie </a:t>
            </a:r>
          </a:p>
          <a:p>
            <a:pPr algn="ctr"/>
            <a:r>
              <a:rPr lang="fr-FR" dirty="0" smtClean="0"/>
              <a:t>Formations STMG </a:t>
            </a:r>
          </a:p>
          <a:p>
            <a:pPr algn="ctr"/>
            <a:r>
              <a:rPr lang="fr-FR" dirty="0" smtClean="0"/>
              <a:t>2012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785918" y="142852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00FF"/>
                </a:solidFill>
              </a:rPr>
              <a:t>Faut-il développer les agrocarburants ?</a:t>
            </a:r>
            <a:endParaRPr lang="fr-FR" sz="3200" b="1" dirty="0">
              <a:solidFill>
                <a:srgbClr val="00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57356" y="1214422"/>
            <a:ext cx="7286644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Démarche :</a:t>
            </a:r>
          </a:p>
          <a:p>
            <a:pPr algn="ctr"/>
            <a:r>
              <a:rPr lang="fr-FR" sz="2400" b="1" dirty="0" smtClean="0"/>
              <a:t> </a:t>
            </a:r>
            <a:endParaRPr lang="fr-FR" sz="1400" dirty="0" smtClean="0"/>
          </a:p>
          <a:p>
            <a:pPr algn="ctr"/>
            <a:r>
              <a:rPr lang="fr-FR" sz="2400" b="1" dirty="0" smtClean="0">
                <a:sym typeface="Wingdings" pitchFamily="2" charset="2"/>
              </a:rPr>
              <a:t>2. Recherche d’arguments</a:t>
            </a:r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 Un groupe travaille sur les arguments en faveur des agrocarburants.</a:t>
            </a:r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Le 2</a:t>
            </a:r>
            <a:r>
              <a:rPr lang="fr-FR" sz="2400" baseline="30000" dirty="0" smtClean="0">
                <a:sym typeface="Wingdings" pitchFamily="2" charset="2"/>
              </a:rPr>
              <a:t>ème</a:t>
            </a:r>
            <a:r>
              <a:rPr lang="fr-FR" sz="2400" dirty="0" smtClean="0">
                <a:sym typeface="Wingdings" pitchFamily="2" charset="2"/>
              </a:rPr>
              <a:t> groupe recherche les arguments contre le développement des agrocarburants.</a:t>
            </a:r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 Chaque groupe essaie d’anticiper les arguments de l’autre groupe pour être capable d’y répondre. </a:t>
            </a:r>
          </a:p>
          <a:p>
            <a:pPr>
              <a:buFont typeface="Wingdings"/>
              <a:buChar char="è"/>
            </a:pPr>
            <a:endParaRPr lang="fr-FR" sz="2400" dirty="0" smtClean="0">
              <a:sym typeface="Wingdings" pitchFamily="2" charset="2"/>
            </a:endParaRPr>
          </a:p>
          <a:p>
            <a:endParaRPr lang="fr-FR" sz="1400" dirty="0" smtClean="0">
              <a:sym typeface="Wingdings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253347"/>
            <a:ext cx="1852449" cy="604653"/>
          </a:xfrm>
        </p:spPr>
        <p:txBody>
          <a:bodyPr/>
          <a:lstStyle/>
          <a:p>
            <a:pPr algn="ctr"/>
            <a:r>
              <a:rPr lang="fr-FR" dirty="0" smtClean="0"/>
              <a:t>Mireille Laborie </a:t>
            </a:r>
          </a:p>
          <a:p>
            <a:pPr algn="ctr"/>
            <a:r>
              <a:rPr lang="fr-FR" dirty="0" smtClean="0"/>
              <a:t>Formations STMG </a:t>
            </a:r>
          </a:p>
          <a:p>
            <a:pPr algn="ctr"/>
            <a:r>
              <a:rPr lang="fr-FR" dirty="0" smtClean="0"/>
              <a:t>2012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785918" y="142852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00FF"/>
                </a:solidFill>
              </a:rPr>
              <a:t>Faut-il développer les agrocarburants ?</a:t>
            </a:r>
            <a:endParaRPr lang="fr-FR" sz="3200" b="1" dirty="0">
              <a:solidFill>
                <a:srgbClr val="00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57356" y="1214422"/>
            <a:ext cx="7286644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Démarche :</a:t>
            </a:r>
          </a:p>
          <a:p>
            <a:pPr algn="ctr"/>
            <a:r>
              <a:rPr lang="fr-FR" sz="2400" b="1" dirty="0" smtClean="0"/>
              <a:t> </a:t>
            </a:r>
            <a:endParaRPr lang="fr-FR" sz="1400" dirty="0" smtClean="0"/>
          </a:p>
          <a:p>
            <a:pPr algn="ctr"/>
            <a:r>
              <a:rPr lang="fr-FR" sz="2400" b="1" dirty="0" smtClean="0">
                <a:sym typeface="Wingdings" pitchFamily="2" charset="2"/>
              </a:rPr>
              <a:t>3. Confrontation orale des arguments avec prise de notes au tableau</a:t>
            </a:r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 Fixer auparavant les règles de l’échange.</a:t>
            </a:r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Prévoir une disposition adaptée de la salle. </a:t>
            </a:r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 Distribuer les rôles : secrétaires, animateur, modérateur... </a:t>
            </a:r>
          </a:p>
          <a:p>
            <a:pPr>
              <a:buFont typeface="Wingdings"/>
              <a:buChar char="è"/>
            </a:pPr>
            <a:endParaRPr lang="fr-FR" sz="2400" dirty="0" smtClean="0">
              <a:sym typeface="Wingdings" pitchFamily="2" charset="2"/>
            </a:endParaRPr>
          </a:p>
          <a:p>
            <a:endParaRPr lang="fr-FR" sz="1400" dirty="0" smtClean="0">
              <a:sym typeface="Wingdings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1714480" cy="714356"/>
          </a:xfrm>
        </p:spPr>
        <p:txBody>
          <a:bodyPr/>
          <a:lstStyle/>
          <a:p>
            <a:pPr algn="ctr"/>
            <a:r>
              <a:rPr lang="fr-FR" dirty="0" smtClean="0"/>
              <a:t>Mireille Laborie </a:t>
            </a:r>
          </a:p>
          <a:p>
            <a:pPr algn="ctr"/>
            <a:r>
              <a:rPr lang="fr-FR" dirty="0" smtClean="0"/>
              <a:t>Formations STMG </a:t>
            </a:r>
          </a:p>
          <a:p>
            <a:pPr algn="ctr"/>
            <a:r>
              <a:rPr lang="fr-FR" dirty="0" smtClean="0"/>
              <a:t>2012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785918" y="142852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00FF"/>
                </a:solidFill>
              </a:rPr>
              <a:t>Faut-il développer les agrocarburants ?</a:t>
            </a:r>
            <a:endParaRPr lang="fr-FR" sz="3200" b="1" dirty="0">
              <a:solidFill>
                <a:srgbClr val="00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57356" y="1214422"/>
            <a:ext cx="728664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Démarche :</a:t>
            </a:r>
          </a:p>
          <a:p>
            <a:pPr algn="ctr"/>
            <a:r>
              <a:rPr lang="fr-FR" sz="2400" b="1" dirty="0" smtClean="0"/>
              <a:t> </a:t>
            </a:r>
            <a:endParaRPr lang="fr-FR" sz="1400" dirty="0" smtClean="0"/>
          </a:p>
          <a:p>
            <a:pPr algn="ctr"/>
            <a:r>
              <a:rPr lang="fr-FR" sz="2400" b="1" dirty="0" smtClean="0">
                <a:sym typeface="Wingdings" pitchFamily="2" charset="2"/>
              </a:rPr>
              <a:t>4. Formalisation écrite de la synthèse du débat par les élèves</a:t>
            </a:r>
            <a:endParaRPr lang="fr-FR" sz="2400" b="1" dirty="0" smtClean="0"/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 L’élève doit garder une trace de l’échange.</a:t>
            </a:r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L’élève doit être capable de construire une argumentation par écrit. </a:t>
            </a:r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 La formalisation des éléments du débat prépare à la certification. </a:t>
            </a:r>
          </a:p>
          <a:p>
            <a:pPr>
              <a:buFont typeface="Wingdings"/>
              <a:buChar char="è"/>
            </a:pPr>
            <a:endParaRPr lang="fr-FR" sz="2400" dirty="0" smtClean="0">
              <a:sym typeface="Wingdings" pitchFamily="2" charset="2"/>
            </a:endParaRPr>
          </a:p>
          <a:p>
            <a:endParaRPr lang="fr-FR" sz="1400" dirty="0" smtClean="0">
              <a:sym typeface="Wingdings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143644"/>
            <a:ext cx="1785918" cy="714356"/>
          </a:xfrm>
        </p:spPr>
        <p:txBody>
          <a:bodyPr/>
          <a:lstStyle/>
          <a:p>
            <a:pPr algn="ctr"/>
            <a:r>
              <a:rPr lang="fr-FR" dirty="0" smtClean="0"/>
              <a:t>Mireille Laborie </a:t>
            </a:r>
          </a:p>
          <a:p>
            <a:pPr algn="ctr"/>
            <a:r>
              <a:rPr lang="fr-FR" dirty="0" smtClean="0"/>
              <a:t>Formations STMG </a:t>
            </a:r>
          </a:p>
          <a:p>
            <a:pPr algn="ctr"/>
            <a:r>
              <a:rPr lang="fr-FR" dirty="0" smtClean="0"/>
              <a:t>2012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785918" y="142852"/>
            <a:ext cx="714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00FF"/>
                </a:solidFill>
              </a:rPr>
              <a:t>Faut-il développer les agrocarburants ?</a:t>
            </a:r>
            <a:endParaRPr lang="fr-FR" sz="3200" b="1" dirty="0">
              <a:solidFill>
                <a:srgbClr val="0000FF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857356" y="1214422"/>
            <a:ext cx="7286644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Sources documentaires :</a:t>
            </a:r>
          </a:p>
          <a:p>
            <a:pPr algn="ctr"/>
            <a:r>
              <a:rPr lang="fr-FR" sz="2400" b="1" dirty="0" smtClean="0"/>
              <a:t> </a:t>
            </a:r>
            <a:endParaRPr lang="fr-FR" sz="1400" dirty="0" smtClean="0"/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 Fiche de synthèse de la banque mondiale : « Biocarburants : promesse et risques » </a:t>
            </a:r>
          </a:p>
          <a:p>
            <a:r>
              <a:rPr lang="fr-FR" sz="1200" dirty="0" smtClean="0">
                <a:sym typeface="Wingdings" pitchFamily="2" charset="2"/>
                <a:hlinkClick r:id="rId3"/>
              </a:rPr>
              <a:t>http://siteresources.worldbank.org/INTRDM2008INFRE/Resources/4160608-1192641198475/02_Biocarburants_Alex.pdf</a:t>
            </a:r>
            <a:r>
              <a:rPr lang="fr-FR" sz="1200" dirty="0" smtClean="0">
                <a:sym typeface="Wingdings" pitchFamily="2" charset="2"/>
              </a:rPr>
              <a:t> </a:t>
            </a:r>
          </a:p>
          <a:p>
            <a:endParaRPr lang="fr-FR" sz="2400" dirty="0" smtClean="0">
              <a:sym typeface="Wingdings" pitchFamily="2" charset="2"/>
            </a:endParaRPr>
          </a:p>
          <a:p>
            <a:pPr>
              <a:buFont typeface="Wingdings"/>
              <a:buChar char="è"/>
            </a:pPr>
            <a:r>
              <a:rPr lang="fr-FR" sz="2400" dirty="0" smtClean="0">
                <a:sym typeface="Wingdings" pitchFamily="2" charset="2"/>
              </a:rPr>
              <a:t>Nombreuses autres sources dans la presse.</a:t>
            </a:r>
          </a:p>
          <a:p>
            <a:endParaRPr lang="fr-FR" sz="2400" dirty="0" smtClean="0">
              <a:sym typeface="Wingdings" pitchFamily="2" charset="2"/>
            </a:endParaRPr>
          </a:p>
          <a:p>
            <a:endParaRPr lang="fr-FR" sz="2400" dirty="0" smtClean="0">
              <a:sym typeface="Wingdings" pitchFamily="2" charset="2"/>
            </a:endParaRPr>
          </a:p>
          <a:p>
            <a:endParaRPr lang="fr-FR" sz="1400" dirty="0" smtClean="0">
              <a:sym typeface="Wingdings" pitchFamily="2" charset="2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0" y="6253347"/>
            <a:ext cx="1923887" cy="604653"/>
          </a:xfrm>
        </p:spPr>
        <p:txBody>
          <a:bodyPr/>
          <a:lstStyle/>
          <a:p>
            <a:pPr algn="ctr"/>
            <a:r>
              <a:rPr lang="fr-FR" dirty="0" smtClean="0"/>
              <a:t>Mireille Laborie </a:t>
            </a:r>
          </a:p>
          <a:p>
            <a:pPr algn="ctr"/>
            <a:r>
              <a:rPr lang="fr-FR" dirty="0" smtClean="0"/>
              <a:t>Formations STMG</a:t>
            </a:r>
          </a:p>
          <a:p>
            <a:pPr algn="ctr"/>
            <a:r>
              <a:rPr lang="fr-FR" dirty="0" smtClean="0"/>
              <a:t> 2012</a:t>
            </a: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408</Words>
  <PresentationFormat>Affichage à l'écran (4:3)</PresentationFormat>
  <Paragraphs>111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Oriel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mireille</dc:creator>
  <cp:lastModifiedBy>mireille</cp:lastModifiedBy>
  <cp:revision>18</cp:revision>
  <dcterms:created xsi:type="dcterms:W3CDTF">2012-04-02T16:13:50Z</dcterms:created>
  <dcterms:modified xsi:type="dcterms:W3CDTF">2012-04-09T17:31:33Z</dcterms:modified>
</cp:coreProperties>
</file>