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7"/>
  </p:notesMasterIdLst>
  <p:handoutMasterIdLst>
    <p:handoutMasterId r:id="rId8"/>
  </p:handoutMasterIdLst>
  <p:sldIdLst>
    <p:sldId id="257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C74BDE-6627-49B6-90F1-0334E723F64C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28DAF60-E56A-4648-8936-22D801672B6C}" type="datetime1">
              <a:rPr lang="fr-FR" smtClean="0"/>
              <a:t>16/03/2021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41DF6C-ECED-4BD8-8025-73323DD5D35C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5B03D9-FC89-4784-BD60-336471BA7724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 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ce réservé de la date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216CB3-B929-446C-876F-83C9B86D9FDE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12" name="Espace réservé du pied de page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897033-9A55-4DAC-991D-1FF1921C78B7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255F31-5DB3-4925-BA87-822F5B17A2F1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4EF44C-5F50-4A80-A957-57B3338337C0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D0F46D-59FD-4484-924E-E79DD516B5ED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EC910-4AAA-42A1-A49C-7DDC64BC53C6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EC98BE-FCE2-445F-8146-3A7F8CC3881D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6D0953DD-A6BD-427D-B7A8-BDE378B2E678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77B56-6788-4F40-A65E-12AFEB3AC095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fr"/>
              <a:t>Modifiez les styles du texte du masque</a:t>
            </a:r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69A0D1A-B1A6-4A33-B3AE-513EF3B4A7E7}" type="datetime1">
              <a:rPr lang="fr-FR" smtClean="0"/>
              <a:t>16/03/2021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790575"/>
            <a:ext cx="10993549" cy="950425"/>
          </a:xfrm>
        </p:spPr>
        <p:txBody>
          <a:bodyPr rtlCol="0">
            <a:normAutofit/>
          </a:bodyPr>
          <a:lstStyle/>
          <a:p>
            <a:pPr rtl="0"/>
            <a:r>
              <a:rPr lang="fr-FR" dirty="0"/>
              <a:t>A</a:t>
            </a:r>
            <a:r>
              <a:rPr lang="fr" dirty="0"/>
              <a:t>ction avec la mission locale nord essonne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1744557"/>
            <a:ext cx="10993546" cy="871643"/>
          </a:xfrm>
        </p:spPr>
        <p:txBody>
          <a:bodyPr rtlCol="0">
            <a:normAutofit/>
          </a:bodyPr>
          <a:lstStyle/>
          <a:p>
            <a:pPr rtl="0"/>
            <a:r>
              <a:rPr lang="fr" dirty="0"/>
              <a:t>Céline Gallaire</a:t>
            </a:r>
          </a:p>
          <a:p>
            <a:pPr rtl="0"/>
            <a:r>
              <a:rPr lang="fr" dirty="0"/>
              <a:t>Professeur au lycée Marcel Pagnol de Athis-Mons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e 5" descr="Zoom sur un logo&#10;&#10;Description générée automatiquement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DEFC6-5930-40DF-A8FE-C5CA94BC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classe passerelle, UNE ANNEE Charnière pour l’orientation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178049-478E-432F-8935-FC902FD98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317111"/>
          </a:xfrm>
        </p:spPr>
        <p:txBody>
          <a:bodyPr>
            <a:noAutofit/>
          </a:bodyPr>
          <a:lstStyle/>
          <a:p>
            <a:r>
              <a:rPr lang="fr-FR" sz="1800" dirty="0"/>
              <a:t>La Classe « Passerelle vers le BTS » est implantée depuis 3 ans au lycée M. Pagnol d’Athis Mons (91). </a:t>
            </a:r>
          </a:p>
          <a:p>
            <a:pPr lvl="1"/>
            <a:r>
              <a:rPr lang="fr-FR" sz="1800" dirty="0"/>
              <a:t>Elle s’adresse aux bacheliers sortants n’ayant reçu aucune affectation dans </a:t>
            </a:r>
            <a:r>
              <a:rPr lang="fr-FR" sz="1800" dirty="0" err="1"/>
              <a:t>Parcoursup</a:t>
            </a:r>
            <a:endParaRPr lang="fr-FR" sz="1800" dirty="0"/>
          </a:p>
          <a:p>
            <a:pPr lvl="1"/>
            <a:r>
              <a:rPr lang="fr-FR" sz="1800" dirty="0"/>
              <a:t>L’effectif (24 étudiants) est composé à 65% de Bacs Pro et 35% de Bacs Technologiques, composition fluctuante selon les années. </a:t>
            </a:r>
          </a:p>
          <a:p>
            <a:r>
              <a:rPr lang="fr-FR" sz="1800" dirty="0"/>
              <a:t>Un des défis de cette année est de faire mûrir le </a:t>
            </a:r>
            <a:r>
              <a:rPr lang="fr-FR" sz="1800" b="1" dirty="0"/>
              <a:t>projet professionnel </a:t>
            </a:r>
            <a:r>
              <a:rPr lang="fr-FR" sz="1800" dirty="0"/>
              <a:t>des étudiants et d’affiner leur choix d’orientation dans la perspective d’une nouvelle candidature dans le supérieur. </a:t>
            </a:r>
          </a:p>
          <a:p>
            <a:pPr lvl="1"/>
            <a:r>
              <a:rPr lang="fr-FR" sz="1800" dirty="0"/>
              <a:t>C’est l’occasion pour les bacheliers technologiques de se confronter à l’entreprise à travers un stage. </a:t>
            </a:r>
          </a:p>
          <a:p>
            <a:pPr lvl="1"/>
            <a:r>
              <a:rPr lang="fr-FR" sz="1800" dirty="0"/>
              <a:t>Pour les bacheliers professionnels, c’est la possibilité de tester, en stage, d’autres secteurs d’activité ou métiers que ceux de leur filière d’origine (parfois subie) dans le cadre d’une réorientation.</a:t>
            </a:r>
          </a:p>
          <a:p>
            <a:r>
              <a:rPr lang="fr-FR" sz="1800" dirty="0"/>
              <a:t>Il s’agit aussi de </a:t>
            </a:r>
            <a:r>
              <a:rPr lang="fr-FR" sz="1800" b="1" dirty="0"/>
              <a:t>consolider la culture juridique, économique et managériale </a:t>
            </a:r>
            <a:r>
              <a:rPr lang="fr-FR" sz="1800" dirty="0"/>
              <a:t>acquise pendant le cycle terminal, sur la base d’un dénominateur commun à toutes les filières d’origine des étudiants</a:t>
            </a:r>
          </a:p>
          <a:p>
            <a:endParaRPr lang="fr-FR" sz="18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1DBF9D-7625-4812-873C-95D15E34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897033-9A55-4DAC-991D-1FF1921C78B7}" type="datetime1">
              <a:rPr lang="fr-FR" smtClean="0"/>
              <a:t>16/03/2021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89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4DEFC6-5930-40DF-A8FE-C5CA94BCB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mission locale, acteur de l’orientation des étudiants décrocheurs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178049-478E-432F-8935-FC902FD98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083050"/>
          </a:xfrm>
        </p:spPr>
        <p:txBody>
          <a:bodyPr>
            <a:normAutofit/>
          </a:bodyPr>
          <a:lstStyle/>
          <a:p>
            <a:r>
              <a:rPr lang="fr-FR" dirty="0"/>
              <a:t>Depuis 3 ans, la classe accueille aussi quelques étudiants décrocheurs après un parcours dans le supérieur, qui désirent reprendre des études. Certains ont entretemps  eu une expérience professionnelle. </a:t>
            </a:r>
          </a:p>
          <a:p>
            <a:r>
              <a:rPr lang="fr-FR" dirty="0"/>
              <a:t>Ils sont orientés en classe Passerelle après une nouvelle candidature </a:t>
            </a:r>
            <a:r>
              <a:rPr lang="fr-FR" dirty="0" err="1"/>
              <a:t>Parcoursup</a:t>
            </a:r>
            <a:r>
              <a:rPr lang="fr-FR" dirty="0"/>
              <a:t> mais aussi </a:t>
            </a:r>
            <a:r>
              <a:rPr lang="fr-FR" b="1" dirty="0"/>
              <a:t>sur les conseils de la Mission Locale.</a:t>
            </a:r>
          </a:p>
          <a:p>
            <a:r>
              <a:rPr lang="fr-FR" dirty="0">
                <a:sym typeface="Wingdings" panose="05000000000000000000" pitchFamily="2" charset="2"/>
              </a:rPr>
              <a:t>Cette voie de recrutement originale s’avère très qualitative car les jeunes qui ont poussé les portes de la Mission Locale après un échec dans le supérieur sont très </a:t>
            </a:r>
            <a:r>
              <a:rPr lang="fr-FR" b="1" dirty="0">
                <a:sym typeface="Wingdings" panose="05000000000000000000" pitchFamily="2" charset="2"/>
              </a:rPr>
              <a:t>motivés pour « raccrocher ». </a:t>
            </a:r>
          </a:p>
          <a:p>
            <a:r>
              <a:rPr lang="fr-FR" dirty="0">
                <a:sym typeface="Wingdings" panose="05000000000000000000" pitchFamily="2" charset="2"/>
              </a:rPr>
              <a:t>Par ailleurs, dans le cadre d’une </a:t>
            </a:r>
            <a:r>
              <a:rPr lang="fr-FR" b="1" dirty="0">
                <a:sym typeface="Wingdings" panose="05000000000000000000" pitchFamily="2" charset="2"/>
              </a:rPr>
              <a:t>activité pédagogique sur le marché du travail</a:t>
            </a:r>
            <a:r>
              <a:rPr lang="fr-FR" dirty="0">
                <a:sym typeface="Wingdings" panose="05000000000000000000" pitchFamily="2" charset="2"/>
              </a:rPr>
              <a:t>, nous avons évoqué différents acteurs économiques, et étudié en classe le rôle des missions locales.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b="1" dirty="0">
                <a:sym typeface="Wingdings" panose="05000000000000000000" pitchFamily="2" charset="2"/>
              </a:rPr>
              <a:t>D’où l’idée de se rapprocher de la Mission Locale pour monter une collaboration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1DBF9D-7625-4812-873C-95D15E34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897033-9A55-4DAC-991D-1FF1921C78B7}" type="datetime1">
              <a:rPr lang="fr-FR" smtClean="0"/>
              <a:t>16/03/2021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8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EC4DA-7701-463F-A4F4-E16779D3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collaboration autour de la préparation du stage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5336C4-FB09-464E-98AD-707A2390F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Nous avons construit une intervention commune pour accompagner la recherche de stage des étudiants</a:t>
            </a:r>
          </a:p>
          <a:p>
            <a:r>
              <a:rPr lang="fr-FR" dirty="0"/>
              <a:t>La période de stage est positionnée sur 5 à 6 semaines, entre les vacances de Noël et d’hiver. Il s’agit d’un stage qui peut être opérationnel ou d’observation, qui ne vise pas à valider des compétences (déjà validées en bac Pro par exemple) mais à mieux comprendre le fonctionnement de l’entreprise (ou toute autre forme d’organisation).</a:t>
            </a:r>
          </a:p>
          <a:p>
            <a:r>
              <a:rPr lang="fr-FR" dirty="0"/>
              <a:t>La Mission Locale est intervenue 2 après-midis en novembre 2020 :</a:t>
            </a:r>
          </a:p>
          <a:p>
            <a:pPr lvl="1"/>
            <a:r>
              <a:rPr lang="fr-FR" sz="1600" dirty="0"/>
              <a:t>1</a:t>
            </a:r>
            <a:r>
              <a:rPr lang="fr-FR" sz="1600" baseline="30000" dirty="0"/>
              <a:t>er</a:t>
            </a:r>
            <a:r>
              <a:rPr lang="fr-FR" sz="1600" dirty="0"/>
              <a:t> atelier : rédaction d’un CV et d’une lettre de motivation. Le travail de finalisation des documents s’est poursuivi en cours. Les CV ont par la suite été transmis au club d’entreprises partenaires.</a:t>
            </a:r>
          </a:p>
          <a:p>
            <a:pPr lvl="1"/>
            <a:r>
              <a:rPr lang="fr-FR" sz="1600" dirty="0"/>
              <a:t>2</a:t>
            </a:r>
            <a:r>
              <a:rPr lang="fr-FR" sz="1600" baseline="30000" dirty="0"/>
              <a:t>nd</a:t>
            </a:r>
            <a:r>
              <a:rPr lang="fr-FR" sz="1600" dirty="0"/>
              <a:t> atelier : simulation d’entretiens de recrutement.</a:t>
            </a:r>
          </a:p>
          <a:p>
            <a:r>
              <a:rPr lang="fr-FR" sz="1800" dirty="0"/>
              <a:t>Une visite des locaux est prévue dès que les conditions sanitaires le permettront</a:t>
            </a:r>
          </a:p>
          <a:p>
            <a:r>
              <a:rPr lang="fr-FR" sz="1800" dirty="0"/>
              <a:t>Une présentation croisée des activités s’est déroulée en conférence téléphonique entre la Mission Locale et le lycée pour étudier les pistes de collaboration à long terme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EB6E7-94D5-4818-957B-F432ECA4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897033-9A55-4DAC-991D-1FF1921C78B7}" type="datetime1">
              <a:rPr lang="fr-FR" smtClean="0"/>
              <a:t>16/03/2021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5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EC4DA-7701-463F-A4F4-E16779D3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bilan positif de la collaboration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5336C4-FB09-464E-98AD-707A2390F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intervention utile aux étudiants car les intervenantes ont prodigué des conseils directement applicables pour monter leur CV et leur lettre de motivation</a:t>
            </a:r>
          </a:p>
          <a:p>
            <a:r>
              <a:rPr lang="fr-FR" sz="1800" dirty="0"/>
              <a:t>Une intervention appréciée car les étudiants ont découvert les actions terrain mises en œuvre par la Mission Locale (certains en avaient d’ailleurs bénéficié, plusieurs en ont parlé d’autour d’eux et y ont orienté des personnes de </a:t>
            </a:r>
            <a:r>
              <a:rPr lang="fr-FR" sz="1800"/>
              <a:t>leur entourage)</a:t>
            </a:r>
            <a:endParaRPr lang="fr-FR" sz="1800" dirty="0"/>
          </a:p>
          <a:p>
            <a:r>
              <a:rPr lang="fr-FR" sz="1800" dirty="0"/>
              <a:t>Une intervention appréciée aussi par la Mission Locale, qui a affiné ses connaissances sur le dispositif Passerelle et peut ainsi mieux orienter les jeunes</a:t>
            </a:r>
          </a:p>
          <a:p>
            <a:r>
              <a:rPr lang="fr-FR" sz="1800" dirty="0"/>
              <a:t>Un étudiant a décroché un stage directement au sein de la Mission Locale, comme animateur de la web radio.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EB6E7-94D5-4818-957B-F432ECA4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2897033-9A55-4DAC-991D-1FF1921C78B7}" type="datetime1">
              <a:rPr lang="fr-FR" smtClean="0"/>
              <a:t>16/03/2021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203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73_TF33552983" id="{8919647C-0055-458C-B827-A2A950DB19BD}" vid="{05B00E4D-3D0B-4DF2-A663-65D33D9625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{E30038DD-A0BA-4672-A205-949FB1AC0500}tf33552983_win32</Template>
  <TotalTime>67</TotalTime>
  <Words>638</Words>
  <Application>Microsoft Office PowerPoint</Application>
  <PresentationFormat>Grand écran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Demi</vt:lpstr>
      <vt:lpstr>Wingdings</vt:lpstr>
      <vt:lpstr>Wingdings 2</vt:lpstr>
      <vt:lpstr>DividendVTI</vt:lpstr>
      <vt:lpstr>Action avec la mission locale nord essonne</vt:lpstr>
      <vt:lpstr>La classe passerelle, UNE ANNEE Charnière pour l’orientation</vt:lpstr>
      <vt:lpstr>La mission locale, acteur de l’orientation des étudiants décrocheurs</vt:lpstr>
      <vt:lpstr>La collaboration autour de la préparation du stage </vt:lpstr>
      <vt:lpstr>Un bilan positif de la collaboration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avec la mission locale nord essonne</dc:title>
  <dc:creator>CELINE GALLAIRE</dc:creator>
  <cp:lastModifiedBy>Delphine Dedreux</cp:lastModifiedBy>
  <cp:revision>15</cp:revision>
  <dcterms:created xsi:type="dcterms:W3CDTF">2021-03-09T19:08:11Z</dcterms:created>
  <dcterms:modified xsi:type="dcterms:W3CDTF">2021-03-16T07:26:12Z</dcterms:modified>
</cp:coreProperties>
</file>