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4" r:id="rId6"/>
    <p:sldId id="262" r:id="rId7"/>
    <p:sldId id="265" r:id="rId8"/>
    <p:sldId id="263" r:id="rId9"/>
  </p:sldIdLst>
  <p:sldSz cx="9144000" cy="6858000" type="screen4x3"/>
  <p:notesSz cx="6624638" cy="98107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50" autoAdjust="0"/>
  </p:normalViewPr>
  <p:slideViewPr>
    <p:cSldViewPr>
      <p:cViewPr>
        <p:scale>
          <a:sx n="90" d="100"/>
          <a:sy n="90" d="100"/>
        </p:scale>
        <p:origin x="-816" y="111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E661E-DC09-462A-817E-F50CB5F26D3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D7BE6C0-90BD-4F07-994D-F6DC6B962C5E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chemeClr val="accent6"/>
              </a:solidFill>
            </a:rPr>
            <a:t>1</a:t>
          </a:r>
          <a:endParaRPr lang="fr-FR" b="1" dirty="0">
            <a:solidFill>
              <a:schemeClr val="accent6"/>
            </a:solidFill>
          </a:endParaRPr>
        </a:p>
      </dgm:t>
    </dgm:pt>
    <dgm:pt modelId="{DA2BA242-64A0-4467-ABF2-0D7B62F9827F}" type="parTrans" cxnId="{0653EABA-2AA8-4C0A-AEB4-56A4F4F1577A}">
      <dgm:prSet/>
      <dgm:spPr/>
      <dgm:t>
        <a:bodyPr/>
        <a:lstStyle/>
        <a:p>
          <a:endParaRPr lang="fr-FR"/>
        </a:p>
      </dgm:t>
    </dgm:pt>
    <dgm:pt modelId="{30B0765B-6646-40C3-8201-DABD66D72CA3}" type="sibTrans" cxnId="{0653EABA-2AA8-4C0A-AEB4-56A4F4F1577A}">
      <dgm:prSet/>
      <dgm:spPr/>
      <dgm:t>
        <a:bodyPr/>
        <a:lstStyle/>
        <a:p>
          <a:endParaRPr lang="fr-FR"/>
        </a:p>
      </dgm:t>
    </dgm:pt>
    <dgm:pt modelId="{E0114072-E6EA-4A61-A12E-83D2335AE917}">
      <dgm:prSet phldrT="[Texte]"/>
      <dgm:spPr>
        <a:ln>
          <a:solidFill>
            <a:schemeClr val="accent2"/>
          </a:solidFill>
        </a:ln>
      </dgm:spPr>
      <dgm:t>
        <a:bodyPr/>
        <a:lstStyle/>
        <a:p>
          <a:r>
            <a:rPr lang="fr-FR" b="1" dirty="0" smtClean="0">
              <a:solidFill>
                <a:schemeClr val="accent6"/>
              </a:solidFill>
            </a:rPr>
            <a:t>L’analyse du sous-thème</a:t>
          </a:r>
          <a:endParaRPr lang="fr-FR" dirty="0">
            <a:solidFill>
              <a:schemeClr val="accent6"/>
            </a:solidFill>
          </a:endParaRPr>
        </a:p>
      </dgm:t>
    </dgm:pt>
    <dgm:pt modelId="{D0C63A4F-B76A-41A0-8DB8-9B0A43F8F5F4}" type="parTrans" cxnId="{7BB584B2-5044-4EEA-B233-D04831506E0B}">
      <dgm:prSet/>
      <dgm:spPr/>
      <dgm:t>
        <a:bodyPr/>
        <a:lstStyle/>
        <a:p>
          <a:endParaRPr lang="fr-FR"/>
        </a:p>
      </dgm:t>
    </dgm:pt>
    <dgm:pt modelId="{F50FF81E-B1C2-4F3A-B4EA-170BEC674E41}" type="sibTrans" cxnId="{7BB584B2-5044-4EEA-B233-D04831506E0B}">
      <dgm:prSet/>
      <dgm:spPr/>
      <dgm:t>
        <a:bodyPr/>
        <a:lstStyle/>
        <a:p>
          <a:endParaRPr lang="fr-FR"/>
        </a:p>
      </dgm:t>
    </dgm:pt>
    <dgm:pt modelId="{4C96D0CC-5B9F-40D1-979C-492B8F01C971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chemeClr val="accent6"/>
              </a:solidFill>
            </a:rPr>
            <a:t>2</a:t>
          </a:r>
          <a:endParaRPr lang="fr-FR" b="1" dirty="0">
            <a:solidFill>
              <a:schemeClr val="accent6"/>
            </a:solidFill>
          </a:endParaRPr>
        </a:p>
      </dgm:t>
    </dgm:pt>
    <dgm:pt modelId="{CA114536-CCE2-41EE-B1CC-D7DABEDFD4E1}" type="parTrans" cxnId="{7846AA36-A56F-4515-A6A9-52AE08753B15}">
      <dgm:prSet/>
      <dgm:spPr/>
      <dgm:t>
        <a:bodyPr/>
        <a:lstStyle/>
        <a:p>
          <a:endParaRPr lang="fr-FR"/>
        </a:p>
      </dgm:t>
    </dgm:pt>
    <dgm:pt modelId="{5EC3052C-2DBD-4150-9A4A-2B306595879B}" type="sibTrans" cxnId="{7846AA36-A56F-4515-A6A9-52AE08753B15}">
      <dgm:prSet/>
      <dgm:spPr/>
      <dgm:t>
        <a:bodyPr/>
        <a:lstStyle/>
        <a:p>
          <a:endParaRPr lang="fr-FR"/>
        </a:p>
      </dgm:t>
    </dgm:pt>
    <dgm:pt modelId="{D67D4434-E89D-4A4E-BFD4-E1B97E532957}">
      <dgm:prSet phldrT="[Texte]"/>
      <dgm:spPr>
        <a:ln>
          <a:solidFill>
            <a:schemeClr val="accent2"/>
          </a:solidFill>
        </a:ln>
      </dgm:spPr>
      <dgm:t>
        <a:bodyPr/>
        <a:lstStyle/>
        <a:p>
          <a:r>
            <a:rPr lang="fr-FR" b="1" dirty="0" smtClean="0">
              <a:solidFill>
                <a:schemeClr val="accent6"/>
              </a:solidFill>
            </a:rPr>
            <a:t>La recherche d’informations</a:t>
          </a:r>
          <a:endParaRPr lang="fr-FR" dirty="0">
            <a:solidFill>
              <a:schemeClr val="accent6"/>
            </a:solidFill>
          </a:endParaRPr>
        </a:p>
      </dgm:t>
    </dgm:pt>
    <dgm:pt modelId="{C88F79F6-69DB-4644-973C-83DE255629C5}" type="parTrans" cxnId="{E93FB663-5D49-4A3C-A6B4-80FE1044623C}">
      <dgm:prSet/>
      <dgm:spPr/>
      <dgm:t>
        <a:bodyPr/>
        <a:lstStyle/>
        <a:p>
          <a:endParaRPr lang="fr-FR"/>
        </a:p>
      </dgm:t>
    </dgm:pt>
    <dgm:pt modelId="{2A97015A-7EF6-48C9-A6ED-3191C5AB12D8}" type="sibTrans" cxnId="{E93FB663-5D49-4A3C-A6B4-80FE1044623C}">
      <dgm:prSet/>
      <dgm:spPr/>
      <dgm:t>
        <a:bodyPr/>
        <a:lstStyle/>
        <a:p>
          <a:endParaRPr lang="fr-FR"/>
        </a:p>
      </dgm:t>
    </dgm:pt>
    <dgm:pt modelId="{380A44D5-0B02-473C-A6C8-0ADD1CF6959C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chemeClr val="accent6"/>
              </a:solidFill>
            </a:rPr>
            <a:t>3</a:t>
          </a:r>
          <a:endParaRPr lang="fr-FR" b="1" dirty="0">
            <a:solidFill>
              <a:schemeClr val="accent6"/>
            </a:solidFill>
          </a:endParaRPr>
        </a:p>
      </dgm:t>
    </dgm:pt>
    <dgm:pt modelId="{52947FA9-2C8E-4E67-8610-ECA380327320}" type="parTrans" cxnId="{500E5B5D-DEB3-46FC-9591-D565B0104293}">
      <dgm:prSet/>
      <dgm:spPr/>
      <dgm:t>
        <a:bodyPr/>
        <a:lstStyle/>
        <a:p>
          <a:endParaRPr lang="fr-FR"/>
        </a:p>
      </dgm:t>
    </dgm:pt>
    <dgm:pt modelId="{B440B3D5-001C-4E21-ACE8-5ABA52029468}" type="sibTrans" cxnId="{500E5B5D-DEB3-46FC-9591-D565B0104293}">
      <dgm:prSet/>
      <dgm:spPr/>
      <dgm:t>
        <a:bodyPr/>
        <a:lstStyle/>
        <a:p>
          <a:endParaRPr lang="fr-FR"/>
        </a:p>
      </dgm:t>
    </dgm:pt>
    <dgm:pt modelId="{389CFE53-937D-45A4-A981-9DF4EBBE32A1}">
      <dgm:prSet phldrT="[Texte]"/>
      <dgm:spPr>
        <a:ln>
          <a:solidFill>
            <a:schemeClr val="accent2"/>
          </a:solidFill>
        </a:ln>
      </dgm:spPr>
      <dgm:t>
        <a:bodyPr/>
        <a:lstStyle/>
        <a:p>
          <a:r>
            <a:rPr lang="fr-FR" b="1" dirty="0" smtClean="0">
              <a:solidFill>
                <a:schemeClr val="accent6"/>
              </a:solidFill>
            </a:rPr>
            <a:t>La construction du cas pratique</a:t>
          </a:r>
          <a:endParaRPr lang="fr-FR" dirty="0">
            <a:solidFill>
              <a:schemeClr val="accent6"/>
            </a:solidFill>
          </a:endParaRPr>
        </a:p>
      </dgm:t>
    </dgm:pt>
    <dgm:pt modelId="{C4EBC3A1-9950-4A12-B716-659C0804BCA9}" type="parTrans" cxnId="{E85A68B5-000D-4440-ACE9-C9A99213026F}">
      <dgm:prSet/>
      <dgm:spPr/>
      <dgm:t>
        <a:bodyPr/>
        <a:lstStyle/>
        <a:p>
          <a:endParaRPr lang="fr-FR"/>
        </a:p>
      </dgm:t>
    </dgm:pt>
    <dgm:pt modelId="{C5CCF138-C3CC-4327-AD78-C9B53B22D8AE}" type="sibTrans" cxnId="{E85A68B5-000D-4440-ACE9-C9A99213026F}">
      <dgm:prSet/>
      <dgm:spPr/>
      <dgm:t>
        <a:bodyPr/>
        <a:lstStyle/>
        <a:p>
          <a:endParaRPr lang="fr-FR"/>
        </a:p>
      </dgm:t>
    </dgm:pt>
    <dgm:pt modelId="{96232BDD-6B8A-424D-9EEE-FD42E373D645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chemeClr val="accent6"/>
              </a:solidFill>
            </a:rPr>
            <a:t>4</a:t>
          </a:r>
          <a:endParaRPr lang="fr-FR" b="1" dirty="0">
            <a:solidFill>
              <a:schemeClr val="accent6"/>
            </a:solidFill>
          </a:endParaRPr>
        </a:p>
      </dgm:t>
    </dgm:pt>
    <dgm:pt modelId="{3267755E-DAA8-4E1F-8FDB-73EBCCA75CC5}" type="parTrans" cxnId="{9AAD8949-4C0C-45B6-AF42-278256C52216}">
      <dgm:prSet/>
      <dgm:spPr/>
      <dgm:t>
        <a:bodyPr/>
        <a:lstStyle/>
        <a:p>
          <a:endParaRPr lang="fr-FR"/>
        </a:p>
      </dgm:t>
    </dgm:pt>
    <dgm:pt modelId="{669DBD00-E345-44D1-8C95-58A05E753A81}" type="sibTrans" cxnId="{9AAD8949-4C0C-45B6-AF42-278256C52216}">
      <dgm:prSet/>
      <dgm:spPr/>
      <dgm:t>
        <a:bodyPr/>
        <a:lstStyle/>
        <a:p>
          <a:endParaRPr lang="fr-FR"/>
        </a:p>
      </dgm:t>
    </dgm:pt>
    <dgm:pt modelId="{7D5C07DA-D63C-43DE-9EB9-273AD877EA7E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fr-FR" b="1" dirty="0" smtClean="0">
              <a:solidFill>
                <a:schemeClr val="accent6"/>
              </a:solidFill>
            </a:rPr>
            <a:t>L’exploitation du cas pratique </a:t>
          </a:r>
          <a:endParaRPr lang="fr-FR" dirty="0">
            <a:solidFill>
              <a:schemeClr val="accent6"/>
            </a:solidFill>
          </a:endParaRPr>
        </a:p>
      </dgm:t>
    </dgm:pt>
    <dgm:pt modelId="{91103E54-90D4-46BF-912B-8C6EC6AF1E14}" type="parTrans" cxnId="{ED061140-6EB3-4285-BBF3-21CA6E2B7716}">
      <dgm:prSet/>
      <dgm:spPr/>
      <dgm:t>
        <a:bodyPr/>
        <a:lstStyle/>
        <a:p>
          <a:endParaRPr lang="fr-FR"/>
        </a:p>
      </dgm:t>
    </dgm:pt>
    <dgm:pt modelId="{DA1A547A-C395-43DB-953A-F14B2B23E6F3}" type="sibTrans" cxnId="{ED061140-6EB3-4285-BBF3-21CA6E2B7716}">
      <dgm:prSet/>
      <dgm:spPr/>
      <dgm:t>
        <a:bodyPr/>
        <a:lstStyle/>
        <a:p>
          <a:endParaRPr lang="fr-FR"/>
        </a:p>
      </dgm:t>
    </dgm:pt>
    <dgm:pt modelId="{CF04D5FB-BBFA-477B-A2AA-8F9FA4B8A918}" type="pres">
      <dgm:prSet presAssocID="{EDDE661E-DC09-462A-817E-F50CB5F26D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E4A88AB-694C-4BCB-877A-9B84701E5D9A}" type="pres">
      <dgm:prSet presAssocID="{9D7BE6C0-90BD-4F07-994D-F6DC6B962C5E}" presName="composite" presStyleCnt="0"/>
      <dgm:spPr/>
    </dgm:pt>
    <dgm:pt modelId="{EED98AA0-1195-4762-8C08-E87AE2666334}" type="pres">
      <dgm:prSet presAssocID="{9D7BE6C0-90BD-4F07-994D-F6DC6B962C5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EA3B8A-D138-4C00-8D00-6090E57C289B}" type="pres">
      <dgm:prSet presAssocID="{9D7BE6C0-90BD-4F07-994D-F6DC6B962C5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D0C957-6159-4AE0-9B03-7F880CBDC7BF}" type="pres">
      <dgm:prSet presAssocID="{30B0765B-6646-40C3-8201-DABD66D72CA3}" presName="sp" presStyleCnt="0"/>
      <dgm:spPr/>
    </dgm:pt>
    <dgm:pt modelId="{75D81E6B-6295-42E3-9171-DAD29BC2DEB8}" type="pres">
      <dgm:prSet presAssocID="{4C96D0CC-5B9F-40D1-979C-492B8F01C971}" presName="composite" presStyleCnt="0"/>
      <dgm:spPr/>
    </dgm:pt>
    <dgm:pt modelId="{EF2E3739-99CA-421C-9A64-B0D884372E8C}" type="pres">
      <dgm:prSet presAssocID="{4C96D0CC-5B9F-40D1-979C-492B8F01C97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CD3265-BCFF-4D21-B33D-7F01357B3453}" type="pres">
      <dgm:prSet presAssocID="{4C96D0CC-5B9F-40D1-979C-492B8F01C97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11AD9E-B2EA-461F-9692-016E5D5BBBED}" type="pres">
      <dgm:prSet presAssocID="{5EC3052C-2DBD-4150-9A4A-2B306595879B}" presName="sp" presStyleCnt="0"/>
      <dgm:spPr/>
    </dgm:pt>
    <dgm:pt modelId="{7509E4A9-2356-446F-B672-8643902E06EB}" type="pres">
      <dgm:prSet presAssocID="{380A44D5-0B02-473C-A6C8-0ADD1CF6959C}" presName="composite" presStyleCnt="0"/>
      <dgm:spPr/>
    </dgm:pt>
    <dgm:pt modelId="{C84C12D2-F6C3-4F11-A14E-C3FC3AD39215}" type="pres">
      <dgm:prSet presAssocID="{380A44D5-0B02-473C-A6C8-0ADD1CF6959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B66152-F10A-4031-B16D-8D19C778812A}" type="pres">
      <dgm:prSet presAssocID="{380A44D5-0B02-473C-A6C8-0ADD1CF6959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D6E2D3-F0AB-4584-B0D9-1EE0377EA6A1}" type="pres">
      <dgm:prSet presAssocID="{B440B3D5-001C-4E21-ACE8-5ABA52029468}" presName="sp" presStyleCnt="0"/>
      <dgm:spPr/>
    </dgm:pt>
    <dgm:pt modelId="{F5CB7887-E406-40BF-89A3-1651D3E0A369}" type="pres">
      <dgm:prSet presAssocID="{96232BDD-6B8A-424D-9EEE-FD42E373D645}" presName="composite" presStyleCnt="0"/>
      <dgm:spPr/>
    </dgm:pt>
    <dgm:pt modelId="{33BD2DC0-B9E6-4DFA-80E7-6398DFFD7370}" type="pres">
      <dgm:prSet presAssocID="{96232BDD-6B8A-424D-9EEE-FD42E373D64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FFE015-3F69-4A0D-A272-C6A7B5CCD619}" type="pres">
      <dgm:prSet presAssocID="{96232BDD-6B8A-424D-9EEE-FD42E373D64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09A61B1-0E3E-4E24-819D-C3BFFA08560C}" type="presOf" srcId="{EDDE661E-DC09-462A-817E-F50CB5F26D37}" destId="{CF04D5FB-BBFA-477B-A2AA-8F9FA4B8A918}" srcOrd="0" destOrd="0" presId="urn:microsoft.com/office/officeart/2005/8/layout/chevron2"/>
    <dgm:cxn modelId="{0653EABA-2AA8-4C0A-AEB4-56A4F4F1577A}" srcId="{EDDE661E-DC09-462A-817E-F50CB5F26D37}" destId="{9D7BE6C0-90BD-4F07-994D-F6DC6B962C5E}" srcOrd="0" destOrd="0" parTransId="{DA2BA242-64A0-4467-ABF2-0D7B62F9827F}" sibTransId="{30B0765B-6646-40C3-8201-DABD66D72CA3}"/>
    <dgm:cxn modelId="{E85A68B5-000D-4440-ACE9-C9A99213026F}" srcId="{380A44D5-0B02-473C-A6C8-0ADD1CF6959C}" destId="{389CFE53-937D-45A4-A981-9DF4EBBE32A1}" srcOrd="0" destOrd="0" parTransId="{C4EBC3A1-9950-4A12-B716-659C0804BCA9}" sibTransId="{C5CCF138-C3CC-4327-AD78-C9B53B22D8AE}"/>
    <dgm:cxn modelId="{5D159946-85D9-40A3-8F89-2BEA49B4F7E4}" type="presOf" srcId="{9D7BE6C0-90BD-4F07-994D-F6DC6B962C5E}" destId="{EED98AA0-1195-4762-8C08-E87AE2666334}" srcOrd="0" destOrd="0" presId="urn:microsoft.com/office/officeart/2005/8/layout/chevron2"/>
    <dgm:cxn modelId="{9AAD8949-4C0C-45B6-AF42-278256C52216}" srcId="{EDDE661E-DC09-462A-817E-F50CB5F26D37}" destId="{96232BDD-6B8A-424D-9EEE-FD42E373D645}" srcOrd="3" destOrd="0" parTransId="{3267755E-DAA8-4E1F-8FDB-73EBCCA75CC5}" sibTransId="{669DBD00-E345-44D1-8C95-58A05E753A81}"/>
    <dgm:cxn modelId="{500E5B5D-DEB3-46FC-9591-D565B0104293}" srcId="{EDDE661E-DC09-462A-817E-F50CB5F26D37}" destId="{380A44D5-0B02-473C-A6C8-0ADD1CF6959C}" srcOrd="2" destOrd="0" parTransId="{52947FA9-2C8E-4E67-8610-ECA380327320}" sibTransId="{B440B3D5-001C-4E21-ACE8-5ABA52029468}"/>
    <dgm:cxn modelId="{5D44E908-8D06-4E22-8EF0-31D58335F212}" type="presOf" srcId="{E0114072-E6EA-4A61-A12E-83D2335AE917}" destId="{E1EA3B8A-D138-4C00-8D00-6090E57C289B}" srcOrd="0" destOrd="0" presId="urn:microsoft.com/office/officeart/2005/8/layout/chevron2"/>
    <dgm:cxn modelId="{E93FB663-5D49-4A3C-A6B4-80FE1044623C}" srcId="{4C96D0CC-5B9F-40D1-979C-492B8F01C971}" destId="{D67D4434-E89D-4A4E-BFD4-E1B97E532957}" srcOrd="0" destOrd="0" parTransId="{C88F79F6-69DB-4644-973C-83DE255629C5}" sibTransId="{2A97015A-7EF6-48C9-A6ED-3191C5AB12D8}"/>
    <dgm:cxn modelId="{F2FC868E-E92B-4032-B255-200BD5F0E905}" type="presOf" srcId="{D67D4434-E89D-4A4E-BFD4-E1B97E532957}" destId="{14CD3265-BCFF-4D21-B33D-7F01357B3453}" srcOrd="0" destOrd="0" presId="urn:microsoft.com/office/officeart/2005/8/layout/chevron2"/>
    <dgm:cxn modelId="{A11D2500-9FF5-4361-8E43-046A128A8C8F}" type="presOf" srcId="{389CFE53-937D-45A4-A981-9DF4EBBE32A1}" destId="{90B66152-F10A-4031-B16D-8D19C778812A}" srcOrd="0" destOrd="0" presId="urn:microsoft.com/office/officeart/2005/8/layout/chevron2"/>
    <dgm:cxn modelId="{7846AA36-A56F-4515-A6A9-52AE08753B15}" srcId="{EDDE661E-DC09-462A-817E-F50CB5F26D37}" destId="{4C96D0CC-5B9F-40D1-979C-492B8F01C971}" srcOrd="1" destOrd="0" parTransId="{CA114536-CCE2-41EE-B1CC-D7DABEDFD4E1}" sibTransId="{5EC3052C-2DBD-4150-9A4A-2B306595879B}"/>
    <dgm:cxn modelId="{ED061140-6EB3-4285-BBF3-21CA6E2B7716}" srcId="{96232BDD-6B8A-424D-9EEE-FD42E373D645}" destId="{7D5C07DA-D63C-43DE-9EB9-273AD877EA7E}" srcOrd="0" destOrd="0" parTransId="{91103E54-90D4-46BF-912B-8C6EC6AF1E14}" sibTransId="{DA1A547A-C395-43DB-953A-F14B2B23E6F3}"/>
    <dgm:cxn modelId="{D7F0BC06-4AA2-4DC0-9F54-63746DF2D524}" type="presOf" srcId="{96232BDD-6B8A-424D-9EEE-FD42E373D645}" destId="{33BD2DC0-B9E6-4DFA-80E7-6398DFFD7370}" srcOrd="0" destOrd="0" presId="urn:microsoft.com/office/officeart/2005/8/layout/chevron2"/>
    <dgm:cxn modelId="{7BB584B2-5044-4EEA-B233-D04831506E0B}" srcId="{9D7BE6C0-90BD-4F07-994D-F6DC6B962C5E}" destId="{E0114072-E6EA-4A61-A12E-83D2335AE917}" srcOrd="0" destOrd="0" parTransId="{D0C63A4F-B76A-41A0-8DB8-9B0A43F8F5F4}" sibTransId="{F50FF81E-B1C2-4F3A-B4EA-170BEC674E41}"/>
    <dgm:cxn modelId="{00266146-C562-49BC-B877-CE786DD189E6}" type="presOf" srcId="{7D5C07DA-D63C-43DE-9EB9-273AD877EA7E}" destId="{D2FFE015-3F69-4A0D-A272-C6A7B5CCD619}" srcOrd="0" destOrd="0" presId="urn:microsoft.com/office/officeart/2005/8/layout/chevron2"/>
    <dgm:cxn modelId="{5F78B81A-9F9D-4CEF-BB16-6777294643E6}" type="presOf" srcId="{380A44D5-0B02-473C-A6C8-0ADD1CF6959C}" destId="{C84C12D2-F6C3-4F11-A14E-C3FC3AD39215}" srcOrd="0" destOrd="0" presId="urn:microsoft.com/office/officeart/2005/8/layout/chevron2"/>
    <dgm:cxn modelId="{15672097-70B1-4D29-886C-AEAFA1FA20EF}" type="presOf" srcId="{4C96D0CC-5B9F-40D1-979C-492B8F01C971}" destId="{EF2E3739-99CA-421C-9A64-B0D884372E8C}" srcOrd="0" destOrd="0" presId="urn:microsoft.com/office/officeart/2005/8/layout/chevron2"/>
    <dgm:cxn modelId="{26F26974-BC0F-4BDD-A486-0F4DC20C4F29}" type="presParOf" srcId="{CF04D5FB-BBFA-477B-A2AA-8F9FA4B8A918}" destId="{0E4A88AB-694C-4BCB-877A-9B84701E5D9A}" srcOrd="0" destOrd="0" presId="urn:microsoft.com/office/officeart/2005/8/layout/chevron2"/>
    <dgm:cxn modelId="{2B81C42B-5B15-4849-B696-AB8C7211F7CA}" type="presParOf" srcId="{0E4A88AB-694C-4BCB-877A-9B84701E5D9A}" destId="{EED98AA0-1195-4762-8C08-E87AE2666334}" srcOrd="0" destOrd="0" presId="urn:microsoft.com/office/officeart/2005/8/layout/chevron2"/>
    <dgm:cxn modelId="{DDDDA812-D57B-4770-8891-9D60B63C41CA}" type="presParOf" srcId="{0E4A88AB-694C-4BCB-877A-9B84701E5D9A}" destId="{E1EA3B8A-D138-4C00-8D00-6090E57C289B}" srcOrd="1" destOrd="0" presId="urn:microsoft.com/office/officeart/2005/8/layout/chevron2"/>
    <dgm:cxn modelId="{4FBF5179-B0B3-4278-8698-13018D0D8EE6}" type="presParOf" srcId="{CF04D5FB-BBFA-477B-A2AA-8F9FA4B8A918}" destId="{62D0C957-6159-4AE0-9B03-7F880CBDC7BF}" srcOrd="1" destOrd="0" presId="urn:microsoft.com/office/officeart/2005/8/layout/chevron2"/>
    <dgm:cxn modelId="{14DD8279-4728-4B56-A567-01873270AB0A}" type="presParOf" srcId="{CF04D5FB-BBFA-477B-A2AA-8F9FA4B8A918}" destId="{75D81E6B-6295-42E3-9171-DAD29BC2DEB8}" srcOrd="2" destOrd="0" presId="urn:microsoft.com/office/officeart/2005/8/layout/chevron2"/>
    <dgm:cxn modelId="{800EF42C-3D21-4520-AC69-D8911C1F96EB}" type="presParOf" srcId="{75D81E6B-6295-42E3-9171-DAD29BC2DEB8}" destId="{EF2E3739-99CA-421C-9A64-B0D884372E8C}" srcOrd="0" destOrd="0" presId="urn:microsoft.com/office/officeart/2005/8/layout/chevron2"/>
    <dgm:cxn modelId="{0174E149-D0C5-41A0-899B-D700E57F4CEE}" type="presParOf" srcId="{75D81E6B-6295-42E3-9171-DAD29BC2DEB8}" destId="{14CD3265-BCFF-4D21-B33D-7F01357B3453}" srcOrd="1" destOrd="0" presId="urn:microsoft.com/office/officeart/2005/8/layout/chevron2"/>
    <dgm:cxn modelId="{44D2132C-D7FF-43BA-9763-C48C7D312EDD}" type="presParOf" srcId="{CF04D5FB-BBFA-477B-A2AA-8F9FA4B8A918}" destId="{2911AD9E-B2EA-461F-9692-016E5D5BBBED}" srcOrd="3" destOrd="0" presId="urn:microsoft.com/office/officeart/2005/8/layout/chevron2"/>
    <dgm:cxn modelId="{1457F74E-C6E9-4ECB-AB01-F5E6AD6372D0}" type="presParOf" srcId="{CF04D5FB-BBFA-477B-A2AA-8F9FA4B8A918}" destId="{7509E4A9-2356-446F-B672-8643902E06EB}" srcOrd="4" destOrd="0" presId="urn:microsoft.com/office/officeart/2005/8/layout/chevron2"/>
    <dgm:cxn modelId="{460042D4-279D-41D6-BC9A-2DA315102603}" type="presParOf" srcId="{7509E4A9-2356-446F-B672-8643902E06EB}" destId="{C84C12D2-F6C3-4F11-A14E-C3FC3AD39215}" srcOrd="0" destOrd="0" presId="urn:microsoft.com/office/officeart/2005/8/layout/chevron2"/>
    <dgm:cxn modelId="{01B460DC-07A9-4EB6-B271-01BCE3B46E49}" type="presParOf" srcId="{7509E4A9-2356-446F-B672-8643902E06EB}" destId="{90B66152-F10A-4031-B16D-8D19C778812A}" srcOrd="1" destOrd="0" presId="urn:microsoft.com/office/officeart/2005/8/layout/chevron2"/>
    <dgm:cxn modelId="{79232F49-C4F8-4137-8F38-BE7A3B14B13A}" type="presParOf" srcId="{CF04D5FB-BBFA-477B-A2AA-8F9FA4B8A918}" destId="{F1D6E2D3-F0AB-4584-B0D9-1EE0377EA6A1}" srcOrd="5" destOrd="0" presId="urn:microsoft.com/office/officeart/2005/8/layout/chevron2"/>
    <dgm:cxn modelId="{0C95253B-37E8-4EB1-9C38-546D78EF2FB8}" type="presParOf" srcId="{CF04D5FB-BBFA-477B-A2AA-8F9FA4B8A918}" destId="{F5CB7887-E406-40BF-89A3-1651D3E0A369}" srcOrd="6" destOrd="0" presId="urn:microsoft.com/office/officeart/2005/8/layout/chevron2"/>
    <dgm:cxn modelId="{41C4FF31-9A36-45C9-8D8D-3212957DCBF3}" type="presParOf" srcId="{F5CB7887-E406-40BF-89A3-1651D3E0A369}" destId="{33BD2DC0-B9E6-4DFA-80E7-6398DFFD7370}" srcOrd="0" destOrd="0" presId="urn:microsoft.com/office/officeart/2005/8/layout/chevron2"/>
    <dgm:cxn modelId="{1CF1C99E-8187-4015-BD9D-9F8F3E37C1A0}" type="presParOf" srcId="{F5CB7887-E406-40BF-89A3-1651D3E0A369}" destId="{D2FFE015-3F69-4A0D-A272-C6A7B5CCD6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98AA0-1195-4762-8C08-E87AE2666334}">
      <dsp:nvSpPr>
        <dsp:cNvPr id="0" name=""/>
        <dsp:cNvSpPr/>
      </dsp:nvSpPr>
      <dsp:spPr>
        <a:xfrm rot="5400000">
          <a:off x="-165050" y="167839"/>
          <a:ext cx="1100337" cy="770235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>
              <a:solidFill>
                <a:schemeClr val="accent6"/>
              </a:solidFill>
            </a:rPr>
            <a:t>1</a:t>
          </a:r>
          <a:endParaRPr lang="fr-FR" sz="2200" b="1" kern="1200" dirty="0">
            <a:solidFill>
              <a:schemeClr val="accent6"/>
            </a:solidFill>
          </a:endParaRPr>
        </a:p>
      </dsp:txBody>
      <dsp:txXfrm rot="-5400000">
        <a:off x="2" y="387906"/>
        <a:ext cx="770235" cy="330102"/>
      </dsp:txXfrm>
    </dsp:sp>
    <dsp:sp modelId="{E1EA3B8A-D138-4C00-8D00-6090E57C289B}">
      <dsp:nvSpPr>
        <dsp:cNvPr id="0" name=""/>
        <dsp:cNvSpPr/>
      </dsp:nvSpPr>
      <dsp:spPr>
        <a:xfrm rot="5400000">
          <a:off x="3615568" y="-2842543"/>
          <a:ext cx="715219" cy="6405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>
              <a:solidFill>
                <a:schemeClr val="accent6"/>
              </a:solidFill>
            </a:rPr>
            <a:t>L’analyse du sous-thème</a:t>
          </a:r>
          <a:endParaRPr lang="fr-FR" sz="3000" kern="1200" dirty="0">
            <a:solidFill>
              <a:schemeClr val="accent6"/>
            </a:solidFill>
          </a:endParaRPr>
        </a:p>
      </dsp:txBody>
      <dsp:txXfrm rot="-5400000">
        <a:off x="770236" y="37703"/>
        <a:ext cx="6370970" cy="645391"/>
      </dsp:txXfrm>
    </dsp:sp>
    <dsp:sp modelId="{EF2E3739-99CA-421C-9A64-B0D884372E8C}">
      <dsp:nvSpPr>
        <dsp:cNvPr id="0" name=""/>
        <dsp:cNvSpPr/>
      </dsp:nvSpPr>
      <dsp:spPr>
        <a:xfrm rot="5400000">
          <a:off x="-165050" y="1119348"/>
          <a:ext cx="1100337" cy="770235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>
              <a:solidFill>
                <a:schemeClr val="accent6"/>
              </a:solidFill>
            </a:rPr>
            <a:t>2</a:t>
          </a:r>
          <a:endParaRPr lang="fr-FR" sz="2200" b="1" kern="1200" dirty="0">
            <a:solidFill>
              <a:schemeClr val="accent6"/>
            </a:solidFill>
          </a:endParaRPr>
        </a:p>
      </dsp:txBody>
      <dsp:txXfrm rot="-5400000">
        <a:off x="2" y="1339415"/>
        <a:ext cx="770235" cy="330102"/>
      </dsp:txXfrm>
    </dsp:sp>
    <dsp:sp modelId="{14CD3265-BCFF-4D21-B33D-7F01357B3453}">
      <dsp:nvSpPr>
        <dsp:cNvPr id="0" name=""/>
        <dsp:cNvSpPr/>
      </dsp:nvSpPr>
      <dsp:spPr>
        <a:xfrm rot="5400000">
          <a:off x="3615568" y="-1891035"/>
          <a:ext cx="715219" cy="6405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>
              <a:solidFill>
                <a:schemeClr val="accent6"/>
              </a:solidFill>
            </a:rPr>
            <a:t>La recherche d’informations</a:t>
          </a:r>
          <a:endParaRPr lang="fr-FR" sz="3000" kern="1200" dirty="0">
            <a:solidFill>
              <a:schemeClr val="accent6"/>
            </a:solidFill>
          </a:endParaRPr>
        </a:p>
      </dsp:txBody>
      <dsp:txXfrm rot="-5400000">
        <a:off x="770236" y="989211"/>
        <a:ext cx="6370970" cy="645391"/>
      </dsp:txXfrm>
    </dsp:sp>
    <dsp:sp modelId="{C84C12D2-F6C3-4F11-A14E-C3FC3AD39215}">
      <dsp:nvSpPr>
        <dsp:cNvPr id="0" name=""/>
        <dsp:cNvSpPr/>
      </dsp:nvSpPr>
      <dsp:spPr>
        <a:xfrm rot="5400000">
          <a:off x="-165050" y="2070856"/>
          <a:ext cx="1100337" cy="770235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>
              <a:solidFill>
                <a:schemeClr val="accent6"/>
              </a:solidFill>
            </a:rPr>
            <a:t>3</a:t>
          </a:r>
          <a:endParaRPr lang="fr-FR" sz="2200" b="1" kern="1200" dirty="0">
            <a:solidFill>
              <a:schemeClr val="accent6"/>
            </a:solidFill>
          </a:endParaRPr>
        </a:p>
      </dsp:txBody>
      <dsp:txXfrm rot="-5400000">
        <a:off x="2" y="2290923"/>
        <a:ext cx="770235" cy="330102"/>
      </dsp:txXfrm>
    </dsp:sp>
    <dsp:sp modelId="{90B66152-F10A-4031-B16D-8D19C778812A}">
      <dsp:nvSpPr>
        <dsp:cNvPr id="0" name=""/>
        <dsp:cNvSpPr/>
      </dsp:nvSpPr>
      <dsp:spPr>
        <a:xfrm rot="5400000">
          <a:off x="3615568" y="-939526"/>
          <a:ext cx="715219" cy="6405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>
              <a:solidFill>
                <a:schemeClr val="accent6"/>
              </a:solidFill>
            </a:rPr>
            <a:t>La construction du cas pratique</a:t>
          </a:r>
          <a:endParaRPr lang="fr-FR" sz="3000" kern="1200" dirty="0">
            <a:solidFill>
              <a:schemeClr val="accent6"/>
            </a:solidFill>
          </a:endParaRPr>
        </a:p>
      </dsp:txBody>
      <dsp:txXfrm rot="-5400000">
        <a:off x="770236" y="1940720"/>
        <a:ext cx="6370970" cy="645391"/>
      </dsp:txXfrm>
    </dsp:sp>
    <dsp:sp modelId="{33BD2DC0-B9E6-4DFA-80E7-6398DFFD7370}">
      <dsp:nvSpPr>
        <dsp:cNvPr id="0" name=""/>
        <dsp:cNvSpPr/>
      </dsp:nvSpPr>
      <dsp:spPr>
        <a:xfrm rot="5400000">
          <a:off x="-165050" y="3022364"/>
          <a:ext cx="1100337" cy="770235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>
              <a:solidFill>
                <a:schemeClr val="accent6"/>
              </a:solidFill>
            </a:rPr>
            <a:t>4</a:t>
          </a:r>
          <a:endParaRPr lang="fr-FR" sz="2200" b="1" kern="1200" dirty="0">
            <a:solidFill>
              <a:schemeClr val="accent6"/>
            </a:solidFill>
          </a:endParaRPr>
        </a:p>
      </dsp:txBody>
      <dsp:txXfrm rot="-5400000">
        <a:off x="2" y="3242431"/>
        <a:ext cx="770235" cy="330102"/>
      </dsp:txXfrm>
    </dsp:sp>
    <dsp:sp modelId="{D2FFE015-3F69-4A0D-A272-C6A7B5CCD619}">
      <dsp:nvSpPr>
        <dsp:cNvPr id="0" name=""/>
        <dsp:cNvSpPr/>
      </dsp:nvSpPr>
      <dsp:spPr>
        <a:xfrm rot="5400000">
          <a:off x="3615568" y="11981"/>
          <a:ext cx="715219" cy="6405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>
              <a:solidFill>
                <a:schemeClr val="accent6"/>
              </a:solidFill>
            </a:rPr>
            <a:t>L’exploitation du cas pratique </a:t>
          </a:r>
          <a:endParaRPr lang="fr-FR" sz="3000" kern="1200" dirty="0">
            <a:solidFill>
              <a:schemeClr val="accent6"/>
            </a:solidFill>
          </a:endParaRPr>
        </a:p>
      </dsp:txBody>
      <dsp:txXfrm rot="-5400000">
        <a:off x="770236" y="2892227"/>
        <a:ext cx="6370970" cy="645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0" y="0"/>
            <a:ext cx="6624638" cy="98107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33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733800" y="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33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38200" y="762000"/>
            <a:ext cx="4875213" cy="36560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648200"/>
            <a:ext cx="4799013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296400"/>
            <a:ext cx="289401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33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733800" y="9296400"/>
            <a:ext cx="289401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33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80BCAD1-F56E-4BDF-A777-FD7BFA0EC3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948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C84C25-8709-494F-8F2E-6030E294A5F9}" type="slidenum">
              <a:rPr lang="fr-FR" smtClean="0">
                <a:solidFill>
                  <a:srgbClr val="003399"/>
                </a:solidFill>
                <a:latin typeface="Times New Roman" pitchFamily="18" charset="0"/>
                <a:cs typeface="Arial Unicode MS" pitchFamily="34" charset="-128"/>
              </a:rPr>
              <a:pPr eaLnBrk="1" hangingPunct="1"/>
              <a:t>1</a:t>
            </a:fld>
            <a:endParaRPr lang="fr-FR" smtClean="0">
              <a:solidFill>
                <a:srgbClr val="003399"/>
              </a:solidFill>
              <a:latin typeface="Times New Roman" pitchFamily="18" charset="0"/>
              <a:cs typeface="Arial Unicode MS" pitchFamily="34" charset="-128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762000"/>
            <a:ext cx="4876800" cy="36576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4800600" cy="4419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3DA684-EB92-474A-BC62-0049870D4730}" type="slidenum">
              <a:rPr lang="fr-FR" smtClean="0">
                <a:solidFill>
                  <a:srgbClr val="003399"/>
                </a:solidFill>
                <a:latin typeface="Times New Roman" pitchFamily="18" charset="0"/>
                <a:cs typeface="Arial Unicode MS" pitchFamily="34" charset="-128"/>
              </a:rPr>
              <a:pPr eaLnBrk="1" hangingPunct="1"/>
              <a:t>2</a:t>
            </a:fld>
            <a:endParaRPr lang="fr-FR" smtClean="0">
              <a:solidFill>
                <a:srgbClr val="003399"/>
              </a:solidFill>
              <a:latin typeface="Times New Roman" pitchFamily="18" charset="0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53F667-2C56-4316-B510-BC7B8FB1851B}" type="slidenum">
              <a:rPr lang="fr-FR" smtClean="0">
                <a:solidFill>
                  <a:srgbClr val="003399"/>
                </a:solidFill>
                <a:latin typeface="Times New Roman" pitchFamily="18" charset="0"/>
                <a:cs typeface="Arial Unicode MS" pitchFamily="34" charset="-128"/>
              </a:rPr>
              <a:pPr eaLnBrk="1" hangingPunct="1"/>
              <a:t>3</a:t>
            </a:fld>
            <a:endParaRPr lang="fr-FR" smtClean="0">
              <a:solidFill>
                <a:srgbClr val="003399"/>
              </a:solidFill>
              <a:latin typeface="Times New Roman" pitchFamily="18" charset="0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C71AA6-BDCC-4C8F-98F3-A9F6316DE6BA}" type="slidenum">
              <a:rPr lang="fr-FR" smtClean="0">
                <a:solidFill>
                  <a:srgbClr val="003399"/>
                </a:solidFill>
                <a:latin typeface="Times New Roman" pitchFamily="18" charset="0"/>
                <a:cs typeface="Arial Unicode MS" pitchFamily="34" charset="-128"/>
              </a:rPr>
              <a:pPr eaLnBrk="1" hangingPunct="1"/>
              <a:t>4</a:t>
            </a:fld>
            <a:endParaRPr lang="fr-FR" smtClean="0">
              <a:solidFill>
                <a:srgbClr val="003399"/>
              </a:solidFill>
              <a:latin typeface="Times New Roman" pitchFamily="18" charset="0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0235CD-94F4-4995-8BC6-A9208EF98660}" type="slidenum">
              <a:rPr lang="fr-FR" smtClean="0">
                <a:solidFill>
                  <a:srgbClr val="003399"/>
                </a:solidFill>
                <a:latin typeface="Times New Roman" pitchFamily="18" charset="0"/>
                <a:cs typeface="Arial Unicode MS" pitchFamily="34" charset="-128"/>
              </a:rPr>
              <a:pPr eaLnBrk="1" hangingPunct="1"/>
              <a:t>5</a:t>
            </a:fld>
            <a:endParaRPr lang="fr-FR" smtClean="0">
              <a:solidFill>
                <a:srgbClr val="003399"/>
              </a:solidFill>
              <a:latin typeface="Times New Roman" pitchFamily="18" charset="0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A00074-5EF1-4B95-BB51-1449CF3C9487}" type="slidenum">
              <a:rPr lang="fr-FR" smtClean="0">
                <a:solidFill>
                  <a:srgbClr val="003399"/>
                </a:solidFill>
                <a:latin typeface="Times New Roman" pitchFamily="18" charset="0"/>
                <a:cs typeface="Arial Unicode MS" pitchFamily="34" charset="-128"/>
              </a:rPr>
              <a:pPr eaLnBrk="1" hangingPunct="1"/>
              <a:t>6</a:t>
            </a:fld>
            <a:endParaRPr lang="fr-FR" smtClean="0">
              <a:solidFill>
                <a:srgbClr val="003399"/>
              </a:solidFill>
              <a:latin typeface="Times New Roman" pitchFamily="18" charset="0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564AFD-10E6-4E0E-9B3E-BC2388DEB8C2}" type="slidenum">
              <a:rPr lang="fr-FR" smtClean="0">
                <a:solidFill>
                  <a:srgbClr val="003399"/>
                </a:solidFill>
                <a:latin typeface="Times New Roman" pitchFamily="18" charset="0"/>
                <a:cs typeface="Arial Unicode MS" pitchFamily="34" charset="-128"/>
              </a:rPr>
              <a:pPr eaLnBrk="1" hangingPunct="1"/>
              <a:t>7</a:t>
            </a:fld>
            <a:endParaRPr lang="fr-FR" smtClean="0">
              <a:solidFill>
                <a:srgbClr val="003399"/>
              </a:solidFill>
              <a:latin typeface="Times New Roman" pitchFamily="18" charset="0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37E587-D628-4F46-A796-10D3DCC56027}" type="slidenum">
              <a:rPr lang="fr-FR" smtClean="0">
                <a:solidFill>
                  <a:srgbClr val="003399"/>
                </a:solidFill>
                <a:latin typeface="Times New Roman" pitchFamily="18" charset="0"/>
                <a:cs typeface="Arial Unicode MS" pitchFamily="34" charset="-128"/>
              </a:rPr>
              <a:pPr eaLnBrk="1" hangingPunct="1"/>
              <a:t>8</a:t>
            </a:fld>
            <a:endParaRPr lang="fr-FR" smtClean="0">
              <a:solidFill>
                <a:srgbClr val="003399"/>
              </a:solidFill>
              <a:latin typeface="Times New Roman" pitchFamily="18" charset="0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2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31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0737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0737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68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1100" y="25400"/>
            <a:ext cx="6462713" cy="7239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36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60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0504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8621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95813" y="1600200"/>
            <a:ext cx="39878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41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61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1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8892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5021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1"/>
          <p:cNvSpPr>
            <a:spLocks noChangeArrowheads="1"/>
          </p:cNvSpPr>
          <p:nvPr/>
        </p:nvSpPr>
        <p:spPr bwMode="auto">
          <a:xfrm>
            <a:off x="-2133600" y="1938338"/>
            <a:ext cx="6192838" cy="6048375"/>
          </a:xfrm>
          <a:prstGeom prst="ellipse">
            <a:avLst/>
          </a:prstGeom>
          <a:noFill/>
          <a:ln w="762120">
            <a:solidFill>
              <a:srgbClr val="CBD1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>
                <a:srgbClr val="CBD1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0" b="1">
                <a:solidFill>
                  <a:srgbClr val="CBD1FF"/>
                </a:solidFill>
              </a:rPr>
              <a:t>E</a:t>
            </a: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51100" y="25400"/>
            <a:ext cx="646271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0" rIns="90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3" b="51331"/>
          <a:stretch>
            <a:fillRect/>
          </a:stretch>
        </p:blipFill>
        <p:spPr bwMode="auto">
          <a:xfrm>
            <a:off x="0" y="1111250"/>
            <a:ext cx="9144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8873" b="513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3" b="51331"/>
          <a:stretch>
            <a:fillRect/>
          </a:stretch>
        </p:blipFill>
        <p:spPr bwMode="auto">
          <a:xfrm>
            <a:off x="0" y="5924550"/>
            <a:ext cx="9144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8873" b="513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26413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54" b="38567"/>
          <a:stretch>
            <a:fillRect/>
          </a:stretch>
        </p:blipFill>
        <p:spPr bwMode="auto">
          <a:xfrm>
            <a:off x="7869238" y="5938838"/>
            <a:ext cx="1274762" cy="1019175"/>
          </a:xfrm>
          <a:prstGeom prst="rect">
            <a:avLst/>
          </a:prstGeom>
          <a:blipFill dpi="0" rotWithShape="0">
            <a:blip r:embed="rId16"/>
            <a:srcRect r="53954" b="38567"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327025" y="-1196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fr-FR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7316788" y="6396038"/>
            <a:ext cx="544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0" hangingPunct="0">
              <a:buClr>
                <a:srgbClr val="FFFFFF"/>
              </a:buClr>
              <a:buSzPct val="100000"/>
              <a:buFont typeface="Arial" charset="0"/>
              <a:buNone/>
              <a:defRPr/>
            </a:pPr>
            <a:fld id="{EDAAFBB3-FA2B-4D89-8470-C69A67FAB418}" type="slidenum">
              <a:rPr lang="fr-FR" sz="1600" smtClean="0">
                <a:solidFill>
                  <a:srgbClr val="FFFFFF"/>
                </a:solidFill>
                <a:cs typeface="+mn-cs"/>
              </a:rPr>
              <a:pPr eaLnBrk="0" hangingPunct="0">
                <a:buClr>
                  <a:srgbClr val="FFFFFF"/>
                </a:buClr>
                <a:buSzPct val="100000"/>
                <a:buFont typeface="Arial" charset="0"/>
                <a:buNone/>
                <a:defRPr/>
              </a:pPr>
              <a:t>‹N°›</a:t>
            </a:fld>
            <a:endParaRPr lang="fr-FR" sz="16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fr-FR"/>
          </a:p>
        </p:txBody>
      </p: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6084888" y="4508500"/>
            <a:ext cx="2519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fr-F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800" b="1">
          <a:solidFill>
            <a:srgbClr val="003399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800" b="1">
          <a:solidFill>
            <a:srgbClr val="003399"/>
          </a:solidFill>
          <a:latin typeface="Arial" charset="0"/>
        </a:defRPr>
      </a:lvl2pPr>
      <a:lvl3pPr algn="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800" b="1">
          <a:solidFill>
            <a:srgbClr val="003399"/>
          </a:solidFill>
          <a:latin typeface="Arial" charset="0"/>
        </a:defRPr>
      </a:lvl3pPr>
      <a:lvl4pPr algn="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800" b="1">
          <a:solidFill>
            <a:srgbClr val="003399"/>
          </a:solidFill>
          <a:latin typeface="Arial" charset="0"/>
        </a:defRPr>
      </a:lvl4pPr>
      <a:lvl5pPr algn="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800" b="1">
          <a:solidFill>
            <a:srgbClr val="003399"/>
          </a:solidFill>
          <a:latin typeface="Arial" charset="0"/>
        </a:defRPr>
      </a:lvl5pPr>
      <a:lvl6pPr marL="457200" algn="r" defTabSz="449263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800" b="1">
          <a:solidFill>
            <a:srgbClr val="003399"/>
          </a:solidFill>
          <a:latin typeface="Arial" charset="0"/>
        </a:defRPr>
      </a:lvl6pPr>
      <a:lvl7pPr marL="914400" algn="r" defTabSz="449263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800" b="1">
          <a:solidFill>
            <a:srgbClr val="003399"/>
          </a:solidFill>
          <a:latin typeface="Arial" charset="0"/>
        </a:defRPr>
      </a:lvl7pPr>
      <a:lvl8pPr marL="1371600" algn="r" defTabSz="449263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800" b="1">
          <a:solidFill>
            <a:srgbClr val="003399"/>
          </a:solidFill>
          <a:latin typeface="Arial" charset="0"/>
        </a:defRPr>
      </a:lvl8pPr>
      <a:lvl9pPr marL="1828800" algn="r" defTabSz="449263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800" b="1">
          <a:solidFill>
            <a:srgbClr val="003399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spcBef>
          <a:spcPts val="700"/>
        </a:spcBef>
        <a:spcAft>
          <a:spcPct val="0"/>
        </a:spcAft>
        <a:buClr>
          <a:srgbClr val="FF9900"/>
        </a:buClr>
        <a:buSzPct val="130000"/>
        <a:buFont typeface="Arial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60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"/>
        <a:defRPr sz="24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Document_Microsoft_Word1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0825" y="1484313"/>
            <a:ext cx="8642350" cy="4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sz="4200" b="1">
                <a:solidFill>
                  <a:schemeClr val="accent2"/>
                </a:solidFill>
                <a:latin typeface="Arial Rounded MT Bold" pitchFamily="34" charset="0"/>
              </a:rPr>
              <a:t>Management des organisations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fr-FR" sz="4000">
              <a:solidFill>
                <a:schemeClr val="accent2"/>
              </a:solidFill>
              <a:latin typeface="Arial Rounded MT Bold" pitchFamily="34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sz="4000">
                <a:solidFill>
                  <a:schemeClr val="accent2"/>
                </a:solidFill>
                <a:latin typeface="Arial Rounded MT Bold" pitchFamily="34" charset="0"/>
              </a:rPr>
              <a:t>Concevoir une mise en situation de management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15888"/>
            <a:ext cx="7200900" cy="7207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fr-FR" sz="4000" b="1" dirty="0" smtClean="0">
                <a:solidFill>
                  <a:schemeClr val="accent6"/>
                </a:solidFill>
              </a:rPr>
              <a:t>Les étapes de la démarche</a:t>
            </a:r>
          </a:p>
        </p:txBody>
      </p:sp>
      <p:graphicFrame>
        <p:nvGraphicFramePr>
          <p:cNvPr id="3" name="Diagramme 2"/>
          <p:cNvGraphicFramePr/>
          <p:nvPr/>
        </p:nvGraphicFramePr>
        <p:xfrm>
          <a:off x="1691680" y="1844824"/>
          <a:ext cx="717612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D98AA0-1195-4762-8C08-E87AE2666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EED98AA0-1195-4762-8C08-E87AE2666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EA3B8A-D138-4C00-8D00-6090E57C2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E1EA3B8A-D138-4C00-8D00-6090E57C2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2E3739-99CA-421C-9A64-B0D884372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EF2E3739-99CA-421C-9A64-B0D884372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CD3265-BCFF-4D21-B33D-7F01357B3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14CD3265-BCFF-4D21-B33D-7F01357B3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4C12D2-F6C3-4F11-A14E-C3FC3AD39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C84C12D2-F6C3-4F11-A14E-C3FC3AD39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B66152-F10A-4031-B16D-8D19C7788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90B66152-F10A-4031-B16D-8D19C7788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BD2DC0-B9E6-4DFA-80E7-6398DFFD7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33BD2DC0-B9E6-4DFA-80E7-6398DFFD7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FFE015-3F69-4A0D-A272-C6A7B5CC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D2FFE015-3F69-4A0D-A272-C6A7B5CCD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0"/>
            <a:ext cx="7524750" cy="72072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fr-FR" sz="3400" b="1" kern="1200" dirty="0">
                <a:solidFill>
                  <a:schemeClr val="accent2"/>
                </a:solidFill>
              </a:rPr>
              <a:t>1. L’analyse du </a:t>
            </a:r>
            <a:r>
              <a:rPr lang="fr-FR" sz="3400" b="1" kern="1200" dirty="0" smtClean="0">
                <a:solidFill>
                  <a:schemeClr val="accent2"/>
                </a:solidFill>
              </a:rPr>
              <a:t>sous-thème</a:t>
            </a:r>
            <a:endParaRPr lang="fr-FR" sz="3400" b="1" kern="1200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552575"/>
            <a:ext cx="5089525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60800"/>
            <a:ext cx="3548063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ulle ronde 2"/>
          <p:cNvSpPr/>
          <p:nvPr/>
        </p:nvSpPr>
        <p:spPr bwMode="auto">
          <a:xfrm>
            <a:off x="5561013" y="1498600"/>
            <a:ext cx="1855787" cy="736600"/>
          </a:xfrm>
          <a:prstGeom prst="wedgeEllipseCallout">
            <a:avLst>
              <a:gd name="adj1" fmla="val -138766"/>
              <a:gd name="adj2" fmla="val 36635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rIns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400" b="1" dirty="0">
                <a:solidFill>
                  <a:schemeClr val="tx2"/>
                </a:solidFill>
                <a:cs typeface="+mn-cs"/>
              </a:rPr>
              <a:t>1. </a:t>
            </a:r>
            <a:r>
              <a:rPr lang="fr-FR" sz="1400" dirty="0">
                <a:solidFill>
                  <a:schemeClr val="tx2"/>
                </a:solidFill>
                <a:cs typeface="+mn-cs"/>
              </a:rPr>
              <a:t>Les objectifs pédagogiques </a:t>
            </a:r>
          </a:p>
        </p:txBody>
      </p:sp>
      <p:sp>
        <p:nvSpPr>
          <p:cNvPr id="9" name="Bulle ronde 8"/>
          <p:cNvSpPr/>
          <p:nvPr/>
        </p:nvSpPr>
        <p:spPr bwMode="auto">
          <a:xfrm flipH="1">
            <a:off x="147638" y="4729163"/>
            <a:ext cx="1903412" cy="735012"/>
          </a:xfrm>
          <a:prstGeom prst="wedgeEllipseCallout">
            <a:avLst>
              <a:gd name="adj1" fmla="val 22460"/>
              <a:gd name="adj2" fmla="val -204308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rIns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400" b="1" dirty="0">
                <a:solidFill>
                  <a:schemeClr val="tx2"/>
                </a:solidFill>
                <a:cs typeface="+mn-cs"/>
              </a:rPr>
              <a:t>2. </a:t>
            </a:r>
            <a:r>
              <a:rPr lang="fr-FR" sz="1400" dirty="0">
                <a:solidFill>
                  <a:schemeClr val="tx2"/>
                </a:solidFill>
                <a:cs typeface="+mn-cs"/>
              </a:rPr>
              <a:t>La problématique</a:t>
            </a:r>
          </a:p>
        </p:txBody>
      </p:sp>
      <p:sp>
        <p:nvSpPr>
          <p:cNvPr id="10" name="Bulle ronde 9"/>
          <p:cNvSpPr/>
          <p:nvPr/>
        </p:nvSpPr>
        <p:spPr bwMode="auto">
          <a:xfrm flipH="1">
            <a:off x="3432175" y="4897438"/>
            <a:ext cx="1873250" cy="898525"/>
          </a:xfrm>
          <a:prstGeom prst="wedgeEllipseCallout">
            <a:avLst>
              <a:gd name="adj1" fmla="val 37682"/>
              <a:gd name="adj2" fmla="val -16225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rIns="0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400" b="1" dirty="0">
                <a:solidFill>
                  <a:schemeClr val="tx2"/>
                </a:solidFill>
                <a:cs typeface="+mn-cs"/>
              </a:rPr>
              <a:t>3. </a:t>
            </a:r>
            <a:r>
              <a:rPr lang="fr-FR" sz="1400" dirty="0">
                <a:solidFill>
                  <a:schemeClr val="tx2"/>
                </a:solidFill>
                <a:cs typeface="+mn-cs"/>
              </a:rPr>
              <a:t>La réponse à la problématique</a:t>
            </a:r>
          </a:p>
        </p:txBody>
      </p:sp>
      <p:sp>
        <p:nvSpPr>
          <p:cNvPr id="11" name="Bulle ronde 10"/>
          <p:cNvSpPr/>
          <p:nvPr/>
        </p:nvSpPr>
        <p:spPr bwMode="auto">
          <a:xfrm>
            <a:off x="5435600" y="2351088"/>
            <a:ext cx="1981200" cy="735012"/>
          </a:xfrm>
          <a:prstGeom prst="wedgeEllipseCallout">
            <a:avLst>
              <a:gd name="adj1" fmla="val -186555"/>
              <a:gd name="adj2" fmla="val 11533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rIns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400" b="1" dirty="0">
                <a:solidFill>
                  <a:schemeClr val="tx2"/>
                </a:solidFill>
                <a:cs typeface="+mn-cs"/>
              </a:rPr>
              <a:t>4. </a:t>
            </a:r>
            <a:r>
              <a:rPr lang="fr-FR" sz="1400" dirty="0">
                <a:solidFill>
                  <a:schemeClr val="tx2"/>
                </a:solidFill>
                <a:cs typeface="+mn-cs"/>
              </a:rPr>
              <a:t>Les capacités à faire acquérir</a:t>
            </a:r>
          </a:p>
        </p:txBody>
      </p:sp>
      <p:sp>
        <p:nvSpPr>
          <p:cNvPr id="12" name="Bulle ronde 11"/>
          <p:cNvSpPr/>
          <p:nvPr/>
        </p:nvSpPr>
        <p:spPr bwMode="auto">
          <a:xfrm>
            <a:off x="1619250" y="5534025"/>
            <a:ext cx="2089150" cy="909638"/>
          </a:xfrm>
          <a:prstGeom prst="wedgeEllipseCallout">
            <a:avLst>
              <a:gd name="adj1" fmla="val -24796"/>
              <a:gd name="adj2" fmla="val -21027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400" b="1" dirty="0">
                <a:solidFill>
                  <a:schemeClr val="tx2"/>
                </a:solidFill>
                <a:cs typeface="+mn-cs"/>
              </a:rPr>
              <a:t>5. </a:t>
            </a:r>
            <a:r>
              <a:rPr lang="fr-FR" sz="1400" dirty="0">
                <a:solidFill>
                  <a:schemeClr val="tx2"/>
                </a:solidFill>
                <a:cs typeface="+mn-cs"/>
              </a:rPr>
              <a:t>Les notions et concepts à mobiliser</a:t>
            </a:r>
          </a:p>
        </p:txBody>
      </p:sp>
      <p:sp>
        <p:nvSpPr>
          <p:cNvPr id="13" name="Bulle ronde 12"/>
          <p:cNvSpPr/>
          <p:nvPr/>
        </p:nvSpPr>
        <p:spPr bwMode="auto">
          <a:xfrm>
            <a:off x="7107269" y="3015081"/>
            <a:ext cx="1981200" cy="736600"/>
          </a:xfrm>
          <a:prstGeom prst="wedgeEllipseCallout">
            <a:avLst>
              <a:gd name="adj1" fmla="val -49165"/>
              <a:gd name="adj2" fmla="val 22711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rIns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400" b="1" dirty="0">
                <a:solidFill>
                  <a:schemeClr val="tx2"/>
                </a:solidFill>
                <a:cs typeface="+mn-cs"/>
              </a:rPr>
              <a:t>6. </a:t>
            </a:r>
            <a:r>
              <a:rPr lang="fr-FR" sz="1400" dirty="0">
                <a:solidFill>
                  <a:schemeClr val="tx2"/>
                </a:solidFill>
                <a:cs typeface="+mn-cs"/>
              </a:rPr>
              <a:t>Les conseils pédagogiques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1331640" y="764704"/>
            <a:ext cx="1836241" cy="432048"/>
          </a:xfrm>
          <a:prstGeom prst="wedgeRoundRectCallout">
            <a:avLst>
              <a:gd name="adj1" fmla="val -14147"/>
              <a:gd name="adj2" fmla="val 1215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Le programme</a:t>
            </a: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5237375" y="3167357"/>
            <a:ext cx="1836241" cy="432048"/>
          </a:xfrm>
          <a:prstGeom prst="wedgeRoundRectCallout">
            <a:avLst>
              <a:gd name="adj1" fmla="val -14147"/>
              <a:gd name="adj2" fmla="val 1215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Les Repères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 txBox="1">
            <a:spLocks noChangeArrowheads="1"/>
          </p:cNvSpPr>
          <p:nvPr/>
        </p:nvSpPr>
        <p:spPr bwMode="auto">
          <a:xfrm>
            <a:off x="1692275" y="25400"/>
            <a:ext cx="75961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9900"/>
              </a:buClr>
              <a:buSzPct val="130000"/>
              <a:buFont typeface="Arial" charset="0"/>
              <a:buNone/>
            </a:pPr>
            <a:r>
              <a:rPr lang="fr-FR" sz="3400" b="1">
                <a:solidFill>
                  <a:schemeClr val="accent2"/>
                </a:solidFill>
              </a:rPr>
              <a:t>1. L’analyse du sous-thème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390525" y="1485900"/>
          <a:ext cx="8334375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4" imgW="10045441" imgH="6416905" progId="Word.Document.12">
                  <p:embed/>
                </p:oleObj>
              </mc:Choice>
              <mc:Fallback>
                <p:oleObj name="Document" r:id="rId4" imgW="10045441" imgH="6416905" progId="Word.Document.12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485900"/>
                        <a:ext cx="8334375" cy="532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à coins arrondis 4"/>
          <p:cNvSpPr/>
          <p:nvPr/>
        </p:nvSpPr>
        <p:spPr bwMode="auto">
          <a:xfrm>
            <a:off x="5292725" y="3141663"/>
            <a:ext cx="1943100" cy="647700"/>
          </a:xfrm>
          <a:prstGeom prst="wedgeRoundRectCallout">
            <a:avLst>
              <a:gd name="adj1" fmla="val -85850"/>
              <a:gd name="adj2" fmla="val -17369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600" dirty="0">
                <a:solidFill>
                  <a:schemeClr val="accent4"/>
                </a:solidFill>
                <a:cs typeface="+mn-cs"/>
              </a:rPr>
              <a:t>Les questions intermédiaires…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24025" y="44450"/>
            <a:ext cx="72009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9900"/>
              </a:buClr>
              <a:buSzPct val="130000"/>
              <a:buFont typeface="Arial" charset="0"/>
              <a:buNone/>
            </a:pPr>
            <a:r>
              <a:rPr lang="fr-FR" sz="3400" b="1">
                <a:solidFill>
                  <a:schemeClr val="accent2"/>
                </a:solidFill>
              </a:rPr>
              <a:t>2. La recherche d’informations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938213" y="1579563"/>
            <a:ext cx="792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b="1">
                <a:solidFill>
                  <a:schemeClr val="tx2"/>
                </a:solidFill>
              </a:rPr>
              <a:t>Les sources : </a:t>
            </a:r>
            <a:r>
              <a:rPr lang="fr-FR">
                <a:solidFill>
                  <a:schemeClr val="tx2"/>
                </a:solidFill>
              </a:rPr>
              <a:t>Presse, Web (Internet), Radio, Télévision…</a:t>
            </a:r>
          </a:p>
        </p:txBody>
      </p:sp>
      <p:grpSp>
        <p:nvGrpSpPr>
          <p:cNvPr id="76" name="Groupe 75"/>
          <p:cNvGrpSpPr>
            <a:grpSpLocks/>
          </p:cNvGrpSpPr>
          <p:nvPr/>
        </p:nvGrpSpPr>
        <p:grpSpPr bwMode="auto">
          <a:xfrm>
            <a:off x="52388" y="2363788"/>
            <a:ext cx="4303712" cy="2859087"/>
            <a:chOff x="51922" y="2363067"/>
            <a:chExt cx="4304054" cy="2859998"/>
          </a:xfrm>
        </p:grpSpPr>
        <p:sp>
          <p:nvSpPr>
            <p:cNvPr id="6165" name="ZoneTexte 1"/>
            <p:cNvSpPr txBox="1">
              <a:spLocks noChangeArrowheads="1"/>
            </p:cNvSpPr>
            <p:nvPr/>
          </p:nvSpPr>
          <p:spPr bwMode="auto">
            <a:xfrm>
              <a:off x="51922" y="3407183"/>
              <a:ext cx="2196244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600" b="1">
                  <a:solidFill>
                    <a:schemeClr val="tx2"/>
                  </a:solidFill>
                </a:rPr>
                <a:t>Les revues généralistes et spécialisées</a:t>
              </a:r>
              <a:r>
                <a:rPr lang="fr-FR" sz="1600">
                  <a:solidFill>
                    <a:schemeClr val="tx2"/>
                  </a:solidFill>
                </a:rPr>
                <a:t> (L’Expansion, L’Usine nouvelle, L’Entreprise, Challenges, Management, etc.)</a:t>
              </a: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739364" y="2363067"/>
              <a:ext cx="2913294" cy="64790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tIns="72000"/>
            <a:lstStyle/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fr-FR" b="1" dirty="0">
                  <a:solidFill>
                    <a:schemeClr val="tx2"/>
                  </a:solidFill>
                  <a:cs typeface="+mn-cs"/>
                </a:rPr>
                <a:t>Presse</a:t>
              </a:r>
            </a:p>
          </p:txBody>
        </p:sp>
        <p:sp>
          <p:nvSpPr>
            <p:cNvPr id="6167" name="ZoneTexte 10"/>
            <p:cNvSpPr txBox="1">
              <a:spLocks noChangeArrowheads="1"/>
            </p:cNvSpPr>
            <p:nvPr/>
          </p:nvSpPr>
          <p:spPr bwMode="auto">
            <a:xfrm>
              <a:off x="739151" y="3551199"/>
              <a:ext cx="2049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/>
            </a:p>
          </p:txBody>
        </p:sp>
        <p:sp>
          <p:nvSpPr>
            <p:cNvPr id="6168" name="ZoneTexte 13"/>
            <p:cNvSpPr txBox="1">
              <a:spLocks noChangeArrowheads="1"/>
            </p:cNvSpPr>
            <p:nvPr/>
          </p:nvSpPr>
          <p:spPr bwMode="auto">
            <a:xfrm>
              <a:off x="2428186" y="3258811"/>
              <a:ext cx="192779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600" b="1">
                  <a:solidFill>
                    <a:schemeClr val="tx2"/>
                  </a:solidFill>
                </a:rPr>
                <a:t>Les journaux locaux ou régionaux</a:t>
              </a:r>
              <a:endParaRPr lang="fr-FR" sz="1600">
                <a:solidFill>
                  <a:schemeClr val="tx2"/>
                </a:solidFill>
              </a:endParaRPr>
            </a:p>
          </p:txBody>
        </p:sp>
        <p:sp>
          <p:nvSpPr>
            <p:cNvPr id="6169" name="ZoneTexte 15"/>
            <p:cNvSpPr txBox="1">
              <a:spLocks noChangeArrowheads="1"/>
            </p:cNvSpPr>
            <p:nvPr/>
          </p:nvSpPr>
          <p:spPr bwMode="auto">
            <a:xfrm>
              <a:off x="1968754" y="4022736"/>
              <a:ext cx="187220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600" b="1">
                  <a:solidFill>
                    <a:schemeClr val="tx2"/>
                  </a:solidFill>
                </a:rPr>
                <a:t>Les journaux d’entreprises</a:t>
              </a:r>
              <a:endParaRPr lang="fr-FR" sz="1600">
                <a:solidFill>
                  <a:schemeClr val="tx2"/>
                </a:solidFill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 bwMode="auto">
            <a:xfrm>
              <a:off x="1060064" y="2902989"/>
              <a:ext cx="0" cy="568506"/>
            </a:xfrm>
            <a:prstGeom prst="straightConnector1">
              <a:avLst/>
            </a:prstGeom>
            <a:solidFill>
              <a:srgbClr val="00B8FF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Connecteur droit avec flèche 24"/>
            <p:cNvCxnSpPr/>
            <p:nvPr/>
          </p:nvCxnSpPr>
          <p:spPr bwMode="auto">
            <a:xfrm>
              <a:off x="3292266" y="2902989"/>
              <a:ext cx="0" cy="431938"/>
            </a:xfrm>
            <a:prstGeom prst="straightConnector1">
              <a:avLst/>
            </a:prstGeom>
            <a:solidFill>
              <a:srgbClr val="00B8FF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Connecteur droit avec flèche 26"/>
            <p:cNvCxnSpPr/>
            <p:nvPr/>
          </p:nvCxnSpPr>
          <p:spPr bwMode="auto">
            <a:xfrm>
              <a:off x="2339691" y="3004621"/>
              <a:ext cx="0" cy="1046495"/>
            </a:xfrm>
            <a:prstGeom prst="straightConnector1">
              <a:avLst/>
            </a:prstGeom>
            <a:solidFill>
              <a:srgbClr val="00B8FF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8" name="Groupe 77"/>
          <p:cNvGrpSpPr>
            <a:grpSpLocks/>
          </p:cNvGrpSpPr>
          <p:nvPr/>
        </p:nvGrpSpPr>
        <p:grpSpPr bwMode="auto">
          <a:xfrm>
            <a:off x="1878013" y="3725863"/>
            <a:ext cx="4370387" cy="1100137"/>
            <a:chOff x="1877691" y="3726193"/>
            <a:chExt cx="4370082" cy="1099595"/>
          </a:xfrm>
        </p:grpSpPr>
        <p:cxnSp>
          <p:nvCxnSpPr>
            <p:cNvPr id="41" name="Connecteur droit avec flèche 40"/>
            <p:cNvCxnSpPr/>
            <p:nvPr/>
          </p:nvCxnSpPr>
          <p:spPr bwMode="auto">
            <a:xfrm>
              <a:off x="4063525" y="3726193"/>
              <a:ext cx="749248" cy="634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Connecteur droit avec flèche 45"/>
            <p:cNvCxnSpPr/>
            <p:nvPr/>
          </p:nvCxnSpPr>
          <p:spPr bwMode="auto">
            <a:xfrm>
              <a:off x="1877691" y="4825788"/>
              <a:ext cx="4370082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Connecteur droit avec flèche 59"/>
            <p:cNvCxnSpPr/>
            <p:nvPr/>
          </p:nvCxnSpPr>
          <p:spPr bwMode="auto">
            <a:xfrm flipV="1">
              <a:off x="3634930" y="4368813"/>
              <a:ext cx="1958838" cy="126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7" name="Groupe 76"/>
          <p:cNvGrpSpPr>
            <a:grpSpLocks/>
          </p:cNvGrpSpPr>
          <p:nvPr/>
        </p:nvGrpSpPr>
        <p:grpSpPr bwMode="auto">
          <a:xfrm>
            <a:off x="4765675" y="2382838"/>
            <a:ext cx="4311650" cy="3471862"/>
            <a:chOff x="4765242" y="2383016"/>
            <a:chExt cx="4311437" cy="3471517"/>
          </a:xfrm>
        </p:grpSpPr>
        <p:sp>
          <p:nvSpPr>
            <p:cNvPr id="12" name="Ellipse 11"/>
            <p:cNvSpPr/>
            <p:nvPr/>
          </p:nvSpPr>
          <p:spPr bwMode="auto">
            <a:xfrm>
              <a:off x="5292266" y="2383016"/>
              <a:ext cx="2879583" cy="64763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tIns="72000"/>
            <a:lstStyle/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fr-FR" b="1" dirty="0">
                  <a:solidFill>
                    <a:schemeClr val="tx2"/>
                  </a:solidFill>
                  <a:cs typeface="+mn-cs"/>
                </a:rPr>
                <a:t>Web (Internet)</a:t>
              </a:r>
            </a:p>
          </p:txBody>
        </p:sp>
        <p:sp>
          <p:nvSpPr>
            <p:cNvPr id="6152" name="ZoneTexte 33"/>
            <p:cNvSpPr txBox="1">
              <a:spLocks noChangeArrowheads="1"/>
            </p:cNvSpPr>
            <p:nvPr/>
          </p:nvSpPr>
          <p:spPr bwMode="auto">
            <a:xfrm>
              <a:off x="5563754" y="4083366"/>
              <a:ext cx="162018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600" b="1">
                  <a:solidFill>
                    <a:schemeClr val="tx2"/>
                  </a:solidFill>
                </a:rPr>
                <a:t>Les sites des entreprises</a:t>
              </a:r>
              <a:endParaRPr lang="fr-FR" sz="1600">
                <a:solidFill>
                  <a:schemeClr val="tx2"/>
                </a:solidFill>
              </a:endParaRPr>
            </a:p>
          </p:txBody>
        </p:sp>
        <p:sp>
          <p:nvSpPr>
            <p:cNvPr id="6153" name="ZoneTexte 34"/>
            <p:cNvSpPr txBox="1">
              <a:spLocks noChangeArrowheads="1"/>
            </p:cNvSpPr>
            <p:nvPr/>
          </p:nvSpPr>
          <p:spPr bwMode="auto">
            <a:xfrm>
              <a:off x="6247773" y="4600642"/>
              <a:ext cx="14041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600" b="1">
                  <a:solidFill>
                    <a:schemeClr val="tx2"/>
                  </a:solidFill>
                </a:rPr>
                <a:t>Les sites des revues</a:t>
              </a:r>
              <a:endParaRPr lang="fr-FR" sz="1600">
                <a:solidFill>
                  <a:schemeClr val="tx2"/>
                </a:solidFill>
              </a:endParaRPr>
            </a:p>
          </p:txBody>
        </p:sp>
        <p:sp>
          <p:nvSpPr>
            <p:cNvPr id="6154" name="ZoneTexte 35"/>
            <p:cNvSpPr txBox="1">
              <a:spLocks noChangeArrowheads="1"/>
            </p:cNvSpPr>
            <p:nvPr/>
          </p:nvSpPr>
          <p:spPr bwMode="auto">
            <a:xfrm>
              <a:off x="4765242" y="3305026"/>
              <a:ext cx="16561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600" b="1">
                  <a:solidFill>
                    <a:schemeClr val="tx2"/>
                  </a:solidFill>
                </a:rPr>
                <a:t>Les sites des collectivités locales</a:t>
              </a:r>
              <a:endParaRPr lang="fr-FR" sz="1600">
                <a:solidFill>
                  <a:schemeClr val="tx2"/>
                </a:solidFill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 bwMode="auto">
            <a:xfrm flipH="1">
              <a:off x="6300279" y="2992555"/>
              <a:ext cx="0" cy="1117489"/>
            </a:xfrm>
            <a:prstGeom prst="straightConnector1">
              <a:avLst/>
            </a:prstGeom>
            <a:solidFill>
              <a:srgbClr val="00B8FF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Connecteur droit avec flèche 43"/>
            <p:cNvCxnSpPr/>
            <p:nvPr/>
          </p:nvCxnSpPr>
          <p:spPr bwMode="auto">
            <a:xfrm>
              <a:off x="7020969" y="3017953"/>
              <a:ext cx="28574" cy="1582580"/>
            </a:xfrm>
            <a:prstGeom prst="straightConnector1">
              <a:avLst/>
            </a:prstGeom>
            <a:solidFill>
              <a:srgbClr val="00B8FF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Connecteur droit avec flèche 51"/>
            <p:cNvCxnSpPr>
              <a:endCxn id="6154" idx="0"/>
            </p:cNvCxnSpPr>
            <p:nvPr/>
          </p:nvCxnSpPr>
          <p:spPr bwMode="auto">
            <a:xfrm>
              <a:off x="5593876" y="2898902"/>
              <a:ext cx="0" cy="406360"/>
            </a:xfrm>
            <a:prstGeom prst="straightConnector1">
              <a:avLst/>
            </a:prstGeom>
            <a:solidFill>
              <a:srgbClr val="00B8FF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Connecteur droit avec flèche 66"/>
            <p:cNvCxnSpPr/>
            <p:nvPr/>
          </p:nvCxnSpPr>
          <p:spPr bwMode="auto">
            <a:xfrm>
              <a:off x="8046443" y="2813185"/>
              <a:ext cx="15874" cy="792084"/>
            </a:xfrm>
            <a:prstGeom prst="straightConnector1">
              <a:avLst/>
            </a:prstGeom>
            <a:solidFill>
              <a:srgbClr val="00B8FF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59" name="ZoneTexte 68"/>
            <p:cNvSpPr txBox="1">
              <a:spLocks noChangeArrowheads="1"/>
            </p:cNvSpPr>
            <p:nvPr/>
          </p:nvSpPr>
          <p:spPr bwMode="auto">
            <a:xfrm>
              <a:off x="6732302" y="5269758"/>
              <a:ext cx="1728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600" b="1">
                  <a:solidFill>
                    <a:schemeClr val="tx2"/>
                  </a:solidFill>
                </a:rPr>
                <a:t>Les sites des associations</a:t>
              </a:r>
              <a:endParaRPr lang="fr-FR" sz="1600">
                <a:solidFill>
                  <a:schemeClr val="tx2"/>
                </a:solidFill>
              </a:endParaRPr>
            </a:p>
          </p:txBody>
        </p:sp>
        <p:cxnSp>
          <p:nvCxnSpPr>
            <p:cNvPr id="70" name="Connecteur droit avec flèche 69"/>
            <p:cNvCxnSpPr/>
            <p:nvPr/>
          </p:nvCxnSpPr>
          <p:spPr bwMode="auto">
            <a:xfrm>
              <a:off x="7490845" y="2992555"/>
              <a:ext cx="33335" cy="2277836"/>
            </a:xfrm>
            <a:prstGeom prst="straightConnector1">
              <a:avLst/>
            </a:prstGeom>
            <a:solidFill>
              <a:srgbClr val="00B8FF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61" name="ZoneTexte 72"/>
            <p:cNvSpPr txBox="1">
              <a:spLocks noChangeArrowheads="1"/>
            </p:cNvSpPr>
            <p:nvPr/>
          </p:nvSpPr>
          <p:spPr bwMode="auto">
            <a:xfrm>
              <a:off x="7457008" y="3604569"/>
              <a:ext cx="16196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600" b="1">
                  <a:solidFill>
                    <a:schemeClr val="tx2"/>
                  </a:solidFill>
                </a:rPr>
                <a:t>Les sites institutionnels</a:t>
              </a:r>
              <a:endParaRPr lang="fr-FR" sz="160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ChangeArrowheads="1"/>
          </p:cNvSpPr>
          <p:nvPr/>
        </p:nvSpPr>
        <p:spPr bwMode="auto">
          <a:xfrm>
            <a:off x="1754188" y="4763"/>
            <a:ext cx="72009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9900"/>
              </a:buClr>
              <a:buSzPct val="130000"/>
              <a:buFont typeface="Arial" charset="0"/>
              <a:buNone/>
            </a:pPr>
            <a:r>
              <a:rPr lang="fr-FR" sz="3400" b="1">
                <a:solidFill>
                  <a:schemeClr val="accent2"/>
                </a:solidFill>
              </a:rPr>
              <a:t>2. La recherche d’informations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30290" y="1556792"/>
            <a:ext cx="3721630" cy="363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tIns="36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600" dirty="0">
                <a:solidFill>
                  <a:schemeClr val="accent4"/>
                </a:solidFill>
                <a:cs typeface="+mn-cs"/>
              </a:rPr>
              <a:t>http://www.enviedagir.jeunes.gouv.fr/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412875"/>
            <a:ext cx="368617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3860800"/>
            <a:ext cx="347503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à coins arrondis 24"/>
          <p:cNvSpPr/>
          <p:nvPr/>
        </p:nvSpPr>
        <p:spPr bwMode="auto">
          <a:xfrm>
            <a:off x="794762" y="2781192"/>
            <a:ext cx="2766371" cy="363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tIns="36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600" dirty="0">
                <a:solidFill>
                  <a:schemeClr val="accent4"/>
                </a:solidFill>
                <a:cs typeface="+mn-cs"/>
              </a:rPr>
              <a:t>http://www.espritmetis.com/</a:t>
            </a: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0" y="2157671"/>
            <a:ext cx="5161914" cy="363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tIns="36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600" dirty="0">
                <a:solidFill>
                  <a:schemeClr val="accent4"/>
                </a:solidFill>
                <a:cs typeface="+mn-cs"/>
              </a:rPr>
              <a:t>http://espritmetis.wordpress.com/esprit-metis-le-blog/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232150"/>
            <a:ext cx="1814512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Connecteur droit avec flèche 22"/>
          <p:cNvCxnSpPr/>
          <p:nvPr/>
        </p:nvCxnSpPr>
        <p:spPr bwMode="auto">
          <a:xfrm>
            <a:off x="3563938" y="1844675"/>
            <a:ext cx="0" cy="36036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necteur droit avec flèche 34"/>
          <p:cNvCxnSpPr/>
          <p:nvPr/>
        </p:nvCxnSpPr>
        <p:spPr bwMode="auto">
          <a:xfrm>
            <a:off x="971550" y="2420938"/>
            <a:ext cx="0" cy="360362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necteur droit avec flèche 27"/>
          <p:cNvCxnSpPr/>
          <p:nvPr/>
        </p:nvCxnSpPr>
        <p:spPr bwMode="auto">
          <a:xfrm>
            <a:off x="3851275" y="1738313"/>
            <a:ext cx="1944688" cy="60166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Connecteur droit avec flèche 37"/>
          <p:cNvCxnSpPr/>
          <p:nvPr/>
        </p:nvCxnSpPr>
        <p:spPr bwMode="auto">
          <a:xfrm>
            <a:off x="2411413" y="3114675"/>
            <a:ext cx="1439862" cy="11144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Connecteur droit avec flèche 39"/>
          <p:cNvCxnSpPr/>
          <p:nvPr/>
        </p:nvCxnSpPr>
        <p:spPr bwMode="auto">
          <a:xfrm flipH="1">
            <a:off x="971550" y="3144838"/>
            <a:ext cx="215900" cy="52705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Connecteur droit avec flèche 41"/>
          <p:cNvCxnSpPr/>
          <p:nvPr/>
        </p:nvCxnSpPr>
        <p:spPr bwMode="auto">
          <a:xfrm>
            <a:off x="3571875" y="3114675"/>
            <a:ext cx="2665413" cy="11144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4229100"/>
            <a:ext cx="2838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692275" y="4763"/>
            <a:ext cx="75961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9900"/>
              </a:buClr>
              <a:buSzPct val="130000"/>
              <a:buFont typeface="Arial" charset="0"/>
              <a:buNone/>
            </a:pPr>
            <a:r>
              <a:rPr lang="fr-FR" sz="3400" b="1">
                <a:solidFill>
                  <a:schemeClr val="accent2"/>
                </a:solidFill>
              </a:rPr>
              <a:t>3. La construction du cas pratique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517650"/>
            <a:ext cx="4446587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067050"/>
            <a:ext cx="4316412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à coins arrondis 2"/>
          <p:cNvSpPr/>
          <p:nvPr/>
        </p:nvSpPr>
        <p:spPr bwMode="auto">
          <a:xfrm>
            <a:off x="395536" y="1875972"/>
            <a:ext cx="3456384" cy="919401"/>
          </a:xfrm>
          <a:prstGeom prst="wedgeRoundRectCallout">
            <a:avLst>
              <a:gd name="adj1" fmla="val 109906"/>
              <a:gd name="adj2" fmla="val -6269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glow rad="63500">
              <a:schemeClr val="accent6">
                <a:lumMod val="40000"/>
                <a:lumOff val="60000"/>
                <a:alpha val="40000"/>
              </a:schemeClr>
            </a:glow>
            <a:outerShdw blurRad="50800" dist="38100" algn="l" rotWithShape="0">
              <a:schemeClr val="accent6">
                <a:lumMod val="40000"/>
                <a:lumOff val="60000"/>
                <a:alpha val="40000"/>
              </a:schemeClr>
            </a:outerShdw>
          </a:effectLst>
          <a:ex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600" dirty="0">
                <a:solidFill>
                  <a:schemeClr val="accent4"/>
                </a:solidFill>
                <a:cs typeface="+mn-cs"/>
              </a:rPr>
              <a:t>Le cas proprement dit :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600" dirty="0">
                <a:solidFill>
                  <a:schemeClr val="accent4"/>
                </a:solidFill>
                <a:cs typeface="+mn-cs"/>
              </a:rPr>
              <a:t>- Présentation de l’association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600" dirty="0">
                <a:solidFill>
                  <a:schemeClr val="accent4"/>
                </a:solidFill>
                <a:cs typeface="+mn-cs"/>
              </a:rPr>
              <a:t>- Des annexes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4860032" y="5013176"/>
            <a:ext cx="2897696" cy="646986"/>
          </a:xfrm>
          <a:prstGeom prst="wedgeRoundRectCallout">
            <a:avLst>
              <a:gd name="adj1" fmla="val -145680"/>
              <a:gd name="adj2" fmla="val -1791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glow rad="63500">
              <a:schemeClr val="accent6">
                <a:lumMod val="40000"/>
                <a:lumOff val="60000"/>
                <a:alpha val="40000"/>
              </a:schemeClr>
            </a:glow>
            <a:outerShdw blurRad="50800" dist="38100" algn="l" rotWithShape="0">
              <a:schemeClr val="accent6">
                <a:lumMod val="40000"/>
                <a:lumOff val="60000"/>
                <a:alpha val="40000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600" dirty="0">
                <a:solidFill>
                  <a:schemeClr val="accent4"/>
                </a:solidFill>
                <a:cs typeface="+mn-cs"/>
              </a:rPr>
              <a:t>Les ressources nécessaires à l’analyse du cas</a:t>
            </a:r>
            <a:endParaRPr lang="fr-FR" dirty="0">
              <a:solidFill>
                <a:schemeClr val="accent4"/>
              </a:solidFill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692275" y="44450"/>
            <a:ext cx="72009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F9900"/>
              </a:buClr>
              <a:buSzPct val="130000"/>
              <a:buFont typeface="Arial" charset="0"/>
              <a:buNone/>
            </a:pPr>
            <a:r>
              <a:rPr lang="fr-FR" sz="3400" b="1">
                <a:solidFill>
                  <a:schemeClr val="accent2"/>
                </a:solidFill>
              </a:rPr>
              <a:t>4. L’exploitation du cas pratique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1700213"/>
            <a:ext cx="54102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50825" y="1562100"/>
          <a:ext cx="2881313" cy="857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313"/>
              </a:tblGrid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cap="all" dirty="0">
                          <a:solidFill>
                            <a:schemeClr val="accent4"/>
                          </a:solidFill>
                          <a:effectLst/>
                        </a:rPr>
                        <a:t>questions / PARTIES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26" marR="5682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accent4"/>
                          </a:solidFill>
                          <a:effectLst/>
                        </a:rPr>
                        <a:t>Comment distinguer action individuelle et action collective </a:t>
                      </a:r>
                      <a:r>
                        <a:rPr lang="fr-FR" sz="1000" b="0" dirty="0" smtClean="0">
                          <a:solidFill>
                            <a:schemeClr val="accent4"/>
                          </a:solidFill>
                          <a:effectLst/>
                        </a:rPr>
                        <a:t>? Pourquoi conduire une action collective ? Pourquoi </a:t>
                      </a:r>
                      <a:r>
                        <a:rPr lang="fr-FR" sz="1000" b="0" dirty="0">
                          <a:solidFill>
                            <a:schemeClr val="accent4"/>
                          </a:solidFill>
                          <a:effectLst/>
                        </a:rPr>
                        <a:t>une action collective doit-elle être organisée </a:t>
                      </a:r>
                      <a:r>
                        <a:rPr lang="fr-FR" sz="1000" b="0" dirty="0" smtClean="0">
                          <a:solidFill>
                            <a:schemeClr val="accent4"/>
                          </a:solidFill>
                          <a:effectLst/>
                        </a:rPr>
                        <a:t>?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marL="56826" marR="5682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50825" y="2420938"/>
          <a:ext cx="2881313" cy="347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313"/>
              </a:tblGrid>
              <a:tr h="195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cap="all" dirty="0">
                          <a:solidFill>
                            <a:schemeClr val="accent4"/>
                          </a:solidFill>
                          <a:effectLst/>
                        </a:rPr>
                        <a:t>4. Capacités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26" marR="5682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23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accent4"/>
                          </a:solidFill>
                          <a:effectLst/>
                        </a:rPr>
                        <a:t>Distinguer action individuelle et action collective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26" marR="5682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50825" y="2781300"/>
          <a:ext cx="2881313" cy="30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313"/>
              </a:tblGrid>
              <a:tr h="80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cap="all" dirty="0">
                          <a:solidFill>
                            <a:schemeClr val="accent4"/>
                          </a:solidFill>
                          <a:effectLst/>
                        </a:rPr>
                        <a:t>5. Notions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26" marR="5682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88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accent4"/>
                          </a:solidFill>
                          <a:effectLst/>
                        </a:rPr>
                        <a:t>Action collective, objectifs, groupe organisé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26" marR="5682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Accolade ouvrante 7"/>
          <p:cNvSpPr/>
          <p:nvPr/>
        </p:nvSpPr>
        <p:spPr bwMode="auto">
          <a:xfrm flipH="1">
            <a:off x="3171825" y="1579563"/>
            <a:ext cx="498475" cy="1489075"/>
          </a:xfrm>
          <a:prstGeom prst="leftBrac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fr-FR">
              <a:cs typeface="+mn-cs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3600450"/>
            <a:ext cx="53911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50825" y="3141663"/>
          <a:ext cx="2881313" cy="76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313"/>
              </a:tblGrid>
              <a:tr h="139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cap="all" dirty="0">
                          <a:solidFill>
                            <a:schemeClr val="accent4"/>
                          </a:solidFill>
                          <a:effectLst/>
                        </a:rPr>
                        <a:t>questions / PARTIES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26" marR="5682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86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4"/>
                          </a:solidFill>
                          <a:effectLst/>
                        </a:rPr>
                        <a:t>À quelles conditions une action collective organisée (un groupe organisé) devient-il à une organisation ? Quelles sont les éléments constitutifs d’une organisation ? 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marL="56826" marR="5682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250825" y="3933825"/>
          <a:ext cx="2881313" cy="339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313"/>
              </a:tblGrid>
              <a:tr h="19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cap="all" dirty="0" smtClean="0">
                          <a:solidFill>
                            <a:schemeClr val="accent4"/>
                          </a:solidFill>
                          <a:effectLst/>
                        </a:rPr>
                        <a:t>4. Capacités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26" marR="5682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43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Repérer les éléments constitutifs d’une organisation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826" marR="5682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250825" y="4292600"/>
          <a:ext cx="2881313" cy="30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313"/>
              </a:tblGrid>
              <a:tr h="80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cap="all" dirty="0">
                          <a:solidFill>
                            <a:schemeClr val="accent4"/>
                          </a:solidFill>
                          <a:effectLst/>
                        </a:rPr>
                        <a:t>5. Notions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26" marR="5682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88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4"/>
                          </a:solidFill>
                          <a:effectLst/>
                        </a:rPr>
                        <a:t>Organisation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26" marR="5682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Accolade ouvrante 18"/>
          <p:cNvSpPr/>
          <p:nvPr/>
        </p:nvSpPr>
        <p:spPr bwMode="auto">
          <a:xfrm flipH="1">
            <a:off x="3203575" y="3365500"/>
            <a:ext cx="500063" cy="1216025"/>
          </a:xfrm>
          <a:prstGeom prst="leftBrac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fr-FR">
              <a:cs typeface="+mn-cs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250825" y="4652963"/>
          <a:ext cx="2881313" cy="671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313"/>
              </a:tblGrid>
              <a:tr h="152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cap="all" dirty="0">
                          <a:solidFill>
                            <a:schemeClr val="accent4"/>
                          </a:solidFill>
                          <a:effectLst/>
                        </a:rPr>
                        <a:t>questions / PARTIES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26" marR="5682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89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4"/>
                          </a:solidFill>
                          <a:effectLst/>
                        </a:rPr>
                        <a:t>Comment identifier les caractéristiques  d’une organisation ? Comment fonctionne (faire fonctionner) une organisation ?</a:t>
                      </a:r>
                    </a:p>
                  </a:txBody>
                  <a:tcPr marL="56826" marR="5682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250825" y="5373688"/>
          <a:ext cx="2881313" cy="500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313"/>
              </a:tblGrid>
              <a:tr h="195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cap="all" dirty="0">
                          <a:solidFill>
                            <a:schemeClr val="accent4"/>
                          </a:solidFill>
                          <a:effectLst/>
                        </a:rPr>
                        <a:t>4. Capacités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26" marR="5682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4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4"/>
                          </a:solidFill>
                          <a:effectLst/>
                        </a:rPr>
                        <a:t>Repérer dans une organisation simple les problèmes de gestion qui se posent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26" marR="5682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250825" y="5892800"/>
          <a:ext cx="2881313" cy="76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313"/>
              </a:tblGrid>
              <a:tr h="80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cap="all" dirty="0">
                          <a:solidFill>
                            <a:schemeClr val="accent4"/>
                          </a:solidFill>
                          <a:effectLst/>
                        </a:rPr>
                        <a:t>5. Notions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26" marR="5682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88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Éléments caractéristiques d’une organisation : finalité, nature de l’activité, statut juridique, ressources, répartition du pouvoir, champ d’action géographique</a:t>
                      </a:r>
                      <a:endParaRPr lang="fr-FR" sz="1000" b="0" dirty="0">
                        <a:solidFill>
                          <a:schemeClr val="accent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826" marR="5682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Accolade ouvrante 22"/>
          <p:cNvSpPr/>
          <p:nvPr/>
        </p:nvSpPr>
        <p:spPr bwMode="auto">
          <a:xfrm flipH="1">
            <a:off x="3203575" y="4652963"/>
            <a:ext cx="500063" cy="2016125"/>
          </a:xfrm>
          <a:prstGeom prst="leftBrac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fr-FR">
              <a:cs typeface="+mn-cs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5102225"/>
            <a:ext cx="54006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  <p:bldP spid="19" grpId="0" animBg="1"/>
      <p:bldP spid="23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345</Words>
  <Application>Microsoft Office PowerPoint</Application>
  <PresentationFormat>Affichage à l'écran (4:3)</PresentationFormat>
  <Paragraphs>72</Paragraphs>
  <Slides>8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Modèle par défaut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SDTICE</dc:title>
  <dc:creator>****</dc:creator>
  <cp:lastModifiedBy>JB</cp:lastModifiedBy>
  <cp:revision>170</cp:revision>
  <cp:lastPrinted>2012-01-24T20:31:06Z</cp:lastPrinted>
  <dcterms:modified xsi:type="dcterms:W3CDTF">2012-04-08T19:02:33Z</dcterms:modified>
</cp:coreProperties>
</file>