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3"/>
  </p:notesMasterIdLst>
  <p:handoutMasterIdLst>
    <p:handoutMasterId r:id="rId34"/>
  </p:handoutMasterIdLst>
  <p:sldIdLst>
    <p:sldId id="256" r:id="rId2"/>
    <p:sldId id="302" r:id="rId3"/>
    <p:sldId id="289" r:id="rId4"/>
    <p:sldId id="303" r:id="rId5"/>
    <p:sldId id="266" r:id="rId6"/>
    <p:sldId id="265" r:id="rId7"/>
    <p:sldId id="304" r:id="rId8"/>
    <p:sldId id="273" r:id="rId9"/>
    <p:sldId id="305" r:id="rId10"/>
    <p:sldId id="306" r:id="rId11"/>
    <p:sldId id="274" r:id="rId12"/>
    <p:sldId id="278" r:id="rId13"/>
    <p:sldId id="291" r:id="rId14"/>
    <p:sldId id="293" r:id="rId15"/>
    <p:sldId id="308" r:id="rId16"/>
    <p:sldId id="310" r:id="rId17"/>
    <p:sldId id="295" r:id="rId18"/>
    <p:sldId id="309" r:id="rId19"/>
    <p:sldId id="311" r:id="rId20"/>
    <p:sldId id="296" r:id="rId21"/>
    <p:sldId id="313" r:id="rId22"/>
    <p:sldId id="316" r:id="rId23"/>
    <p:sldId id="317" r:id="rId24"/>
    <p:sldId id="318" r:id="rId25"/>
    <p:sldId id="314" r:id="rId26"/>
    <p:sldId id="315" r:id="rId27"/>
    <p:sldId id="319" r:id="rId28"/>
    <p:sldId id="320" r:id="rId29"/>
    <p:sldId id="321" r:id="rId30"/>
    <p:sldId id="322" r:id="rId31"/>
    <p:sldId id="32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F5910B"/>
    <a:srgbClr val="996633"/>
  </p:clrMru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80467" autoAdjust="0"/>
  </p:normalViewPr>
  <p:slideViewPr>
    <p:cSldViewPr>
      <p:cViewPr varScale="1">
        <p:scale>
          <a:sx n="58" d="100"/>
          <a:sy n="58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B174BE-33F7-FE45-B3E6-93CAFDA64574}" type="doc">
      <dgm:prSet loTypeId="urn:microsoft.com/office/officeart/2005/8/layout/radial6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75B1C54-064D-924B-B446-7E0FA5FB6DC4}">
      <dgm:prSet phldrT="[Texte]"/>
      <dgm:spPr>
        <a:solidFill>
          <a:srgbClr val="800000"/>
        </a:solidFill>
      </dgm:spPr>
      <dgm:t>
        <a:bodyPr/>
        <a:lstStyle/>
        <a:p>
          <a:r>
            <a:rPr lang="fr-FR" dirty="0" smtClean="0"/>
            <a:t>Organisation</a:t>
          </a:r>
          <a:endParaRPr lang="fr-FR" dirty="0"/>
        </a:p>
      </dgm:t>
    </dgm:pt>
    <dgm:pt modelId="{2F10C3C0-A4CB-974B-B55B-EB5128EF321D}" type="parTrans" cxnId="{261AF6A9-19F3-0541-AA2F-D9BBD8CFF769}">
      <dgm:prSet/>
      <dgm:spPr/>
      <dgm:t>
        <a:bodyPr/>
        <a:lstStyle/>
        <a:p>
          <a:endParaRPr lang="fr-FR"/>
        </a:p>
      </dgm:t>
    </dgm:pt>
    <dgm:pt modelId="{26A90A2A-5CE4-8444-AE64-1A5A8AD9A836}" type="sibTrans" cxnId="{261AF6A9-19F3-0541-AA2F-D9BBD8CFF769}">
      <dgm:prSet/>
      <dgm:spPr/>
      <dgm:t>
        <a:bodyPr/>
        <a:lstStyle/>
        <a:p>
          <a:endParaRPr lang="fr-FR"/>
        </a:p>
      </dgm:t>
    </dgm:pt>
    <dgm:pt modelId="{F6773EA6-6848-374A-B18D-82E44F018A7A}">
      <dgm:prSet phldrT="[Texte]"/>
      <dgm:spPr>
        <a:solidFill>
          <a:srgbClr val="FF6600"/>
        </a:solidFill>
      </dgm:spPr>
      <dgm:t>
        <a:bodyPr/>
        <a:lstStyle/>
        <a:p>
          <a:r>
            <a:rPr lang="fr-FR" dirty="0" smtClean="0"/>
            <a:t>De l’individu à l’acteur</a:t>
          </a:r>
          <a:endParaRPr lang="fr-FR" dirty="0"/>
        </a:p>
      </dgm:t>
    </dgm:pt>
    <dgm:pt modelId="{BC563586-D13D-334E-B853-DFFD2AB2EEB7}" type="parTrans" cxnId="{B511E4A0-05BF-E243-BEA6-216ED1A294A8}">
      <dgm:prSet/>
      <dgm:spPr/>
      <dgm:t>
        <a:bodyPr/>
        <a:lstStyle/>
        <a:p>
          <a:endParaRPr lang="fr-FR"/>
        </a:p>
      </dgm:t>
    </dgm:pt>
    <dgm:pt modelId="{3EDE23A2-AF6D-BA4C-9B04-B1DE64C47918}" type="sibTrans" cxnId="{B511E4A0-05BF-E243-BEA6-216ED1A294A8}">
      <dgm:prSet/>
      <dgm:spPr/>
      <dgm:t>
        <a:bodyPr/>
        <a:lstStyle/>
        <a:p>
          <a:endParaRPr lang="fr-FR"/>
        </a:p>
      </dgm:t>
    </dgm:pt>
    <dgm:pt modelId="{DD99AB1A-B256-9543-B1D9-B42D7F738CBC}">
      <dgm:prSet phldrT="[Texte]"/>
      <dgm:spPr>
        <a:solidFill>
          <a:srgbClr val="FF6600"/>
        </a:solidFill>
      </dgm:spPr>
      <dgm:t>
        <a:bodyPr/>
        <a:lstStyle/>
        <a:p>
          <a:r>
            <a:rPr lang="fr-FR" dirty="0" smtClean="0"/>
            <a:t>Information et intelligence collective</a:t>
          </a:r>
          <a:endParaRPr lang="fr-FR" dirty="0"/>
        </a:p>
      </dgm:t>
    </dgm:pt>
    <dgm:pt modelId="{C283D5E1-7186-984E-811A-8661AE8D9E13}" type="parTrans" cxnId="{D2FD471F-8005-FC40-9FA9-E8A435811706}">
      <dgm:prSet/>
      <dgm:spPr/>
      <dgm:t>
        <a:bodyPr/>
        <a:lstStyle/>
        <a:p>
          <a:endParaRPr lang="fr-FR"/>
        </a:p>
      </dgm:t>
    </dgm:pt>
    <dgm:pt modelId="{467919F5-1E1B-7241-A7D1-A09297EE428C}" type="sibTrans" cxnId="{D2FD471F-8005-FC40-9FA9-E8A435811706}">
      <dgm:prSet/>
      <dgm:spPr/>
      <dgm:t>
        <a:bodyPr/>
        <a:lstStyle/>
        <a:p>
          <a:endParaRPr lang="fr-FR"/>
        </a:p>
      </dgm:t>
    </dgm:pt>
    <dgm:pt modelId="{A2D2B394-80BD-9943-AAA9-3D3D0E1E8671}">
      <dgm:prSet phldrT="[Texte]"/>
      <dgm:spPr>
        <a:solidFill>
          <a:srgbClr val="FF6600"/>
        </a:solidFill>
      </dgm:spPr>
      <dgm:t>
        <a:bodyPr/>
        <a:lstStyle/>
        <a:p>
          <a:r>
            <a:rPr lang="fr-FR" dirty="0" smtClean="0"/>
            <a:t>Gestion et création de valeur</a:t>
          </a:r>
          <a:endParaRPr lang="fr-FR" dirty="0"/>
        </a:p>
      </dgm:t>
    </dgm:pt>
    <dgm:pt modelId="{EACC22B2-5A38-0B48-868D-6BF4FB330943}" type="parTrans" cxnId="{821BD625-3847-754F-94FF-7028F91B4DFA}">
      <dgm:prSet/>
      <dgm:spPr/>
      <dgm:t>
        <a:bodyPr/>
        <a:lstStyle/>
        <a:p>
          <a:endParaRPr lang="fr-FR"/>
        </a:p>
      </dgm:t>
    </dgm:pt>
    <dgm:pt modelId="{DFDCDAA4-055D-1A40-80EB-BFB3588DC91D}" type="sibTrans" cxnId="{821BD625-3847-754F-94FF-7028F91B4DFA}">
      <dgm:prSet/>
      <dgm:spPr/>
      <dgm:t>
        <a:bodyPr/>
        <a:lstStyle/>
        <a:p>
          <a:endParaRPr lang="fr-FR"/>
        </a:p>
      </dgm:t>
    </dgm:pt>
    <dgm:pt modelId="{1E66E1F5-9F8E-A241-884B-753F11CE9453}">
      <dgm:prSet phldrT="[Texte]"/>
      <dgm:spPr>
        <a:solidFill>
          <a:srgbClr val="FF6600"/>
        </a:solidFill>
      </dgm:spPr>
      <dgm:t>
        <a:bodyPr/>
        <a:lstStyle/>
        <a:p>
          <a:r>
            <a:rPr lang="fr-FR" dirty="0" smtClean="0"/>
            <a:t>Evaluation et performance</a:t>
          </a:r>
          <a:endParaRPr lang="fr-FR" dirty="0"/>
        </a:p>
      </dgm:t>
    </dgm:pt>
    <dgm:pt modelId="{7CA12898-27FA-A148-ACA5-3B8713787894}" type="parTrans" cxnId="{F7BF8701-AA6E-034D-9D17-F561AEEDD718}">
      <dgm:prSet/>
      <dgm:spPr/>
      <dgm:t>
        <a:bodyPr/>
        <a:lstStyle/>
        <a:p>
          <a:endParaRPr lang="fr-FR"/>
        </a:p>
      </dgm:t>
    </dgm:pt>
    <dgm:pt modelId="{EF81DD75-F7C5-F545-875E-56D861B7443B}" type="sibTrans" cxnId="{F7BF8701-AA6E-034D-9D17-F561AEEDD718}">
      <dgm:prSet/>
      <dgm:spPr/>
      <dgm:t>
        <a:bodyPr/>
        <a:lstStyle/>
        <a:p>
          <a:endParaRPr lang="fr-FR"/>
        </a:p>
      </dgm:t>
    </dgm:pt>
    <dgm:pt modelId="{8765BBD7-527A-804D-A435-368CA8262E69}">
      <dgm:prSet phldrT="[Texte]"/>
      <dgm:spPr>
        <a:solidFill>
          <a:srgbClr val="FF6600"/>
        </a:solidFill>
      </dgm:spPr>
      <dgm:t>
        <a:bodyPr/>
        <a:lstStyle/>
        <a:p>
          <a:r>
            <a:rPr lang="fr-FR" dirty="0" smtClean="0"/>
            <a:t>Temps et risque</a:t>
          </a:r>
          <a:endParaRPr lang="fr-FR" dirty="0"/>
        </a:p>
      </dgm:t>
    </dgm:pt>
    <dgm:pt modelId="{05B6479F-3ECD-0B42-AF8E-C8CCD4320989}" type="parTrans" cxnId="{D2AA0F25-3800-5D45-AE00-FB1CF7812ABF}">
      <dgm:prSet/>
      <dgm:spPr/>
      <dgm:t>
        <a:bodyPr/>
        <a:lstStyle/>
        <a:p>
          <a:endParaRPr lang="fr-FR"/>
        </a:p>
      </dgm:t>
    </dgm:pt>
    <dgm:pt modelId="{584B4A9B-A747-A840-AD5B-9A5084A2510E}" type="sibTrans" cxnId="{D2AA0F25-3800-5D45-AE00-FB1CF7812ABF}">
      <dgm:prSet/>
      <dgm:spPr/>
      <dgm:t>
        <a:bodyPr/>
        <a:lstStyle/>
        <a:p>
          <a:endParaRPr lang="fr-FR"/>
        </a:p>
      </dgm:t>
    </dgm:pt>
    <dgm:pt modelId="{2BD93A20-727E-144C-97E0-60DE146DD6CC}" type="pres">
      <dgm:prSet presAssocID="{E7B174BE-33F7-FE45-B3E6-93CAFDA6457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70B11FA-A31A-E540-B949-92CB07D7E2F4}" type="pres">
      <dgm:prSet presAssocID="{D75B1C54-064D-924B-B446-7E0FA5FB6DC4}" presName="centerShape" presStyleLbl="node0" presStyleIdx="0" presStyleCnt="1"/>
      <dgm:spPr/>
      <dgm:t>
        <a:bodyPr/>
        <a:lstStyle/>
        <a:p>
          <a:endParaRPr lang="fr-FR"/>
        </a:p>
      </dgm:t>
    </dgm:pt>
    <dgm:pt modelId="{BBCBEAB5-EE61-5D41-BDB2-AA3B89410C12}" type="pres">
      <dgm:prSet presAssocID="{F6773EA6-6848-374A-B18D-82E44F018A7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747C347-2FD3-6A4B-A706-9FA6F9DD706A}" type="pres">
      <dgm:prSet presAssocID="{F6773EA6-6848-374A-B18D-82E44F018A7A}" presName="dummy" presStyleCnt="0"/>
      <dgm:spPr/>
    </dgm:pt>
    <dgm:pt modelId="{D3DE5076-F977-CA40-935F-8D61999EC6CE}" type="pres">
      <dgm:prSet presAssocID="{3EDE23A2-AF6D-BA4C-9B04-B1DE64C47918}" presName="sibTrans" presStyleLbl="sibTrans2D1" presStyleIdx="0" presStyleCnt="5"/>
      <dgm:spPr/>
      <dgm:t>
        <a:bodyPr/>
        <a:lstStyle/>
        <a:p>
          <a:endParaRPr lang="fr-FR"/>
        </a:p>
      </dgm:t>
    </dgm:pt>
    <dgm:pt modelId="{1BEC92C5-9FF9-694E-8830-80CDF97805DD}" type="pres">
      <dgm:prSet presAssocID="{DD99AB1A-B256-9543-B1D9-B42D7F738CB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762A3D-73E2-ED4B-8578-C2F8DD2B1D3C}" type="pres">
      <dgm:prSet presAssocID="{DD99AB1A-B256-9543-B1D9-B42D7F738CBC}" presName="dummy" presStyleCnt="0"/>
      <dgm:spPr/>
    </dgm:pt>
    <dgm:pt modelId="{D95248AA-47A8-5044-8B5D-A350B210C1F5}" type="pres">
      <dgm:prSet presAssocID="{467919F5-1E1B-7241-A7D1-A09297EE428C}" presName="sibTrans" presStyleLbl="sibTrans2D1" presStyleIdx="1" presStyleCnt="5"/>
      <dgm:spPr/>
      <dgm:t>
        <a:bodyPr/>
        <a:lstStyle/>
        <a:p>
          <a:endParaRPr lang="fr-FR"/>
        </a:p>
      </dgm:t>
    </dgm:pt>
    <dgm:pt modelId="{592D7EBB-505B-E745-ADD5-A6BC95AFCF19}" type="pres">
      <dgm:prSet presAssocID="{A2D2B394-80BD-9943-AAA9-3D3D0E1E867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C22F7AA-E8C8-D745-82F9-B0D8CD05307A}" type="pres">
      <dgm:prSet presAssocID="{A2D2B394-80BD-9943-AAA9-3D3D0E1E8671}" presName="dummy" presStyleCnt="0"/>
      <dgm:spPr/>
    </dgm:pt>
    <dgm:pt modelId="{F415B5F1-DDCD-774B-846C-835867EE79E3}" type="pres">
      <dgm:prSet presAssocID="{DFDCDAA4-055D-1A40-80EB-BFB3588DC91D}" presName="sibTrans" presStyleLbl="sibTrans2D1" presStyleIdx="2" presStyleCnt="5"/>
      <dgm:spPr/>
      <dgm:t>
        <a:bodyPr/>
        <a:lstStyle/>
        <a:p>
          <a:endParaRPr lang="fr-FR"/>
        </a:p>
      </dgm:t>
    </dgm:pt>
    <dgm:pt modelId="{C80F5329-3671-3A44-8A23-2BA9234EF8D3}" type="pres">
      <dgm:prSet presAssocID="{1E66E1F5-9F8E-A241-884B-753F11CE945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F9C2F48-11AA-A748-A378-F0498E671197}" type="pres">
      <dgm:prSet presAssocID="{1E66E1F5-9F8E-A241-884B-753F11CE9453}" presName="dummy" presStyleCnt="0"/>
      <dgm:spPr/>
    </dgm:pt>
    <dgm:pt modelId="{366CF550-EE25-A740-9DE3-2878F8290AFD}" type="pres">
      <dgm:prSet presAssocID="{EF81DD75-F7C5-F545-875E-56D861B7443B}" presName="sibTrans" presStyleLbl="sibTrans2D1" presStyleIdx="3" presStyleCnt="5"/>
      <dgm:spPr/>
      <dgm:t>
        <a:bodyPr/>
        <a:lstStyle/>
        <a:p>
          <a:endParaRPr lang="fr-FR"/>
        </a:p>
      </dgm:t>
    </dgm:pt>
    <dgm:pt modelId="{F7CAFD56-0692-4B41-BD1E-BD7D8E316254}" type="pres">
      <dgm:prSet presAssocID="{8765BBD7-527A-804D-A435-368CA8262E6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41E5F77-D0C1-C741-8524-827BF09F15E9}" type="pres">
      <dgm:prSet presAssocID="{8765BBD7-527A-804D-A435-368CA8262E69}" presName="dummy" presStyleCnt="0"/>
      <dgm:spPr/>
    </dgm:pt>
    <dgm:pt modelId="{E23F15BA-F81E-1A49-9B14-0B5CA92EFC23}" type="pres">
      <dgm:prSet presAssocID="{584B4A9B-A747-A840-AD5B-9A5084A2510E}" presName="sibTrans" presStyleLbl="sibTrans2D1" presStyleIdx="4" presStyleCnt="5"/>
      <dgm:spPr/>
      <dgm:t>
        <a:bodyPr/>
        <a:lstStyle/>
        <a:p>
          <a:endParaRPr lang="fr-FR"/>
        </a:p>
      </dgm:t>
    </dgm:pt>
  </dgm:ptLst>
  <dgm:cxnLst>
    <dgm:cxn modelId="{D2FD471F-8005-FC40-9FA9-E8A435811706}" srcId="{D75B1C54-064D-924B-B446-7E0FA5FB6DC4}" destId="{DD99AB1A-B256-9543-B1D9-B42D7F738CBC}" srcOrd="1" destOrd="0" parTransId="{C283D5E1-7186-984E-811A-8661AE8D9E13}" sibTransId="{467919F5-1E1B-7241-A7D1-A09297EE428C}"/>
    <dgm:cxn modelId="{D2AA0F25-3800-5D45-AE00-FB1CF7812ABF}" srcId="{D75B1C54-064D-924B-B446-7E0FA5FB6DC4}" destId="{8765BBD7-527A-804D-A435-368CA8262E69}" srcOrd="4" destOrd="0" parTransId="{05B6479F-3ECD-0B42-AF8E-C8CCD4320989}" sibTransId="{584B4A9B-A747-A840-AD5B-9A5084A2510E}"/>
    <dgm:cxn modelId="{F7BF8701-AA6E-034D-9D17-F561AEEDD718}" srcId="{D75B1C54-064D-924B-B446-7E0FA5FB6DC4}" destId="{1E66E1F5-9F8E-A241-884B-753F11CE9453}" srcOrd="3" destOrd="0" parTransId="{7CA12898-27FA-A148-ACA5-3B8713787894}" sibTransId="{EF81DD75-F7C5-F545-875E-56D861B7443B}"/>
    <dgm:cxn modelId="{80DF66E0-BE9C-3846-8245-E7800109372D}" type="presOf" srcId="{EF81DD75-F7C5-F545-875E-56D861B7443B}" destId="{366CF550-EE25-A740-9DE3-2878F8290AFD}" srcOrd="0" destOrd="0" presId="urn:microsoft.com/office/officeart/2005/8/layout/radial6"/>
    <dgm:cxn modelId="{5CB3A3CD-2AA4-F544-B588-4A5580507C32}" type="presOf" srcId="{D75B1C54-064D-924B-B446-7E0FA5FB6DC4}" destId="{470B11FA-A31A-E540-B949-92CB07D7E2F4}" srcOrd="0" destOrd="0" presId="urn:microsoft.com/office/officeart/2005/8/layout/radial6"/>
    <dgm:cxn modelId="{7407F76E-655C-5545-B258-5CB591A93DE5}" type="presOf" srcId="{467919F5-1E1B-7241-A7D1-A09297EE428C}" destId="{D95248AA-47A8-5044-8B5D-A350B210C1F5}" srcOrd="0" destOrd="0" presId="urn:microsoft.com/office/officeart/2005/8/layout/radial6"/>
    <dgm:cxn modelId="{C2798F93-6C9C-9840-ABE6-E3FB6789C5ED}" type="presOf" srcId="{DFDCDAA4-055D-1A40-80EB-BFB3588DC91D}" destId="{F415B5F1-DDCD-774B-846C-835867EE79E3}" srcOrd="0" destOrd="0" presId="urn:microsoft.com/office/officeart/2005/8/layout/radial6"/>
    <dgm:cxn modelId="{261AF6A9-19F3-0541-AA2F-D9BBD8CFF769}" srcId="{E7B174BE-33F7-FE45-B3E6-93CAFDA64574}" destId="{D75B1C54-064D-924B-B446-7E0FA5FB6DC4}" srcOrd="0" destOrd="0" parTransId="{2F10C3C0-A4CB-974B-B55B-EB5128EF321D}" sibTransId="{26A90A2A-5CE4-8444-AE64-1A5A8AD9A836}"/>
    <dgm:cxn modelId="{EC9B4FCB-74ED-A248-9AEF-68781CDCED22}" type="presOf" srcId="{E7B174BE-33F7-FE45-B3E6-93CAFDA64574}" destId="{2BD93A20-727E-144C-97E0-60DE146DD6CC}" srcOrd="0" destOrd="0" presId="urn:microsoft.com/office/officeart/2005/8/layout/radial6"/>
    <dgm:cxn modelId="{8B962203-215C-5E4B-931D-AA9E45A3FE5D}" type="presOf" srcId="{F6773EA6-6848-374A-B18D-82E44F018A7A}" destId="{BBCBEAB5-EE61-5D41-BDB2-AA3B89410C12}" srcOrd="0" destOrd="0" presId="urn:microsoft.com/office/officeart/2005/8/layout/radial6"/>
    <dgm:cxn modelId="{B511E4A0-05BF-E243-BEA6-216ED1A294A8}" srcId="{D75B1C54-064D-924B-B446-7E0FA5FB6DC4}" destId="{F6773EA6-6848-374A-B18D-82E44F018A7A}" srcOrd="0" destOrd="0" parTransId="{BC563586-D13D-334E-B853-DFFD2AB2EEB7}" sibTransId="{3EDE23A2-AF6D-BA4C-9B04-B1DE64C47918}"/>
    <dgm:cxn modelId="{44D01212-C349-C044-9FBA-F1862C504577}" type="presOf" srcId="{3EDE23A2-AF6D-BA4C-9B04-B1DE64C47918}" destId="{D3DE5076-F977-CA40-935F-8D61999EC6CE}" srcOrd="0" destOrd="0" presId="urn:microsoft.com/office/officeart/2005/8/layout/radial6"/>
    <dgm:cxn modelId="{821BD625-3847-754F-94FF-7028F91B4DFA}" srcId="{D75B1C54-064D-924B-B446-7E0FA5FB6DC4}" destId="{A2D2B394-80BD-9943-AAA9-3D3D0E1E8671}" srcOrd="2" destOrd="0" parTransId="{EACC22B2-5A38-0B48-868D-6BF4FB330943}" sibTransId="{DFDCDAA4-055D-1A40-80EB-BFB3588DC91D}"/>
    <dgm:cxn modelId="{47B5EF5D-F14C-FC4C-9B41-B0E35DEAB996}" type="presOf" srcId="{8765BBD7-527A-804D-A435-368CA8262E69}" destId="{F7CAFD56-0692-4B41-BD1E-BD7D8E316254}" srcOrd="0" destOrd="0" presId="urn:microsoft.com/office/officeart/2005/8/layout/radial6"/>
    <dgm:cxn modelId="{6B720546-14CA-3E4E-ADB6-25C361CA61AC}" type="presOf" srcId="{584B4A9B-A747-A840-AD5B-9A5084A2510E}" destId="{E23F15BA-F81E-1A49-9B14-0B5CA92EFC23}" srcOrd="0" destOrd="0" presId="urn:microsoft.com/office/officeart/2005/8/layout/radial6"/>
    <dgm:cxn modelId="{BCB6DF04-1D93-4D40-8990-99F9869BB4A4}" type="presOf" srcId="{DD99AB1A-B256-9543-B1D9-B42D7F738CBC}" destId="{1BEC92C5-9FF9-694E-8830-80CDF97805DD}" srcOrd="0" destOrd="0" presId="urn:microsoft.com/office/officeart/2005/8/layout/radial6"/>
    <dgm:cxn modelId="{3465E841-F47C-1448-88E6-95E7F14338A2}" type="presOf" srcId="{1E66E1F5-9F8E-A241-884B-753F11CE9453}" destId="{C80F5329-3671-3A44-8A23-2BA9234EF8D3}" srcOrd="0" destOrd="0" presId="urn:microsoft.com/office/officeart/2005/8/layout/radial6"/>
    <dgm:cxn modelId="{F92FB5F7-70EF-FB4F-9EE8-4FAC9AB84909}" type="presOf" srcId="{A2D2B394-80BD-9943-AAA9-3D3D0E1E8671}" destId="{592D7EBB-505B-E745-ADD5-A6BC95AFCF19}" srcOrd="0" destOrd="0" presId="urn:microsoft.com/office/officeart/2005/8/layout/radial6"/>
    <dgm:cxn modelId="{7E7E6778-A240-E648-A2F5-2933E8E6C035}" type="presParOf" srcId="{2BD93A20-727E-144C-97E0-60DE146DD6CC}" destId="{470B11FA-A31A-E540-B949-92CB07D7E2F4}" srcOrd="0" destOrd="0" presId="urn:microsoft.com/office/officeart/2005/8/layout/radial6"/>
    <dgm:cxn modelId="{CABBFC20-E5F7-0148-80CB-8CCB1ED0FD94}" type="presParOf" srcId="{2BD93A20-727E-144C-97E0-60DE146DD6CC}" destId="{BBCBEAB5-EE61-5D41-BDB2-AA3B89410C12}" srcOrd="1" destOrd="0" presId="urn:microsoft.com/office/officeart/2005/8/layout/radial6"/>
    <dgm:cxn modelId="{FAAA5126-A6D1-474E-AA45-339746B26F17}" type="presParOf" srcId="{2BD93A20-727E-144C-97E0-60DE146DD6CC}" destId="{8747C347-2FD3-6A4B-A706-9FA6F9DD706A}" srcOrd="2" destOrd="0" presId="urn:microsoft.com/office/officeart/2005/8/layout/radial6"/>
    <dgm:cxn modelId="{34891817-1077-EE4B-B794-A41219C32211}" type="presParOf" srcId="{2BD93A20-727E-144C-97E0-60DE146DD6CC}" destId="{D3DE5076-F977-CA40-935F-8D61999EC6CE}" srcOrd="3" destOrd="0" presId="urn:microsoft.com/office/officeart/2005/8/layout/radial6"/>
    <dgm:cxn modelId="{6571AE8D-4F00-2F49-9B72-BFD4FDE2E8FC}" type="presParOf" srcId="{2BD93A20-727E-144C-97E0-60DE146DD6CC}" destId="{1BEC92C5-9FF9-694E-8830-80CDF97805DD}" srcOrd="4" destOrd="0" presId="urn:microsoft.com/office/officeart/2005/8/layout/radial6"/>
    <dgm:cxn modelId="{8172715A-E302-E142-87EA-33AA9E8E0EE0}" type="presParOf" srcId="{2BD93A20-727E-144C-97E0-60DE146DD6CC}" destId="{CE762A3D-73E2-ED4B-8578-C2F8DD2B1D3C}" srcOrd="5" destOrd="0" presId="urn:microsoft.com/office/officeart/2005/8/layout/radial6"/>
    <dgm:cxn modelId="{C0446F3C-77C2-284F-AE48-283DAEA09CF0}" type="presParOf" srcId="{2BD93A20-727E-144C-97E0-60DE146DD6CC}" destId="{D95248AA-47A8-5044-8B5D-A350B210C1F5}" srcOrd="6" destOrd="0" presId="urn:microsoft.com/office/officeart/2005/8/layout/radial6"/>
    <dgm:cxn modelId="{F4CD651A-68A3-904E-8C8E-5A1DF0CD1DB6}" type="presParOf" srcId="{2BD93A20-727E-144C-97E0-60DE146DD6CC}" destId="{592D7EBB-505B-E745-ADD5-A6BC95AFCF19}" srcOrd="7" destOrd="0" presId="urn:microsoft.com/office/officeart/2005/8/layout/radial6"/>
    <dgm:cxn modelId="{17862D06-741F-B84D-ADD1-6410303AB321}" type="presParOf" srcId="{2BD93A20-727E-144C-97E0-60DE146DD6CC}" destId="{7C22F7AA-E8C8-D745-82F9-B0D8CD05307A}" srcOrd="8" destOrd="0" presId="urn:microsoft.com/office/officeart/2005/8/layout/radial6"/>
    <dgm:cxn modelId="{E4DD6DF8-6B00-4C4F-83D4-ECDEAA3C9166}" type="presParOf" srcId="{2BD93A20-727E-144C-97E0-60DE146DD6CC}" destId="{F415B5F1-DDCD-774B-846C-835867EE79E3}" srcOrd="9" destOrd="0" presId="urn:microsoft.com/office/officeart/2005/8/layout/radial6"/>
    <dgm:cxn modelId="{3AA8078B-A376-504F-8EF7-CC0071AF97B4}" type="presParOf" srcId="{2BD93A20-727E-144C-97E0-60DE146DD6CC}" destId="{C80F5329-3671-3A44-8A23-2BA9234EF8D3}" srcOrd="10" destOrd="0" presId="urn:microsoft.com/office/officeart/2005/8/layout/radial6"/>
    <dgm:cxn modelId="{E410003E-BCDE-E541-AB82-4CB488F53F54}" type="presParOf" srcId="{2BD93A20-727E-144C-97E0-60DE146DD6CC}" destId="{DF9C2F48-11AA-A748-A378-F0498E671197}" srcOrd="11" destOrd="0" presId="urn:microsoft.com/office/officeart/2005/8/layout/radial6"/>
    <dgm:cxn modelId="{13F3D23B-5446-8C48-B02F-D15394B484E6}" type="presParOf" srcId="{2BD93A20-727E-144C-97E0-60DE146DD6CC}" destId="{366CF550-EE25-A740-9DE3-2878F8290AFD}" srcOrd="12" destOrd="0" presId="urn:microsoft.com/office/officeart/2005/8/layout/radial6"/>
    <dgm:cxn modelId="{A23A09CB-7601-2146-B3BC-8313DA14EA6E}" type="presParOf" srcId="{2BD93A20-727E-144C-97E0-60DE146DD6CC}" destId="{F7CAFD56-0692-4B41-BD1E-BD7D8E316254}" srcOrd="13" destOrd="0" presId="urn:microsoft.com/office/officeart/2005/8/layout/radial6"/>
    <dgm:cxn modelId="{6FABA675-44FA-2F49-9538-26EC92B9D01A}" type="presParOf" srcId="{2BD93A20-727E-144C-97E0-60DE146DD6CC}" destId="{041E5F77-D0C1-C741-8524-827BF09F15E9}" srcOrd="14" destOrd="0" presId="urn:microsoft.com/office/officeart/2005/8/layout/radial6"/>
    <dgm:cxn modelId="{E2DEA1E2-A133-8E43-9419-B5D39B9F646F}" type="presParOf" srcId="{2BD93A20-727E-144C-97E0-60DE146DD6CC}" destId="{E23F15BA-F81E-1A49-9B14-0B5CA92EFC23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B174BE-33F7-FE45-B3E6-93CAFDA64574}" type="doc">
      <dgm:prSet loTypeId="urn:microsoft.com/office/officeart/2005/8/layout/radial6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75B1C54-064D-924B-B446-7E0FA5FB6DC4}">
      <dgm:prSet phldrT="[Texte]"/>
      <dgm:spPr>
        <a:solidFill>
          <a:srgbClr val="800000"/>
        </a:solidFill>
      </dgm:spPr>
      <dgm:t>
        <a:bodyPr/>
        <a:lstStyle/>
        <a:p>
          <a:r>
            <a:rPr lang="fr-FR" dirty="0" smtClean="0"/>
            <a:t>Organisation</a:t>
          </a:r>
          <a:endParaRPr lang="fr-FR" dirty="0"/>
        </a:p>
      </dgm:t>
    </dgm:pt>
    <dgm:pt modelId="{2F10C3C0-A4CB-974B-B55B-EB5128EF321D}" type="parTrans" cxnId="{261AF6A9-19F3-0541-AA2F-D9BBD8CFF769}">
      <dgm:prSet/>
      <dgm:spPr/>
      <dgm:t>
        <a:bodyPr/>
        <a:lstStyle/>
        <a:p>
          <a:endParaRPr lang="fr-FR"/>
        </a:p>
      </dgm:t>
    </dgm:pt>
    <dgm:pt modelId="{26A90A2A-5CE4-8444-AE64-1A5A8AD9A836}" type="sibTrans" cxnId="{261AF6A9-19F3-0541-AA2F-D9BBD8CFF769}">
      <dgm:prSet/>
      <dgm:spPr/>
      <dgm:t>
        <a:bodyPr/>
        <a:lstStyle/>
        <a:p>
          <a:endParaRPr lang="fr-FR"/>
        </a:p>
      </dgm:t>
    </dgm:pt>
    <dgm:pt modelId="{F6773EA6-6848-374A-B18D-82E44F018A7A}">
      <dgm:prSet phldrT="[Texte]"/>
      <dgm:spPr>
        <a:solidFill>
          <a:srgbClr val="FF6600"/>
        </a:solidFill>
      </dgm:spPr>
      <dgm:t>
        <a:bodyPr/>
        <a:lstStyle/>
        <a:p>
          <a:r>
            <a:rPr lang="fr-FR" dirty="0" smtClean="0"/>
            <a:t>De l’individu à l’acteur</a:t>
          </a:r>
          <a:endParaRPr lang="fr-FR" dirty="0"/>
        </a:p>
      </dgm:t>
    </dgm:pt>
    <dgm:pt modelId="{BC563586-D13D-334E-B853-DFFD2AB2EEB7}" type="parTrans" cxnId="{B511E4A0-05BF-E243-BEA6-216ED1A294A8}">
      <dgm:prSet/>
      <dgm:spPr/>
      <dgm:t>
        <a:bodyPr/>
        <a:lstStyle/>
        <a:p>
          <a:endParaRPr lang="fr-FR"/>
        </a:p>
      </dgm:t>
    </dgm:pt>
    <dgm:pt modelId="{3EDE23A2-AF6D-BA4C-9B04-B1DE64C47918}" type="sibTrans" cxnId="{B511E4A0-05BF-E243-BEA6-216ED1A294A8}">
      <dgm:prSet/>
      <dgm:spPr/>
      <dgm:t>
        <a:bodyPr/>
        <a:lstStyle/>
        <a:p>
          <a:endParaRPr lang="fr-FR"/>
        </a:p>
      </dgm:t>
    </dgm:pt>
    <dgm:pt modelId="{DD99AB1A-B256-9543-B1D9-B42D7F738CBC}">
      <dgm:prSet phldrT="[Texte]"/>
      <dgm:spPr>
        <a:solidFill>
          <a:srgbClr val="FF6600"/>
        </a:solidFill>
      </dgm:spPr>
      <dgm:t>
        <a:bodyPr/>
        <a:lstStyle/>
        <a:p>
          <a:r>
            <a:rPr lang="fr-FR" dirty="0" smtClean="0"/>
            <a:t>Information et intelligence collective</a:t>
          </a:r>
          <a:endParaRPr lang="fr-FR" dirty="0"/>
        </a:p>
      </dgm:t>
    </dgm:pt>
    <dgm:pt modelId="{C283D5E1-7186-984E-811A-8661AE8D9E13}" type="parTrans" cxnId="{D2FD471F-8005-FC40-9FA9-E8A435811706}">
      <dgm:prSet/>
      <dgm:spPr/>
      <dgm:t>
        <a:bodyPr/>
        <a:lstStyle/>
        <a:p>
          <a:endParaRPr lang="fr-FR"/>
        </a:p>
      </dgm:t>
    </dgm:pt>
    <dgm:pt modelId="{467919F5-1E1B-7241-A7D1-A09297EE428C}" type="sibTrans" cxnId="{D2FD471F-8005-FC40-9FA9-E8A435811706}">
      <dgm:prSet/>
      <dgm:spPr/>
      <dgm:t>
        <a:bodyPr/>
        <a:lstStyle/>
        <a:p>
          <a:endParaRPr lang="fr-FR"/>
        </a:p>
      </dgm:t>
    </dgm:pt>
    <dgm:pt modelId="{A2D2B394-80BD-9943-AAA9-3D3D0E1E8671}">
      <dgm:prSet phldrT="[Texte]"/>
      <dgm:spPr>
        <a:solidFill>
          <a:srgbClr val="FF6600"/>
        </a:solidFill>
      </dgm:spPr>
      <dgm:t>
        <a:bodyPr/>
        <a:lstStyle/>
        <a:p>
          <a:r>
            <a:rPr lang="fr-FR" dirty="0" smtClean="0"/>
            <a:t>Gestion et création de valeur</a:t>
          </a:r>
          <a:endParaRPr lang="fr-FR" dirty="0"/>
        </a:p>
      </dgm:t>
    </dgm:pt>
    <dgm:pt modelId="{EACC22B2-5A38-0B48-868D-6BF4FB330943}" type="parTrans" cxnId="{821BD625-3847-754F-94FF-7028F91B4DFA}">
      <dgm:prSet/>
      <dgm:spPr/>
      <dgm:t>
        <a:bodyPr/>
        <a:lstStyle/>
        <a:p>
          <a:endParaRPr lang="fr-FR"/>
        </a:p>
      </dgm:t>
    </dgm:pt>
    <dgm:pt modelId="{DFDCDAA4-055D-1A40-80EB-BFB3588DC91D}" type="sibTrans" cxnId="{821BD625-3847-754F-94FF-7028F91B4DFA}">
      <dgm:prSet/>
      <dgm:spPr/>
      <dgm:t>
        <a:bodyPr/>
        <a:lstStyle/>
        <a:p>
          <a:endParaRPr lang="fr-FR"/>
        </a:p>
      </dgm:t>
    </dgm:pt>
    <dgm:pt modelId="{1E66E1F5-9F8E-A241-884B-753F11CE9453}">
      <dgm:prSet phldrT="[Texte]"/>
      <dgm:spPr>
        <a:solidFill>
          <a:srgbClr val="FF6600"/>
        </a:solidFill>
      </dgm:spPr>
      <dgm:t>
        <a:bodyPr/>
        <a:lstStyle/>
        <a:p>
          <a:r>
            <a:rPr lang="fr-FR" dirty="0" smtClean="0"/>
            <a:t>Evaluation et performance</a:t>
          </a:r>
          <a:endParaRPr lang="fr-FR" dirty="0"/>
        </a:p>
      </dgm:t>
    </dgm:pt>
    <dgm:pt modelId="{7CA12898-27FA-A148-ACA5-3B8713787894}" type="parTrans" cxnId="{F7BF8701-AA6E-034D-9D17-F561AEEDD718}">
      <dgm:prSet/>
      <dgm:spPr/>
      <dgm:t>
        <a:bodyPr/>
        <a:lstStyle/>
        <a:p>
          <a:endParaRPr lang="fr-FR"/>
        </a:p>
      </dgm:t>
    </dgm:pt>
    <dgm:pt modelId="{EF81DD75-F7C5-F545-875E-56D861B7443B}" type="sibTrans" cxnId="{F7BF8701-AA6E-034D-9D17-F561AEEDD718}">
      <dgm:prSet/>
      <dgm:spPr/>
      <dgm:t>
        <a:bodyPr/>
        <a:lstStyle/>
        <a:p>
          <a:endParaRPr lang="fr-FR"/>
        </a:p>
      </dgm:t>
    </dgm:pt>
    <dgm:pt modelId="{8765BBD7-527A-804D-A435-368CA8262E69}">
      <dgm:prSet phldrT="[Texte]"/>
      <dgm:spPr>
        <a:solidFill>
          <a:srgbClr val="FF6600"/>
        </a:solidFill>
      </dgm:spPr>
      <dgm:t>
        <a:bodyPr/>
        <a:lstStyle/>
        <a:p>
          <a:r>
            <a:rPr lang="fr-FR" dirty="0" smtClean="0"/>
            <a:t>Temps et risque</a:t>
          </a:r>
          <a:endParaRPr lang="fr-FR" dirty="0"/>
        </a:p>
      </dgm:t>
    </dgm:pt>
    <dgm:pt modelId="{05B6479F-3ECD-0B42-AF8E-C8CCD4320989}" type="parTrans" cxnId="{D2AA0F25-3800-5D45-AE00-FB1CF7812ABF}">
      <dgm:prSet/>
      <dgm:spPr/>
      <dgm:t>
        <a:bodyPr/>
        <a:lstStyle/>
        <a:p>
          <a:endParaRPr lang="fr-FR"/>
        </a:p>
      </dgm:t>
    </dgm:pt>
    <dgm:pt modelId="{584B4A9B-A747-A840-AD5B-9A5084A2510E}" type="sibTrans" cxnId="{D2AA0F25-3800-5D45-AE00-FB1CF7812ABF}">
      <dgm:prSet/>
      <dgm:spPr/>
      <dgm:t>
        <a:bodyPr/>
        <a:lstStyle/>
        <a:p>
          <a:endParaRPr lang="fr-FR"/>
        </a:p>
      </dgm:t>
    </dgm:pt>
    <dgm:pt modelId="{2BD93A20-727E-144C-97E0-60DE146DD6CC}" type="pres">
      <dgm:prSet presAssocID="{E7B174BE-33F7-FE45-B3E6-93CAFDA6457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70B11FA-A31A-E540-B949-92CB07D7E2F4}" type="pres">
      <dgm:prSet presAssocID="{D75B1C54-064D-924B-B446-7E0FA5FB6DC4}" presName="centerShape" presStyleLbl="node0" presStyleIdx="0" presStyleCnt="1"/>
      <dgm:spPr/>
      <dgm:t>
        <a:bodyPr/>
        <a:lstStyle/>
        <a:p>
          <a:endParaRPr lang="fr-FR"/>
        </a:p>
      </dgm:t>
    </dgm:pt>
    <dgm:pt modelId="{BBCBEAB5-EE61-5D41-BDB2-AA3B89410C12}" type="pres">
      <dgm:prSet presAssocID="{F6773EA6-6848-374A-B18D-82E44F018A7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747C347-2FD3-6A4B-A706-9FA6F9DD706A}" type="pres">
      <dgm:prSet presAssocID="{F6773EA6-6848-374A-B18D-82E44F018A7A}" presName="dummy" presStyleCnt="0"/>
      <dgm:spPr/>
    </dgm:pt>
    <dgm:pt modelId="{D3DE5076-F977-CA40-935F-8D61999EC6CE}" type="pres">
      <dgm:prSet presAssocID="{3EDE23A2-AF6D-BA4C-9B04-B1DE64C47918}" presName="sibTrans" presStyleLbl="sibTrans2D1" presStyleIdx="0" presStyleCnt="5"/>
      <dgm:spPr/>
      <dgm:t>
        <a:bodyPr/>
        <a:lstStyle/>
        <a:p>
          <a:endParaRPr lang="fr-FR"/>
        </a:p>
      </dgm:t>
    </dgm:pt>
    <dgm:pt modelId="{1BEC92C5-9FF9-694E-8830-80CDF97805DD}" type="pres">
      <dgm:prSet presAssocID="{DD99AB1A-B256-9543-B1D9-B42D7F738CB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762A3D-73E2-ED4B-8578-C2F8DD2B1D3C}" type="pres">
      <dgm:prSet presAssocID="{DD99AB1A-B256-9543-B1D9-B42D7F738CBC}" presName="dummy" presStyleCnt="0"/>
      <dgm:spPr/>
    </dgm:pt>
    <dgm:pt modelId="{D95248AA-47A8-5044-8B5D-A350B210C1F5}" type="pres">
      <dgm:prSet presAssocID="{467919F5-1E1B-7241-A7D1-A09297EE428C}" presName="sibTrans" presStyleLbl="sibTrans2D1" presStyleIdx="1" presStyleCnt="5"/>
      <dgm:spPr/>
      <dgm:t>
        <a:bodyPr/>
        <a:lstStyle/>
        <a:p>
          <a:endParaRPr lang="fr-FR"/>
        </a:p>
      </dgm:t>
    </dgm:pt>
    <dgm:pt modelId="{592D7EBB-505B-E745-ADD5-A6BC95AFCF19}" type="pres">
      <dgm:prSet presAssocID="{A2D2B394-80BD-9943-AAA9-3D3D0E1E867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C22F7AA-E8C8-D745-82F9-B0D8CD05307A}" type="pres">
      <dgm:prSet presAssocID="{A2D2B394-80BD-9943-AAA9-3D3D0E1E8671}" presName="dummy" presStyleCnt="0"/>
      <dgm:spPr/>
    </dgm:pt>
    <dgm:pt modelId="{F415B5F1-DDCD-774B-846C-835867EE79E3}" type="pres">
      <dgm:prSet presAssocID="{DFDCDAA4-055D-1A40-80EB-BFB3588DC91D}" presName="sibTrans" presStyleLbl="sibTrans2D1" presStyleIdx="2" presStyleCnt="5"/>
      <dgm:spPr/>
      <dgm:t>
        <a:bodyPr/>
        <a:lstStyle/>
        <a:p>
          <a:endParaRPr lang="fr-FR"/>
        </a:p>
      </dgm:t>
    </dgm:pt>
    <dgm:pt modelId="{C80F5329-3671-3A44-8A23-2BA9234EF8D3}" type="pres">
      <dgm:prSet presAssocID="{1E66E1F5-9F8E-A241-884B-753F11CE945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F9C2F48-11AA-A748-A378-F0498E671197}" type="pres">
      <dgm:prSet presAssocID="{1E66E1F5-9F8E-A241-884B-753F11CE9453}" presName="dummy" presStyleCnt="0"/>
      <dgm:spPr/>
    </dgm:pt>
    <dgm:pt modelId="{366CF550-EE25-A740-9DE3-2878F8290AFD}" type="pres">
      <dgm:prSet presAssocID="{EF81DD75-F7C5-F545-875E-56D861B7443B}" presName="sibTrans" presStyleLbl="sibTrans2D1" presStyleIdx="3" presStyleCnt="5"/>
      <dgm:spPr/>
      <dgm:t>
        <a:bodyPr/>
        <a:lstStyle/>
        <a:p>
          <a:endParaRPr lang="fr-FR"/>
        </a:p>
      </dgm:t>
    </dgm:pt>
    <dgm:pt modelId="{F7CAFD56-0692-4B41-BD1E-BD7D8E316254}" type="pres">
      <dgm:prSet presAssocID="{8765BBD7-527A-804D-A435-368CA8262E6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41E5F77-D0C1-C741-8524-827BF09F15E9}" type="pres">
      <dgm:prSet presAssocID="{8765BBD7-527A-804D-A435-368CA8262E69}" presName="dummy" presStyleCnt="0"/>
      <dgm:spPr/>
    </dgm:pt>
    <dgm:pt modelId="{E23F15BA-F81E-1A49-9B14-0B5CA92EFC23}" type="pres">
      <dgm:prSet presAssocID="{584B4A9B-A747-A840-AD5B-9A5084A2510E}" presName="sibTrans" presStyleLbl="sibTrans2D1" presStyleIdx="4" presStyleCnt="5"/>
      <dgm:spPr/>
      <dgm:t>
        <a:bodyPr/>
        <a:lstStyle/>
        <a:p>
          <a:endParaRPr lang="fr-FR"/>
        </a:p>
      </dgm:t>
    </dgm:pt>
  </dgm:ptLst>
  <dgm:cxnLst>
    <dgm:cxn modelId="{C5932C9E-8E77-E347-A3F6-541AF0814E32}" type="presOf" srcId="{3EDE23A2-AF6D-BA4C-9B04-B1DE64C47918}" destId="{D3DE5076-F977-CA40-935F-8D61999EC6CE}" srcOrd="0" destOrd="0" presId="urn:microsoft.com/office/officeart/2005/8/layout/radial6"/>
    <dgm:cxn modelId="{5A882C14-ED37-AE49-AACA-8E29725064C0}" type="presOf" srcId="{DFDCDAA4-055D-1A40-80EB-BFB3588DC91D}" destId="{F415B5F1-DDCD-774B-846C-835867EE79E3}" srcOrd="0" destOrd="0" presId="urn:microsoft.com/office/officeart/2005/8/layout/radial6"/>
    <dgm:cxn modelId="{D2FD471F-8005-FC40-9FA9-E8A435811706}" srcId="{D75B1C54-064D-924B-B446-7E0FA5FB6DC4}" destId="{DD99AB1A-B256-9543-B1D9-B42D7F738CBC}" srcOrd="1" destOrd="0" parTransId="{C283D5E1-7186-984E-811A-8661AE8D9E13}" sibTransId="{467919F5-1E1B-7241-A7D1-A09297EE428C}"/>
    <dgm:cxn modelId="{D2AA0F25-3800-5D45-AE00-FB1CF7812ABF}" srcId="{D75B1C54-064D-924B-B446-7E0FA5FB6DC4}" destId="{8765BBD7-527A-804D-A435-368CA8262E69}" srcOrd="4" destOrd="0" parTransId="{05B6479F-3ECD-0B42-AF8E-C8CCD4320989}" sibTransId="{584B4A9B-A747-A840-AD5B-9A5084A2510E}"/>
    <dgm:cxn modelId="{49986EA8-93AC-D144-8CBB-11EB69BC39A4}" type="presOf" srcId="{D75B1C54-064D-924B-B446-7E0FA5FB6DC4}" destId="{470B11FA-A31A-E540-B949-92CB07D7E2F4}" srcOrd="0" destOrd="0" presId="urn:microsoft.com/office/officeart/2005/8/layout/radial6"/>
    <dgm:cxn modelId="{F7BF8701-AA6E-034D-9D17-F561AEEDD718}" srcId="{D75B1C54-064D-924B-B446-7E0FA5FB6DC4}" destId="{1E66E1F5-9F8E-A241-884B-753F11CE9453}" srcOrd="3" destOrd="0" parTransId="{7CA12898-27FA-A148-ACA5-3B8713787894}" sibTransId="{EF81DD75-F7C5-F545-875E-56D861B7443B}"/>
    <dgm:cxn modelId="{2062CDEC-3806-BA47-A758-782B5C39547E}" type="presOf" srcId="{EF81DD75-F7C5-F545-875E-56D861B7443B}" destId="{366CF550-EE25-A740-9DE3-2878F8290AFD}" srcOrd="0" destOrd="0" presId="urn:microsoft.com/office/officeart/2005/8/layout/radial6"/>
    <dgm:cxn modelId="{034CC51E-923F-C846-BA26-E602740D9FC1}" type="presOf" srcId="{584B4A9B-A747-A840-AD5B-9A5084A2510E}" destId="{E23F15BA-F81E-1A49-9B14-0B5CA92EFC23}" srcOrd="0" destOrd="0" presId="urn:microsoft.com/office/officeart/2005/8/layout/radial6"/>
    <dgm:cxn modelId="{22F9E30F-0C83-7C49-A0AE-93D3FBED4E0D}" type="presOf" srcId="{F6773EA6-6848-374A-B18D-82E44F018A7A}" destId="{BBCBEAB5-EE61-5D41-BDB2-AA3B89410C12}" srcOrd="0" destOrd="0" presId="urn:microsoft.com/office/officeart/2005/8/layout/radial6"/>
    <dgm:cxn modelId="{FE3608BB-B082-594B-87AA-9074F0B44F1F}" type="presOf" srcId="{467919F5-1E1B-7241-A7D1-A09297EE428C}" destId="{D95248AA-47A8-5044-8B5D-A350B210C1F5}" srcOrd="0" destOrd="0" presId="urn:microsoft.com/office/officeart/2005/8/layout/radial6"/>
    <dgm:cxn modelId="{261AF6A9-19F3-0541-AA2F-D9BBD8CFF769}" srcId="{E7B174BE-33F7-FE45-B3E6-93CAFDA64574}" destId="{D75B1C54-064D-924B-B446-7E0FA5FB6DC4}" srcOrd="0" destOrd="0" parTransId="{2F10C3C0-A4CB-974B-B55B-EB5128EF321D}" sibTransId="{26A90A2A-5CE4-8444-AE64-1A5A8AD9A836}"/>
    <dgm:cxn modelId="{A8CAD50D-0369-AB41-B8CB-EC84710CB1E8}" type="presOf" srcId="{1E66E1F5-9F8E-A241-884B-753F11CE9453}" destId="{C80F5329-3671-3A44-8A23-2BA9234EF8D3}" srcOrd="0" destOrd="0" presId="urn:microsoft.com/office/officeart/2005/8/layout/radial6"/>
    <dgm:cxn modelId="{B511E4A0-05BF-E243-BEA6-216ED1A294A8}" srcId="{D75B1C54-064D-924B-B446-7E0FA5FB6DC4}" destId="{F6773EA6-6848-374A-B18D-82E44F018A7A}" srcOrd="0" destOrd="0" parTransId="{BC563586-D13D-334E-B853-DFFD2AB2EEB7}" sibTransId="{3EDE23A2-AF6D-BA4C-9B04-B1DE64C47918}"/>
    <dgm:cxn modelId="{EF884BB3-785B-0B4A-9CA5-292CF7B2EFCC}" type="presOf" srcId="{A2D2B394-80BD-9943-AAA9-3D3D0E1E8671}" destId="{592D7EBB-505B-E745-ADD5-A6BC95AFCF19}" srcOrd="0" destOrd="0" presId="urn:microsoft.com/office/officeart/2005/8/layout/radial6"/>
    <dgm:cxn modelId="{A03BAE9F-4F80-A24E-839D-24B9324B1099}" type="presOf" srcId="{8765BBD7-527A-804D-A435-368CA8262E69}" destId="{F7CAFD56-0692-4B41-BD1E-BD7D8E316254}" srcOrd="0" destOrd="0" presId="urn:microsoft.com/office/officeart/2005/8/layout/radial6"/>
    <dgm:cxn modelId="{821BD625-3847-754F-94FF-7028F91B4DFA}" srcId="{D75B1C54-064D-924B-B446-7E0FA5FB6DC4}" destId="{A2D2B394-80BD-9943-AAA9-3D3D0E1E8671}" srcOrd="2" destOrd="0" parTransId="{EACC22B2-5A38-0B48-868D-6BF4FB330943}" sibTransId="{DFDCDAA4-055D-1A40-80EB-BFB3588DC91D}"/>
    <dgm:cxn modelId="{3EC7DBC6-B93C-8A44-9C58-DE94FB542DBF}" type="presOf" srcId="{DD99AB1A-B256-9543-B1D9-B42D7F738CBC}" destId="{1BEC92C5-9FF9-694E-8830-80CDF97805DD}" srcOrd="0" destOrd="0" presId="urn:microsoft.com/office/officeart/2005/8/layout/radial6"/>
    <dgm:cxn modelId="{DA9CB397-F475-8E46-BFE0-CABDF93102C9}" type="presOf" srcId="{E7B174BE-33F7-FE45-B3E6-93CAFDA64574}" destId="{2BD93A20-727E-144C-97E0-60DE146DD6CC}" srcOrd="0" destOrd="0" presId="urn:microsoft.com/office/officeart/2005/8/layout/radial6"/>
    <dgm:cxn modelId="{2366BCFA-3BFD-5243-9A41-0BE6C53A6AB1}" type="presParOf" srcId="{2BD93A20-727E-144C-97E0-60DE146DD6CC}" destId="{470B11FA-A31A-E540-B949-92CB07D7E2F4}" srcOrd="0" destOrd="0" presId="urn:microsoft.com/office/officeart/2005/8/layout/radial6"/>
    <dgm:cxn modelId="{155DF0DE-54AF-2D46-BF6D-07C3F7FBAF4E}" type="presParOf" srcId="{2BD93A20-727E-144C-97E0-60DE146DD6CC}" destId="{BBCBEAB5-EE61-5D41-BDB2-AA3B89410C12}" srcOrd="1" destOrd="0" presId="urn:microsoft.com/office/officeart/2005/8/layout/radial6"/>
    <dgm:cxn modelId="{5500B859-7240-AE4E-89AF-089F2AEC1E46}" type="presParOf" srcId="{2BD93A20-727E-144C-97E0-60DE146DD6CC}" destId="{8747C347-2FD3-6A4B-A706-9FA6F9DD706A}" srcOrd="2" destOrd="0" presId="urn:microsoft.com/office/officeart/2005/8/layout/radial6"/>
    <dgm:cxn modelId="{34C6C148-624D-EE44-903D-C40CB670E756}" type="presParOf" srcId="{2BD93A20-727E-144C-97E0-60DE146DD6CC}" destId="{D3DE5076-F977-CA40-935F-8D61999EC6CE}" srcOrd="3" destOrd="0" presId="urn:microsoft.com/office/officeart/2005/8/layout/radial6"/>
    <dgm:cxn modelId="{535C7B22-7918-E746-81D1-5411071C22AF}" type="presParOf" srcId="{2BD93A20-727E-144C-97E0-60DE146DD6CC}" destId="{1BEC92C5-9FF9-694E-8830-80CDF97805DD}" srcOrd="4" destOrd="0" presId="urn:microsoft.com/office/officeart/2005/8/layout/radial6"/>
    <dgm:cxn modelId="{1074D216-1688-674C-B5B2-170AF6932993}" type="presParOf" srcId="{2BD93A20-727E-144C-97E0-60DE146DD6CC}" destId="{CE762A3D-73E2-ED4B-8578-C2F8DD2B1D3C}" srcOrd="5" destOrd="0" presId="urn:microsoft.com/office/officeart/2005/8/layout/radial6"/>
    <dgm:cxn modelId="{E51D60E9-32B9-A343-A124-EB14176DE17B}" type="presParOf" srcId="{2BD93A20-727E-144C-97E0-60DE146DD6CC}" destId="{D95248AA-47A8-5044-8B5D-A350B210C1F5}" srcOrd="6" destOrd="0" presId="urn:microsoft.com/office/officeart/2005/8/layout/radial6"/>
    <dgm:cxn modelId="{80D7BC5D-A61F-434E-83B0-1604F854F204}" type="presParOf" srcId="{2BD93A20-727E-144C-97E0-60DE146DD6CC}" destId="{592D7EBB-505B-E745-ADD5-A6BC95AFCF19}" srcOrd="7" destOrd="0" presId="urn:microsoft.com/office/officeart/2005/8/layout/radial6"/>
    <dgm:cxn modelId="{1A31B250-DC4D-5F4A-8C75-9AFF6C105C4E}" type="presParOf" srcId="{2BD93A20-727E-144C-97E0-60DE146DD6CC}" destId="{7C22F7AA-E8C8-D745-82F9-B0D8CD05307A}" srcOrd="8" destOrd="0" presId="urn:microsoft.com/office/officeart/2005/8/layout/radial6"/>
    <dgm:cxn modelId="{2B901007-2FA5-104F-8B96-35392D064AFB}" type="presParOf" srcId="{2BD93A20-727E-144C-97E0-60DE146DD6CC}" destId="{F415B5F1-DDCD-774B-846C-835867EE79E3}" srcOrd="9" destOrd="0" presId="urn:microsoft.com/office/officeart/2005/8/layout/radial6"/>
    <dgm:cxn modelId="{843F7A55-AAB8-2B47-80B8-7C59E5ED0DFA}" type="presParOf" srcId="{2BD93A20-727E-144C-97E0-60DE146DD6CC}" destId="{C80F5329-3671-3A44-8A23-2BA9234EF8D3}" srcOrd="10" destOrd="0" presId="urn:microsoft.com/office/officeart/2005/8/layout/radial6"/>
    <dgm:cxn modelId="{E435E847-62DE-E143-B97F-00B1039032FA}" type="presParOf" srcId="{2BD93A20-727E-144C-97E0-60DE146DD6CC}" destId="{DF9C2F48-11AA-A748-A378-F0498E671197}" srcOrd="11" destOrd="0" presId="urn:microsoft.com/office/officeart/2005/8/layout/radial6"/>
    <dgm:cxn modelId="{72380225-C16F-814A-B17A-B7A66983213F}" type="presParOf" srcId="{2BD93A20-727E-144C-97E0-60DE146DD6CC}" destId="{366CF550-EE25-A740-9DE3-2878F8290AFD}" srcOrd="12" destOrd="0" presId="urn:microsoft.com/office/officeart/2005/8/layout/radial6"/>
    <dgm:cxn modelId="{A3AC3F9C-2FBF-5649-8663-8E4C26D2901B}" type="presParOf" srcId="{2BD93A20-727E-144C-97E0-60DE146DD6CC}" destId="{F7CAFD56-0692-4B41-BD1E-BD7D8E316254}" srcOrd="13" destOrd="0" presId="urn:microsoft.com/office/officeart/2005/8/layout/radial6"/>
    <dgm:cxn modelId="{6D211916-89A5-3E48-AD3B-CD50C9A7F223}" type="presParOf" srcId="{2BD93A20-727E-144C-97E0-60DE146DD6CC}" destId="{041E5F77-D0C1-C741-8524-827BF09F15E9}" srcOrd="14" destOrd="0" presId="urn:microsoft.com/office/officeart/2005/8/layout/radial6"/>
    <dgm:cxn modelId="{6D53346E-4107-0941-AA71-BE753D8290C1}" type="presParOf" srcId="{2BD93A20-727E-144C-97E0-60DE146DD6CC}" destId="{E23F15BA-F81E-1A49-9B14-0B5CA92EFC23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50D439-736C-3F4C-B1F7-39C31D24CED6}" type="doc">
      <dgm:prSet loTypeId="urn:microsoft.com/office/officeart/2005/8/layout/vList2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3FDB1B4C-31A4-B141-AAFE-C45A5BB504E7}">
      <dgm:prSet phldrT="[Texte]" custT="1"/>
      <dgm:spPr/>
      <dgm:t>
        <a:bodyPr/>
        <a:lstStyle/>
        <a:p>
          <a:r>
            <a:rPr lang="fr-FR" sz="3200" dirty="0" smtClean="0"/>
            <a:t>Qu’est-ce que la compétence ?</a:t>
          </a:r>
          <a:endParaRPr lang="fr-FR" sz="3200" dirty="0"/>
        </a:p>
      </dgm:t>
    </dgm:pt>
    <dgm:pt modelId="{CEEF918A-2353-A94D-8890-A71817D8D2FC}" type="parTrans" cxnId="{7289F2B8-8BED-2142-9E2A-36BAA351AB11}">
      <dgm:prSet/>
      <dgm:spPr/>
      <dgm:t>
        <a:bodyPr/>
        <a:lstStyle/>
        <a:p>
          <a:endParaRPr lang="fr-FR"/>
        </a:p>
      </dgm:t>
    </dgm:pt>
    <dgm:pt modelId="{E0E1E521-0557-EA40-82DC-BA1570E93D66}" type="sibTrans" cxnId="{7289F2B8-8BED-2142-9E2A-36BAA351AB11}">
      <dgm:prSet/>
      <dgm:spPr/>
      <dgm:t>
        <a:bodyPr/>
        <a:lstStyle/>
        <a:p>
          <a:endParaRPr lang="fr-FR"/>
        </a:p>
      </dgm:t>
    </dgm:pt>
    <dgm:pt modelId="{C93696C9-72BE-5A4E-AC41-356885ABE0FB}">
      <dgm:prSet phldrT="[Texte]"/>
      <dgm:spPr/>
      <dgm:t>
        <a:bodyPr/>
        <a:lstStyle/>
        <a:p>
          <a:r>
            <a:rPr lang="fr-FR" dirty="0" smtClean="0"/>
            <a:t>Une approche individuelle</a:t>
          </a:r>
          <a:endParaRPr lang="fr-FR" dirty="0"/>
        </a:p>
      </dgm:t>
    </dgm:pt>
    <dgm:pt modelId="{6670819C-208E-274A-B995-939F740CEE31}" type="parTrans" cxnId="{2147AD57-9441-1A43-953C-2B86BCC7F33B}">
      <dgm:prSet/>
      <dgm:spPr/>
      <dgm:t>
        <a:bodyPr/>
        <a:lstStyle/>
        <a:p>
          <a:endParaRPr lang="fr-FR"/>
        </a:p>
      </dgm:t>
    </dgm:pt>
    <dgm:pt modelId="{317EE0FB-36E9-9E49-9480-227FD1CF820A}" type="sibTrans" cxnId="{2147AD57-9441-1A43-953C-2B86BCC7F33B}">
      <dgm:prSet/>
      <dgm:spPr/>
      <dgm:t>
        <a:bodyPr/>
        <a:lstStyle/>
        <a:p>
          <a:endParaRPr lang="fr-FR"/>
        </a:p>
      </dgm:t>
    </dgm:pt>
    <dgm:pt modelId="{18287E6E-AB73-9D4D-AB25-5CACC60D75CC}">
      <dgm:prSet phldrT="[Texte]" custT="1"/>
      <dgm:spPr/>
      <dgm:t>
        <a:bodyPr/>
        <a:lstStyle/>
        <a:p>
          <a:r>
            <a:rPr lang="fr-FR" sz="3200" dirty="0" smtClean="0"/>
            <a:t>Qu’est-ce que la qualification ?</a:t>
          </a:r>
          <a:endParaRPr lang="fr-FR" sz="3200" dirty="0"/>
        </a:p>
      </dgm:t>
    </dgm:pt>
    <dgm:pt modelId="{3F61794A-2CE8-5B44-A297-C59AC4E083E9}" type="parTrans" cxnId="{651DD939-C596-754F-86B2-22DA07D356C0}">
      <dgm:prSet/>
      <dgm:spPr/>
      <dgm:t>
        <a:bodyPr/>
        <a:lstStyle/>
        <a:p>
          <a:endParaRPr lang="fr-FR"/>
        </a:p>
      </dgm:t>
    </dgm:pt>
    <dgm:pt modelId="{5940F5F3-715E-7445-AB47-427011BA67A2}" type="sibTrans" cxnId="{651DD939-C596-754F-86B2-22DA07D356C0}">
      <dgm:prSet/>
      <dgm:spPr/>
      <dgm:t>
        <a:bodyPr/>
        <a:lstStyle/>
        <a:p>
          <a:endParaRPr lang="fr-FR"/>
        </a:p>
      </dgm:t>
    </dgm:pt>
    <dgm:pt modelId="{69C84402-57C1-7F49-B786-2AFD004CD5E0}">
      <dgm:prSet phldrT="[Texte]"/>
      <dgm:spPr/>
      <dgm:t>
        <a:bodyPr/>
        <a:lstStyle/>
        <a:p>
          <a:r>
            <a:rPr lang="fr-FR" dirty="0" smtClean="0"/>
            <a:t>Approche collective</a:t>
          </a:r>
          <a:endParaRPr lang="fr-FR" dirty="0"/>
        </a:p>
      </dgm:t>
    </dgm:pt>
    <dgm:pt modelId="{8D002050-01C3-4243-9836-DB734A4CE5C1}" type="parTrans" cxnId="{A9DA898C-D8AC-B843-9291-05CF1ECA8752}">
      <dgm:prSet/>
      <dgm:spPr/>
      <dgm:t>
        <a:bodyPr/>
        <a:lstStyle/>
        <a:p>
          <a:endParaRPr lang="fr-FR"/>
        </a:p>
      </dgm:t>
    </dgm:pt>
    <dgm:pt modelId="{4F840B7B-F375-4348-94D9-2278C6FB9132}" type="sibTrans" cxnId="{A9DA898C-D8AC-B843-9291-05CF1ECA8752}">
      <dgm:prSet/>
      <dgm:spPr/>
      <dgm:t>
        <a:bodyPr/>
        <a:lstStyle/>
        <a:p>
          <a:endParaRPr lang="fr-FR"/>
        </a:p>
      </dgm:t>
    </dgm:pt>
    <dgm:pt modelId="{8200FF9E-EF2F-0D46-BB99-C6E9AFCE4FAF}">
      <dgm:prSet phldrT="[Texte]"/>
      <dgm:spPr/>
      <dgm:t>
        <a:bodyPr/>
        <a:lstStyle/>
        <a:p>
          <a:r>
            <a:rPr lang="fr-FR" dirty="0" smtClean="0"/>
            <a:t>Combinaison de savoir faire, expériences, comportements s’exerçant dans un contexte précis.</a:t>
          </a:r>
          <a:endParaRPr lang="fr-FR" dirty="0"/>
        </a:p>
      </dgm:t>
    </dgm:pt>
    <dgm:pt modelId="{633E99D7-6676-A145-845A-011B5CD97F0B}" type="parTrans" cxnId="{AE8B5E24-CF95-954B-A631-6FCA73447863}">
      <dgm:prSet/>
      <dgm:spPr/>
      <dgm:t>
        <a:bodyPr/>
        <a:lstStyle/>
        <a:p>
          <a:endParaRPr lang="fr-FR"/>
        </a:p>
      </dgm:t>
    </dgm:pt>
    <dgm:pt modelId="{DAF2378D-AB30-EF4D-B6AC-65060923D457}" type="sibTrans" cxnId="{AE8B5E24-CF95-954B-A631-6FCA73447863}">
      <dgm:prSet/>
      <dgm:spPr/>
      <dgm:t>
        <a:bodyPr/>
        <a:lstStyle/>
        <a:p>
          <a:endParaRPr lang="fr-FR"/>
        </a:p>
      </dgm:t>
    </dgm:pt>
    <dgm:pt modelId="{39EB2214-A9B6-454B-B51D-1C0EBC3EFE11}">
      <dgm:prSet phldrT="[Texte]"/>
      <dgm:spPr/>
      <dgm:t>
        <a:bodyPr/>
        <a:lstStyle/>
        <a:p>
          <a:r>
            <a:rPr lang="fr-FR" dirty="0" smtClean="0"/>
            <a:t>Evaluation au regard de l’atteinte des objectifs</a:t>
          </a:r>
          <a:endParaRPr lang="fr-FR" dirty="0"/>
        </a:p>
      </dgm:t>
    </dgm:pt>
    <dgm:pt modelId="{1FAF2E73-1CF9-1545-8464-ABC21FEE5D1C}" type="parTrans" cxnId="{9C06BC5F-74CC-3746-848F-A8F51EAB3123}">
      <dgm:prSet/>
      <dgm:spPr/>
      <dgm:t>
        <a:bodyPr/>
        <a:lstStyle/>
        <a:p>
          <a:endParaRPr lang="fr-FR"/>
        </a:p>
      </dgm:t>
    </dgm:pt>
    <dgm:pt modelId="{C14E51E2-0B1E-2D4D-8353-A427064A4236}" type="sibTrans" cxnId="{9C06BC5F-74CC-3746-848F-A8F51EAB3123}">
      <dgm:prSet/>
      <dgm:spPr/>
      <dgm:t>
        <a:bodyPr/>
        <a:lstStyle/>
        <a:p>
          <a:endParaRPr lang="fr-FR"/>
        </a:p>
      </dgm:t>
    </dgm:pt>
    <dgm:pt modelId="{EFDA82D4-5331-1C44-BEF7-A40402756BA2}">
      <dgm:prSet phldrT="[Texte]"/>
      <dgm:spPr/>
      <dgm:t>
        <a:bodyPr/>
        <a:lstStyle/>
        <a:p>
          <a:r>
            <a:rPr lang="fr-FR" dirty="0" smtClean="0"/>
            <a:t>Détection et évolution…</a:t>
          </a:r>
          <a:endParaRPr lang="fr-FR" dirty="0"/>
        </a:p>
      </dgm:t>
    </dgm:pt>
    <dgm:pt modelId="{43FD2E76-7ED8-BA4A-8106-9677C64462BF}" type="parTrans" cxnId="{B8DBD367-6175-A84D-8C3A-98C9AE79ADAA}">
      <dgm:prSet/>
      <dgm:spPr/>
      <dgm:t>
        <a:bodyPr/>
        <a:lstStyle/>
        <a:p>
          <a:endParaRPr lang="fr-FR"/>
        </a:p>
      </dgm:t>
    </dgm:pt>
    <dgm:pt modelId="{F3E141B0-2DE7-7B41-A4F6-08B481CB7EA7}" type="sibTrans" cxnId="{B8DBD367-6175-A84D-8C3A-98C9AE79ADAA}">
      <dgm:prSet/>
      <dgm:spPr/>
      <dgm:t>
        <a:bodyPr/>
        <a:lstStyle/>
        <a:p>
          <a:endParaRPr lang="fr-FR"/>
        </a:p>
      </dgm:t>
    </dgm:pt>
    <dgm:pt modelId="{A1413610-F7DE-1D48-B7EA-9F10D8615894}">
      <dgm:prSet phldrT="[Texte]"/>
      <dgm:spPr/>
      <dgm:t>
        <a:bodyPr/>
        <a:lstStyle/>
        <a:p>
          <a:r>
            <a:rPr lang="fr-FR" dirty="0" smtClean="0"/>
            <a:t>Expression d’équité sociale ( grilles)</a:t>
          </a:r>
          <a:endParaRPr lang="fr-FR" dirty="0"/>
        </a:p>
      </dgm:t>
    </dgm:pt>
    <dgm:pt modelId="{07BF2C75-92DD-2444-979E-82978B4EDC61}" type="parTrans" cxnId="{D0C9C399-6F04-1C44-8143-41B9107D7D7F}">
      <dgm:prSet/>
      <dgm:spPr/>
      <dgm:t>
        <a:bodyPr/>
        <a:lstStyle/>
        <a:p>
          <a:endParaRPr lang="fr-FR"/>
        </a:p>
      </dgm:t>
    </dgm:pt>
    <dgm:pt modelId="{45F209BE-B8CE-8241-BB57-71CC029E2FAA}" type="sibTrans" cxnId="{D0C9C399-6F04-1C44-8143-41B9107D7D7F}">
      <dgm:prSet/>
      <dgm:spPr/>
      <dgm:t>
        <a:bodyPr/>
        <a:lstStyle/>
        <a:p>
          <a:endParaRPr lang="fr-FR"/>
        </a:p>
      </dgm:t>
    </dgm:pt>
    <dgm:pt modelId="{69B676FC-E759-6E46-8207-D8BF1318441C}">
      <dgm:prSet phldrT="[Texte]"/>
      <dgm:spPr/>
      <dgm:t>
        <a:bodyPr/>
        <a:lstStyle/>
        <a:p>
          <a:r>
            <a:rPr lang="fr-FR" dirty="0" smtClean="0"/>
            <a:t>Lien détention diplômes et/ou expérience</a:t>
          </a:r>
          <a:endParaRPr lang="fr-FR" dirty="0"/>
        </a:p>
      </dgm:t>
    </dgm:pt>
    <dgm:pt modelId="{2B8AC285-2527-4645-A436-333407C79F15}" type="parTrans" cxnId="{72D71BF4-50F8-0C47-ACB3-489BE7F8D4AF}">
      <dgm:prSet/>
      <dgm:spPr/>
      <dgm:t>
        <a:bodyPr/>
        <a:lstStyle/>
        <a:p>
          <a:endParaRPr lang="fr-FR"/>
        </a:p>
      </dgm:t>
    </dgm:pt>
    <dgm:pt modelId="{526A6A96-457A-074A-B349-E3465BE20340}" type="sibTrans" cxnId="{72D71BF4-50F8-0C47-ACB3-489BE7F8D4AF}">
      <dgm:prSet/>
      <dgm:spPr/>
      <dgm:t>
        <a:bodyPr/>
        <a:lstStyle/>
        <a:p>
          <a:endParaRPr lang="fr-FR"/>
        </a:p>
      </dgm:t>
    </dgm:pt>
    <dgm:pt modelId="{E646F026-DB15-D14A-82E1-0A29C8ADE9DB}">
      <dgm:prSet phldrT="[Texte]"/>
      <dgm:spPr/>
      <dgm:t>
        <a:bodyPr/>
        <a:lstStyle/>
        <a:p>
          <a:r>
            <a:rPr lang="fr-FR" dirty="0" smtClean="0"/>
            <a:t>Existence de niveau reconnus</a:t>
          </a:r>
          <a:endParaRPr lang="fr-FR" dirty="0"/>
        </a:p>
      </dgm:t>
    </dgm:pt>
    <dgm:pt modelId="{FF8F0E62-83FE-9445-AA86-D07357D1F865}" type="parTrans" cxnId="{E8B47531-0F6B-1249-87E2-4957A077ACBB}">
      <dgm:prSet/>
      <dgm:spPr/>
      <dgm:t>
        <a:bodyPr/>
        <a:lstStyle/>
        <a:p>
          <a:endParaRPr lang="fr-FR"/>
        </a:p>
      </dgm:t>
    </dgm:pt>
    <dgm:pt modelId="{F29AA2B0-D478-994F-9DCC-1C4448FE7E4A}" type="sibTrans" cxnId="{E8B47531-0F6B-1249-87E2-4957A077ACBB}">
      <dgm:prSet/>
      <dgm:spPr/>
      <dgm:t>
        <a:bodyPr/>
        <a:lstStyle/>
        <a:p>
          <a:endParaRPr lang="fr-FR"/>
        </a:p>
      </dgm:t>
    </dgm:pt>
    <dgm:pt modelId="{F92A523F-CB7A-7E4E-85FF-4E9813BEADA7}" type="pres">
      <dgm:prSet presAssocID="{5B50D439-736C-3F4C-B1F7-39C31D24CE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40F4261-4F7C-714E-A3AA-E04DD370A430}" type="pres">
      <dgm:prSet presAssocID="{3FDB1B4C-31A4-B141-AAFE-C45A5BB504E7}" presName="parentText" presStyleLbl="node1" presStyleIdx="0" presStyleCnt="2" custLinFactNeighborY="36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A52DE24-4A96-4747-B9EF-938FDB6199BE}" type="pres">
      <dgm:prSet presAssocID="{3FDB1B4C-31A4-B141-AAFE-C45A5BB504E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8A1393-EF6A-384E-8922-089DB9CC99FC}" type="pres">
      <dgm:prSet presAssocID="{18287E6E-AB73-9D4D-AB25-5CACC60D75C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FB1C52-E991-C944-8B41-5CB55621CF30}" type="pres">
      <dgm:prSet presAssocID="{18287E6E-AB73-9D4D-AB25-5CACC60D75C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289F2B8-8BED-2142-9E2A-36BAA351AB11}" srcId="{5B50D439-736C-3F4C-B1F7-39C31D24CED6}" destId="{3FDB1B4C-31A4-B141-AAFE-C45A5BB504E7}" srcOrd="0" destOrd="0" parTransId="{CEEF918A-2353-A94D-8890-A71817D8D2FC}" sibTransId="{E0E1E521-0557-EA40-82DC-BA1570E93D66}"/>
    <dgm:cxn modelId="{4385817E-AC2A-EA4B-83AE-06346FCF79B4}" type="presOf" srcId="{8200FF9E-EF2F-0D46-BB99-C6E9AFCE4FAF}" destId="{DA52DE24-4A96-4747-B9EF-938FDB6199BE}" srcOrd="0" destOrd="1" presId="urn:microsoft.com/office/officeart/2005/8/layout/vList2"/>
    <dgm:cxn modelId="{72D71BF4-50F8-0C47-ACB3-489BE7F8D4AF}" srcId="{18287E6E-AB73-9D4D-AB25-5CACC60D75CC}" destId="{69B676FC-E759-6E46-8207-D8BF1318441C}" srcOrd="2" destOrd="0" parTransId="{2B8AC285-2527-4645-A436-333407C79F15}" sibTransId="{526A6A96-457A-074A-B349-E3465BE20340}"/>
    <dgm:cxn modelId="{9C06BC5F-74CC-3746-848F-A8F51EAB3123}" srcId="{3FDB1B4C-31A4-B141-AAFE-C45A5BB504E7}" destId="{39EB2214-A9B6-454B-B51D-1C0EBC3EFE11}" srcOrd="2" destOrd="0" parTransId="{1FAF2E73-1CF9-1545-8464-ABC21FEE5D1C}" sibTransId="{C14E51E2-0B1E-2D4D-8353-A427064A4236}"/>
    <dgm:cxn modelId="{E8B47531-0F6B-1249-87E2-4957A077ACBB}" srcId="{18287E6E-AB73-9D4D-AB25-5CACC60D75CC}" destId="{E646F026-DB15-D14A-82E1-0A29C8ADE9DB}" srcOrd="3" destOrd="0" parTransId="{FF8F0E62-83FE-9445-AA86-D07357D1F865}" sibTransId="{F29AA2B0-D478-994F-9DCC-1C4448FE7E4A}"/>
    <dgm:cxn modelId="{4E14D500-5948-0546-9DBF-E69F57AE7FF0}" type="presOf" srcId="{EFDA82D4-5331-1C44-BEF7-A40402756BA2}" destId="{DA52DE24-4A96-4747-B9EF-938FDB6199BE}" srcOrd="0" destOrd="3" presId="urn:microsoft.com/office/officeart/2005/8/layout/vList2"/>
    <dgm:cxn modelId="{4F289761-6B5F-0B44-8F8A-9F22E561D058}" type="presOf" srcId="{5B50D439-736C-3F4C-B1F7-39C31D24CED6}" destId="{F92A523F-CB7A-7E4E-85FF-4E9813BEADA7}" srcOrd="0" destOrd="0" presId="urn:microsoft.com/office/officeart/2005/8/layout/vList2"/>
    <dgm:cxn modelId="{AE8B5E24-CF95-954B-A631-6FCA73447863}" srcId="{3FDB1B4C-31A4-B141-AAFE-C45A5BB504E7}" destId="{8200FF9E-EF2F-0D46-BB99-C6E9AFCE4FAF}" srcOrd="1" destOrd="0" parTransId="{633E99D7-6676-A145-845A-011B5CD97F0B}" sibTransId="{DAF2378D-AB30-EF4D-B6AC-65060923D457}"/>
    <dgm:cxn modelId="{C4FDB894-1996-AB41-B7B0-B2E30783FC6F}" type="presOf" srcId="{18287E6E-AB73-9D4D-AB25-5CACC60D75CC}" destId="{6A8A1393-EF6A-384E-8922-089DB9CC99FC}" srcOrd="0" destOrd="0" presId="urn:microsoft.com/office/officeart/2005/8/layout/vList2"/>
    <dgm:cxn modelId="{4B2FF8F7-BE6E-0948-BA05-CF5CD6E42503}" type="presOf" srcId="{39EB2214-A9B6-454B-B51D-1C0EBC3EFE11}" destId="{DA52DE24-4A96-4747-B9EF-938FDB6199BE}" srcOrd="0" destOrd="2" presId="urn:microsoft.com/office/officeart/2005/8/layout/vList2"/>
    <dgm:cxn modelId="{F1FFE2F0-2636-A743-821C-C2186744C1B8}" type="presOf" srcId="{C93696C9-72BE-5A4E-AC41-356885ABE0FB}" destId="{DA52DE24-4A96-4747-B9EF-938FDB6199BE}" srcOrd="0" destOrd="0" presId="urn:microsoft.com/office/officeart/2005/8/layout/vList2"/>
    <dgm:cxn modelId="{FBCE2552-D14C-0D41-BC8C-31B2C34B3892}" type="presOf" srcId="{3FDB1B4C-31A4-B141-AAFE-C45A5BB504E7}" destId="{240F4261-4F7C-714E-A3AA-E04DD370A430}" srcOrd="0" destOrd="0" presId="urn:microsoft.com/office/officeart/2005/8/layout/vList2"/>
    <dgm:cxn modelId="{A9DA898C-D8AC-B843-9291-05CF1ECA8752}" srcId="{18287E6E-AB73-9D4D-AB25-5CACC60D75CC}" destId="{69C84402-57C1-7F49-B786-2AFD004CD5E0}" srcOrd="0" destOrd="0" parTransId="{8D002050-01C3-4243-9836-DB734A4CE5C1}" sibTransId="{4F840B7B-F375-4348-94D9-2278C6FB9132}"/>
    <dgm:cxn modelId="{651DD939-C596-754F-86B2-22DA07D356C0}" srcId="{5B50D439-736C-3F4C-B1F7-39C31D24CED6}" destId="{18287E6E-AB73-9D4D-AB25-5CACC60D75CC}" srcOrd="1" destOrd="0" parTransId="{3F61794A-2CE8-5B44-A297-C59AC4E083E9}" sibTransId="{5940F5F3-715E-7445-AB47-427011BA67A2}"/>
    <dgm:cxn modelId="{B8DBD367-6175-A84D-8C3A-98C9AE79ADAA}" srcId="{3FDB1B4C-31A4-B141-AAFE-C45A5BB504E7}" destId="{EFDA82D4-5331-1C44-BEF7-A40402756BA2}" srcOrd="3" destOrd="0" parTransId="{43FD2E76-7ED8-BA4A-8106-9677C64462BF}" sibTransId="{F3E141B0-2DE7-7B41-A4F6-08B481CB7EA7}"/>
    <dgm:cxn modelId="{3C9DEA91-8068-2244-9EBF-156214910874}" type="presOf" srcId="{E646F026-DB15-D14A-82E1-0A29C8ADE9DB}" destId="{23FB1C52-E991-C944-8B41-5CB55621CF30}" srcOrd="0" destOrd="3" presId="urn:microsoft.com/office/officeart/2005/8/layout/vList2"/>
    <dgm:cxn modelId="{04068634-BB9C-2E4F-853D-4ED607812929}" type="presOf" srcId="{A1413610-F7DE-1D48-B7EA-9F10D8615894}" destId="{23FB1C52-E991-C944-8B41-5CB55621CF30}" srcOrd="0" destOrd="1" presId="urn:microsoft.com/office/officeart/2005/8/layout/vList2"/>
    <dgm:cxn modelId="{2147AD57-9441-1A43-953C-2B86BCC7F33B}" srcId="{3FDB1B4C-31A4-B141-AAFE-C45A5BB504E7}" destId="{C93696C9-72BE-5A4E-AC41-356885ABE0FB}" srcOrd="0" destOrd="0" parTransId="{6670819C-208E-274A-B995-939F740CEE31}" sibTransId="{317EE0FB-36E9-9E49-9480-227FD1CF820A}"/>
    <dgm:cxn modelId="{D0C9C399-6F04-1C44-8143-41B9107D7D7F}" srcId="{18287E6E-AB73-9D4D-AB25-5CACC60D75CC}" destId="{A1413610-F7DE-1D48-B7EA-9F10D8615894}" srcOrd="1" destOrd="0" parTransId="{07BF2C75-92DD-2444-979E-82978B4EDC61}" sibTransId="{45F209BE-B8CE-8241-BB57-71CC029E2FAA}"/>
    <dgm:cxn modelId="{435C0696-DAC2-A841-ABF7-315ED3A07438}" type="presOf" srcId="{69C84402-57C1-7F49-B786-2AFD004CD5E0}" destId="{23FB1C52-E991-C944-8B41-5CB55621CF30}" srcOrd="0" destOrd="0" presId="urn:microsoft.com/office/officeart/2005/8/layout/vList2"/>
    <dgm:cxn modelId="{9FBACF0C-F298-5042-8913-368B9ADDD298}" type="presOf" srcId="{69B676FC-E759-6E46-8207-D8BF1318441C}" destId="{23FB1C52-E991-C944-8B41-5CB55621CF30}" srcOrd="0" destOrd="2" presId="urn:microsoft.com/office/officeart/2005/8/layout/vList2"/>
    <dgm:cxn modelId="{BABC3885-A798-D545-B149-75300F7CF917}" type="presParOf" srcId="{F92A523F-CB7A-7E4E-85FF-4E9813BEADA7}" destId="{240F4261-4F7C-714E-A3AA-E04DD370A430}" srcOrd="0" destOrd="0" presId="urn:microsoft.com/office/officeart/2005/8/layout/vList2"/>
    <dgm:cxn modelId="{DAB25D10-874B-5C4D-B7B7-C7B4BFB0B75E}" type="presParOf" srcId="{F92A523F-CB7A-7E4E-85FF-4E9813BEADA7}" destId="{DA52DE24-4A96-4747-B9EF-938FDB6199BE}" srcOrd="1" destOrd="0" presId="urn:microsoft.com/office/officeart/2005/8/layout/vList2"/>
    <dgm:cxn modelId="{99DF0DD4-328B-FD4F-895F-900546823DFD}" type="presParOf" srcId="{F92A523F-CB7A-7E4E-85FF-4E9813BEADA7}" destId="{6A8A1393-EF6A-384E-8922-089DB9CC99FC}" srcOrd="2" destOrd="0" presId="urn:microsoft.com/office/officeart/2005/8/layout/vList2"/>
    <dgm:cxn modelId="{AF821CF9-F5D1-0449-B13D-0147C29364E8}" type="presParOf" srcId="{F92A523F-CB7A-7E4E-85FF-4E9813BEADA7}" destId="{23FB1C52-E991-C944-8B41-5CB55621CF3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50D439-736C-3F4C-B1F7-39C31D24CED6}" type="doc">
      <dgm:prSet loTypeId="urn:microsoft.com/office/officeart/2005/8/layout/vList2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3FDB1B4C-31A4-B141-AAFE-C45A5BB504E7}">
      <dgm:prSet phldrT="[Texte]" custT="1"/>
      <dgm:spPr/>
      <dgm:t>
        <a:bodyPr/>
        <a:lstStyle/>
        <a:p>
          <a:r>
            <a:rPr lang="fr-FR" sz="3200" dirty="0" smtClean="0"/>
            <a:t>Qu’est-ce qu’un indicateur d’activité ?</a:t>
          </a:r>
          <a:endParaRPr lang="fr-FR" sz="3200" dirty="0"/>
        </a:p>
      </dgm:t>
    </dgm:pt>
    <dgm:pt modelId="{CEEF918A-2353-A94D-8890-A71817D8D2FC}" type="parTrans" cxnId="{7289F2B8-8BED-2142-9E2A-36BAA351AB11}">
      <dgm:prSet/>
      <dgm:spPr/>
      <dgm:t>
        <a:bodyPr/>
        <a:lstStyle/>
        <a:p>
          <a:endParaRPr lang="fr-FR"/>
        </a:p>
      </dgm:t>
    </dgm:pt>
    <dgm:pt modelId="{E0E1E521-0557-EA40-82DC-BA1570E93D66}" type="sibTrans" cxnId="{7289F2B8-8BED-2142-9E2A-36BAA351AB11}">
      <dgm:prSet/>
      <dgm:spPr/>
      <dgm:t>
        <a:bodyPr/>
        <a:lstStyle/>
        <a:p>
          <a:endParaRPr lang="fr-FR"/>
        </a:p>
      </dgm:t>
    </dgm:pt>
    <dgm:pt modelId="{C93696C9-72BE-5A4E-AC41-356885ABE0FB}">
      <dgm:prSet phldrT="[Texte]"/>
      <dgm:spPr/>
      <dgm:t>
        <a:bodyPr/>
        <a:lstStyle/>
        <a:p>
          <a:r>
            <a:rPr lang="fr-FR" dirty="0" smtClean="0"/>
            <a:t>Indicateurs d’activité absolus, relatifs</a:t>
          </a:r>
          <a:endParaRPr lang="fr-FR" dirty="0"/>
        </a:p>
      </dgm:t>
    </dgm:pt>
    <dgm:pt modelId="{6670819C-208E-274A-B995-939F740CEE31}" type="parTrans" cxnId="{2147AD57-9441-1A43-953C-2B86BCC7F33B}">
      <dgm:prSet/>
      <dgm:spPr/>
      <dgm:t>
        <a:bodyPr/>
        <a:lstStyle/>
        <a:p>
          <a:endParaRPr lang="fr-FR"/>
        </a:p>
      </dgm:t>
    </dgm:pt>
    <dgm:pt modelId="{317EE0FB-36E9-9E49-9480-227FD1CF820A}" type="sibTrans" cxnId="{2147AD57-9441-1A43-953C-2B86BCC7F33B}">
      <dgm:prSet/>
      <dgm:spPr/>
      <dgm:t>
        <a:bodyPr/>
        <a:lstStyle/>
        <a:p>
          <a:endParaRPr lang="fr-FR"/>
        </a:p>
      </dgm:t>
    </dgm:pt>
    <dgm:pt modelId="{18287E6E-AB73-9D4D-AB25-5CACC60D75CC}">
      <dgm:prSet phldrT="[Texte]" custT="1"/>
      <dgm:spPr/>
      <dgm:t>
        <a:bodyPr/>
        <a:lstStyle/>
        <a:p>
          <a:r>
            <a:rPr lang="fr-FR" sz="3200" dirty="0" smtClean="0"/>
            <a:t>Qu’est-ce que la productivité et comment l’améliorer ?</a:t>
          </a:r>
          <a:endParaRPr lang="fr-FR" sz="3200" dirty="0"/>
        </a:p>
      </dgm:t>
    </dgm:pt>
    <dgm:pt modelId="{3F61794A-2CE8-5B44-A297-C59AC4E083E9}" type="parTrans" cxnId="{651DD939-C596-754F-86B2-22DA07D356C0}">
      <dgm:prSet/>
      <dgm:spPr/>
      <dgm:t>
        <a:bodyPr/>
        <a:lstStyle/>
        <a:p>
          <a:endParaRPr lang="fr-FR"/>
        </a:p>
      </dgm:t>
    </dgm:pt>
    <dgm:pt modelId="{5940F5F3-715E-7445-AB47-427011BA67A2}" type="sibTrans" cxnId="{651DD939-C596-754F-86B2-22DA07D356C0}">
      <dgm:prSet/>
      <dgm:spPr/>
      <dgm:t>
        <a:bodyPr/>
        <a:lstStyle/>
        <a:p>
          <a:endParaRPr lang="fr-FR"/>
        </a:p>
      </dgm:t>
    </dgm:pt>
    <dgm:pt modelId="{69C84402-57C1-7F49-B786-2AFD004CD5E0}">
      <dgm:prSet phldrT="[Texte]"/>
      <dgm:spPr/>
      <dgm:t>
        <a:bodyPr/>
        <a:lstStyle/>
        <a:p>
          <a:r>
            <a:rPr lang="fr-FR" dirty="0" smtClean="0"/>
            <a:t>Indicateur de l’activité de travail</a:t>
          </a:r>
          <a:endParaRPr lang="fr-FR" dirty="0"/>
        </a:p>
      </dgm:t>
    </dgm:pt>
    <dgm:pt modelId="{8D002050-01C3-4243-9836-DB734A4CE5C1}" type="parTrans" cxnId="{A9DA898C-D8AC-B843-9291-05CF1ECA8752}">
      <dgm:prSet/>
      <dgm:spPr/>
      <dgm:t>
        <a:bodyPr/>
        <a:lstStyle/>
        <a:p>
          <a:endParaRPr lang="fr-FR"/>
        </a:p>
      </dgm:t>
    </dgm:pt>
    <dgm:pt modelId="{4F840B7B-F375-4348-94D9-2278C6FB9132}" type="sibTrans" cxnId="{A9DA898C-D8AC-B843-9291-05CF1ECA8752}">
      <dgm:prSet/>
      <dgm:spPr/>
      <dgm:t>
        <a:bodyPr/>
        <a:lstStyle/>
        <a:p>
          <a:endParaRPr lang="fr-FR"/>
        </a:p>
      </dgm:t>
    </dgm:pt>
    <dgm:pt modelId="{946C61E8-DFA2-7F4C-A4E8-D742F5FED5F0}">
      <dgm:prSet phldrT="[Texte]"/>
      <dgm:spPr/>
      <dgm:t>
        <a:bodyPr/>
        <a:lstStyle/>
        <a:p>
          <a:r>
            <a:rPr lang="fr-FR" dirty="0" smtClean="0"/>
            <a:t>Indicateurs relatifs à la ressource et la charge</a:t>
          </a:r>
          <a:endParaRPr lang="fr-FR" dirty="0"/>
        </a:p>
      </dgm:t>
    </dgm:pt>
    <dgm:pt modelId="{3B81CCE4-BD8A-C943-AE1F-E70BA641BAA7}" type="parTrans" cxnId="{F3213198-E4EB-634C-861D-F92AC1DD855D}">
      <dgm:prSet/>
      <dgm:spPr/>
      <dgm:t>
        <a:bodyPr/>
        <a:lstStyle/>
        <a:p>
          <a:endParaRPr lang="fr-FR"/>
        </a:p>
      </dgm:t>
    </dgm:pt>
    <dgm:pt modelId="{80BB0EF3-E21E-0345-8D9F-12AE979C0B2F}" type="sibTrans" cxnId="{F3213198-E4EB-634C-861D-F92AC1DD855D}">
      <dgm:prSet/>
      <dgm:spPr/>
      <dgm:t>
        <a:bodyPr/>
        <a:lstStyle/>
        <a:p>
          <a:endParaRPr lang="fr-FR"/>
        </a:p>
      </dgm:t>
    </dgm:pt>
    <dgm:pt modelId="{D11DB6DC-446E-3346-9DB0-24D01C29A536}">
      <dgm:prSet phldrT="[Texte]"/>
      <dgm:spPr/>
      <dgm:t>
        <a:bodyPr/>
        <a:lstStyle/>
        <a:p>
          <a:r>
            <a:rPr lang="fr-FR" dirty="0" smtClean="0"/>
            <a:t>Problématique de l’évaluation du travail </a:t>
          </a:r>
          <a:endParaRPr lang="fr-FR" dirty="0"/>
        </a:p>
      </dgm:t>
    </dgm:pt>
    <dgm:pt modelId="{0AFC498F-9732-DC48-AC19-B0F4DCA3FD8E}" type="parTrans" cxnId="{EA302819-0955-D64F-A104-C5C4BD5526E0}">
      <dgm:prSet/>
      <dgm:spPr/>
      <dgm:t>
        <a:bodyPr/>
        <a:lstStyle/>
        <a:p>
          <a:endParaRPr lang="fr-FR"/>
        </a:p>
      </dgm:t>
    </dgm:pt>
    <dgm:pt modelId="{F16732D4-D609-E94C-9C38-898010D0516C}" type="sibTrans" cxnId="{EA302819-0955-D64F-A104-C5C4BD5526E0}">
      <dgm:prSet/>
      <dgm:spPr/>
      <dgm:t>
        <a:bodyPr/>
        <a:lstStyle/>
        <a:p>
          <a:endParaRPr lang="fr-FR"/>
        </a:p>
      </dgm:t>
    </dgm:pt>
    <dgm:pt modelId="{5B3BCE9A-A3A8-644A-9597-80EC1E870A04}">
      <dgm:prSet phldrT="[Texte]"/>
      <dgm:spPr/>
      <dgm:t>
        <a:bodyPr/>
        <a:lstStyle/>
        <a:p>
          <a:r>
            <a:rPr lang="fr-FR" dirty="0" smtClean="0"/>
            <a:t>Lien avec les conditions de travail</a:t>
          </a:r>
          <a:endParaRPr lang="fr-FR" dirty="0"/>
        </a:p>
      </dgm:t>
    </dgm:pt>
    <dgm:pt modelId="{F2040611-72A3-E043-A671-BABD640F797A}" type="parTrans" cxnId="{DFAB4499-7E43-E148-8BC6-CB4DD2048C5A}">
      <dgm:prSet/>
      <dgm:spPr/>
      <dgm:t>
        <a:bodyPr/>
        <a:lstStyle/>
        <a:p>
          <a:endParaRPr lang="fr-FR"/>
        </a:p>
      </dgm:t>
    </dgm:pt>
    <dgm:pt modelId="{A9EC27DC-C0E6-9E4E-963A-24440FE59BD5}" type="sibTrans" cxnId="{DFAB4499-7E43-E148-8BC6-CB4DD2048C5A}">
      <dgm:prSet/>
      <dgm:spPr/>
      <dgm:t>
        <a:bodyPr/>
        <a:lstStyle/>
        <a:p>
          <a:endParaRPr lang="fr-FR"/>
        </a:p>
      </dgm:t>
    </dgm:pt>
    <dgm:pt modelId="{A0169A06-24BB-8A45-8C10-84C2C186FA37}">
      <dgm:prSet phldrT="[Texte]"/>
      <dgm:spPr/>
      <dgm:t>
        <a:bodyPr/>
        <a:lstStyle/>
        <a:p>
          <a:r>
            <a:rPr lang="fr-FR" dirty="0" smtClean="0"/>
            <a:t>Questionne la notion des investissements matériels, organisationnels, immatériels</a:t>
          </a:r>
          <a:endParaRPr lang="fr-FR" dirty="0"/>
        </a:p>
      </dgm:t>
    </dgm:pt>
    <dgm:pt modelId="{61B6BA4D-3612-1041-BE3C-8E0CFA8AE1B6}" type="parTrans" cxnId="{8B1FB7C9-3A07-334A-9F5A-D42A091829B1}">
      <dgm:prSet/>
      <dgm:spPr/>
      <dgm:t>
        <a:bodyPr/>
        <a:lstStyle/>
        <a:p>
          <a:endParaRPr lang="fr-FR"/>
        </a:p>
      </dgm:t>
    </dgm:pt>
    <dgm:pt modelId="{C4EF8134-6ACD-FD49-9866-A68978190218}" type="sibTrans" cxnId="{8B1FB7C9-3A07-334A-9F5A-D42A091829B1}">
      <dgm:prSet/>
      <dgm:spPr/>
      <dgm:t>
        <a:bodyPr/>
        <a:lstStyle/>
        <a:p>
          <a:endParaRPr lang="fr-FR"/>
        </a:p>
      </dgm:t>
    </dgm:pt>
    <dgm:pt modelId="{A0E20B8C-9299-8F4C-BC2C-59E553835DEE}">
      <dgm:prSet phldrT="[Texte]"/>
      <dgm:spPr/>
      <dgm:t>
        <a:bodyPr/>
        <a:lstStyle/>
        <a:p>
          <a:r>
            <a:rPr lang="fr-FR" dirty="0" smtClean="0"/>
            <a:t>En lien avec la notion de rémunération</a:t>
          </a:r>
          <a:endParaRPr lang="fr-FR" dirty="0"/>
        </a:p>
      </dgm:t>
    </dgm:pt>
    <dgm:pt modelId="{D1A80FDB-7A33-A048-89FD-25EA85F57756}" type="parTrans" cxnId="{535D5E4D-6EB8-D546-9BF8-9269491999B8}">
      <dgm:prSet/>
      <dgm:spPr/>
      <dgm:t>
        <a:bodyPr/>
        <a:lstStyle/>
        <a:p>
          <a:endParaRPr lang="fr-FR"/>
        </a:p>
      </dgm:t>
    </dgm:pt>
    <dgm:pt modelId="{EE81114B-F003-0745-8DB5-90D7FEC9A12C}" type="sibTrans" cxnId="{535D5E4D-6EB8-D546-9BF8-9269491999B8}">
      <dgm:prSet/>
      <dgm:spPr/>
      <dgm:t>
        <a:bodyPr/>
        <a:lstStyle/>
        <a:p>
          <a:endParaRPr lang="fr-FR"/>
        </a:p>
      </dgm:t>
    </dgm:pt>
    <dgm:pt modelId="{F92A523F-CB7A-7E4E-85FF-4E9813BEADA7}" type="pres">
      <dgm:prSet presAssocID="{5B50D439-736C-3F4C-B1F7-39C31D24CE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40F4261-4F7C-714E-A3AA-E04DD370A430}" type="pres">
      <dgm:prSet presAssocID="{3FDB1B4C-31A4-B141-AAFE-C45A5BB504E7}" presName="parentText" presStyleLbl="node1" presStyleIdx="0" presStyleCnt="2" custScaleY="47842" custLinFactNeighborY="36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A52DE24-4A96-4747-B9EF-938FDB6199BE}" type="pres">
      <dgm:prSet presAssocID="{3FDB1B4C-31A4-B141-AAFE-C45A5BB504E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8A1393-EF6A-384E-8922-089DB9CC99FC}" type="pres">
      <dgm:prSet presAssocID="{18287E6E-AB73-9D4D-AB25-5CACC60D75CC}" presName="parentText" presStyleLbl="node1" presStyleIdx="1" presStyleCnt="2" custScaleY="6901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FB1C52-E991-C944-8B41-5CB55621CF30}" type="pres">
      <dgm:prSet presAssocID="{18287E6E-AB73-9D4D-AB25-5CACC60D75C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289F2B8-8BED-2142-9E2A-36BAA351AB11}" srcId="{5B50D439-736C-3F4C-B1F7-39C31D24CED6}" destId="{3FDB1B4C-31A4-B141-AAFE-C45A5BB504E7}" srcOrd="0" destOrd="0" parTransId="{CEEF918A-2353-A94D-8890-A71817D8D2FC}" sibTransId="{E0E1E521-0557-EA40-82DC-BA1570E93D66}"/>
    <dgm:cxn modelId="{BB1234F8-EAE1-5E42-9CCE-0E4B5004BC73}" type="presOf" srcId="{18287E6E-AB73-9D4D-AB25-5CACC60D75CC}" destId="{6A8A1393-EF6A-384E-8922-089DB9CC99FC}" srcOrd="0" destOrd="0" presId="urn:microsoft.com/office/officeart/2005/8/layout/vList2"/>
    <dgm:cxn modelId="{AF4D6172-3608-6A47-95E5-87F9F5100A66}" type="presOf" srcId="{946C61E8-DFA2-7F4C-A4E8-D742F5FED5F0}" destId="{DA52DE24-4A96-4747-B9EF-938FDB6199BE}" srcOrd="0" destOrd="1" presId="urn:microsoft.com/office/officeart/2005/8/layout/vList2"/>
    <dgm:cxn modelId="{F3213198-E4EB-634C-861D-F92AC1DD855D}" srcId="{3FDB1B4C-31A4-B141-AAFE-C45A5BB504E7}" destId="{946C61E8-DFA2-7F4C-A4E8-D742F5FED5F0}" srcOrd="1" destOrd="0" parTransId="{3B81CCE4-BD8A-C943-AE1F-E70BA641BAA7}" sibTransId="{80BB0EF3-E21E-0345-8D9F-12AE979C0B2F}"/>
    <dgm:cxn modelId="{DFAB4499-7E43-E148-8BC6-CB4DD2048C5A}" srcId="{18287E6E-AB73-9D4D-AB25-5CACC60D75CC}" destId="{5B3BCE9A-A3A8-644A-9597-80EC1E870A04}" srcOrd="1" destOrd="0" parTransId="{F2040611-72A3-E043-A671-BABD640F797A}" sibTransId="{A9EC27DC-C0E6-9E4E-963A-24440FE59BD5}"/>
    <dgm:cxn modelId="{E9B2CCF1-A061-BF48-AB8F-C957D695DA8C}" type="presOf" srcId="{A0E20B8C-9299-8F4C-BC2C-59E553835DEE}" destId="{23FB1C52-E991-C944-8B41-5CB55621CF30}" srcOrd="0" destOrd="3" presId="urn:microsoft.com/office/officeart/2005/8/layout/vList2"/>
    <dgm:cxn modelId="{D84ADDD0-B9BA-7949-A3BF-07E7E2FD9C8C}" type="presOf" srcId="{D11DB6DC-446E-3346-9DB0-24D01C29A536}" destId="{DA52DE24-4A96-4747-B9EF-938FDB6199BE}" srcOrd="0" destOrd="2" presId="urn:microsoft.com/office/officeart/2005/8/layout/vList2"/>
    <dgm:cxn modelId="{B10302D3-94AB-8A4D-ACFF-C820EAC563D9}" type="presOf" srcId="{5B50D439-736C-3F4C-B1F7-39C31D24CED6}" destId="{F92A523F-CB7A-7E4E-85FF-4E9813BEADA7}" srcOrd="0" destOrd="0" presId="urn:microsoft.com/office/officeart/2005/8/layout/vList2"/>
    <dgm:cxn modelId="{535D5E4D-6EB8-D546-9BF8-9269491999B8}" srcId="{18287E6E-AB73-9D4D-AB25-5CACC60D75CC}" destId="{A0E20B8C-9299-8F4C-BC2C-59E553835DEE}" srcOrd="3" destOrd="0" parTransId="{D1A80FDB-7A33-A048-89FD-25EA85F57756}" sibTransId="{EE81114B-F003-0745-8DB5-90D7FEC9A12C}"/>
    <dgm:cxn modelId="{1D534432-A33E-2646-B17C-3473DA2B5E2B}" type="presOf" srcId="{3FDB1B4C-31A4-B141-AAFE-C45A5BB504E7}" destId="{240F4261-4F7C-714E-A3AA-E04DD370A430}" srcOrd="0" destOrd="0" presId="urn:microsoft.com/office/officeart/2005/8/layout/vList2"/>
    <dgm:cxn modelId="{518DB9BD-4FDD-0342-B478-C211CBDABF9B}" type="presOf" srcId="{69C84402-57C1-7F49-B786-2AFD004CD5E0}" destId="{23FB1C52-E991-C944-8B41-5CB55621CF30}" srcOrd="0" destOrd="0" presId="urn:microsoft.com/office/officeart/2005/8/layout/vList2"/>
    <dgm:cxn modelId="{A9DA898C-D8AC-B843-9291-05CF1ECA8752}" srcId="{18287E6E-AB73-9D4D-AB25-5CACC60D75CC}" destId="{69C84402-57C1-7F49-B786-2AFD004CD5E0}" srcOrd="0" destOrd="0" parTransId="{8D002050-01C3-4243-9836-DB734A4CE5C1}" sibTransId="{4F840B7B-F375-4348-94D9-2278C6FB9132}"/>
    <dgm:cxn modelId="{651DD939-C596-754F-86B2-22DA07D356C0}" srcId="{5B50D439-736C-3F4C-B1F7-39C31D24CED6}" destId="{18287E6E-AB73-9D4D-AB25-5CACC60D75CC}" srcOrd="1" destOrd="0" parTransId="{3F61794A-2CE8-5B44-A297-C59AC4E083E9}" sibTransId="{5940F5F3-715E-7445-AB47-427011BA67A2}"/>
    <dgm:cxn modelId="{2AAA3C30-C671-D940-9E76-96730A7BBA46}" type="presOf" srcId="{5B3BCE9A-A3A8-644A-9597-80EC1E870A04}" destId="{23FB1C52-E991-C944-8B41-5CB55621CF30}" srcOrd="0" destOrd="1" presId="urn:microsoft.com/office/officeart/2005/8/layout/vList2"/>
    <dgm:cxn modelId="{EA302819-0955-D64F-A104-C5C4BD5526E0}" srcId="{3FDB1B4C-31A4-B141-AAFE-C45A5BB504E7}" destId="{D11DB6DC-446E-3346-9DB0-24D01C29A536}" srcOrd="2" destOrd="0" parTransId="{0AFC498F-9732-DC48-AC19-B0F4DCA3FD8E}" sibTransId="{F16732D4-D609-E94C-9C38-898010D0516C}"/>
    <dgm:cxn modelId="{2147AD57-9441-1A43-953C-2B86BCC7F33B}" srcId="{3FDB1B4C-31A4-B141-AAFE-C45A5BB504E7}" destId="{C93696C9-72BE-5A4E-AC41-356885ABE0FB}" srcOrd="0" destOrd="0" parTransId="{6670819C-208E-274A-B995-939F740CEE31}" sibTransId="{317EE0FB-36E9-9E49-9480-227FD1CF820A}"/>
    <dgm:cxn modelId="{F0F740EA-30AD-1742-B9AB-115BBC33DE58}" type="presOf" srcId="{C93696C9-72BE-5A4E-AC41-356885ABE0FB}" destId="{DA52DE24-4A96-4747-B9EF-938FDB6199BE}" srcOrd="0" destOrd="0" presId="urn:microsoft.com/office/officeart/2005/8/layout/vList2"/>
    <dgm:cxn modelId="{8B1FB7C9-3A07-334A-9F5A-D42A091829B1}" srcId="{18287E6E-AB73-9D4D-AB25-5CACC60D75CC}" destId="{A0169A06-24BB-8A45-8C10-84C2C186FA37}" srcOrd="2" destOrd="0" parTransId="{61B6BA4D-3612-1041-BE3C-8E0CFA8AE1B6}" sibTransId="{C4EF8134-6ACD-FD49-9866-A68978190218}"/>
    <dgm:cxn modelId="{5B67D13A-2545-7841-A9A1-543C52341C8D}" type="presOf" srcId="{A0169A06-24BB-8A45-8C10-84C2C186FA37}" destId="{23FB1C52-E991-C944-8B41-5CB55621CF30}" srcOrd="0" destOrd="2" presId="urn:microsoft.com/office/officeart/2005/8/layout/vList2"/>
    <dgm:cxn modelId="{85BD1A5C-66B6-3449-B210-21A457481007}" type="presParOf" srcId="{F92A523F-CB7A-7E4E-85FF-4E9813BEADA7}" destId="{240F4261-4F7C-714E-A3AA-E04DD370A430}" srcOrd="0" destOrd="0" presId="urn:microsoft.com/office/officeart/2005/8/layout/vList2"/>
    <dgm:cxn modelId="{13B1A2D1-8253-4641-8865-352C28C471A9}" type="presParOf" srcId="{F92A523F-CB7A-7E4E-85FF-4E9813BEADA7}" destId="{DA52DE24-4A96-4747-B9EF-938FDB6199BE}" srcOrd="1" destOrd="0" presId="urn:microsoft.com/office/officeart/2005/8/layout/vList2"/>
    <dgm:cxn modelId="{2EFCD883-21B4-6441-8A45-A7A102C47D05}" type="presParOf" srcId="{F92A523F-CB7A-7E4E-85FF-4E9813BEADA7}" destId="{6A8A1393-EF6A-384E-8922-089DB9CC99FC}" srcOrd="2" destOrd="0" presId="urn:microsoft.com/office/officeart/2005/8/layout/vList2"/>
    <dgm:cxn modelId="{CBCC9845-1535-DA46-9836-B42849DC30D3}" type="presParOf" srcId="{F92A523F-CB7A-7E4E-85FF-4E9813BEADA7}" destId="{23FB1C52-E991-C944-8B41-5CB55621CF3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3F15BA-F81E-1A49-9B14-0B5CA92EFC23}">
      <dsp:nvSpPr>
        <dsp:cNvPr id="0" name=""/>
        <dsp:cNvSpPr/>
      </dsp:nvSpPr>
      <dsp:spPr>
        <a:xfrm>
          <a:off x="996345" y="328509"/>
          <a:ext cx="2198309" cy="2198309"/>
        </a:xfrm>
        <a:prstGeom prst="blockArc">
          <a:avLst>
            <a:gd name="adj1" fmla="val 11880000"/>
            <a:gd name="adj2" fmla="val 16200000"/>
            <a:gd name="adj3" fmla="val 463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6CF550-EE25-A740-9DE3-2878F8290AFD}">
      <dsp:nvSpPr>
        <dsp:cNvPr id="0" name=""/>
        <dsp:cNvSpPr/>
      </dsp:nvSpPr>
      <dsp:spPr>
        <a:xfrm>
          <a:off x="996345" y="328509"/>
          <a:ext cx="2198309" cy="2198309"/>
        </a:xfrm>
        <a:prstGeom prst="blockArc">
          <a:avLst>
            <a:gd name="adj1" fmla="val 7560000"/>
            <a:gd name="adj2" fmla="val 11880000"/>
            <a:gd name="adj3" fmla="val 463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15B5F1-DDCD-774B-846C-835867EE79E3}">
      <dsp:nvSpPr>
        <dsp:cNvPr id="0" name=""/>
        <dsp:cNvSpPr/>
      </dsp:nvSpPr>
      <dsp:spPr>
        <a:xfrm>
          <a:off x="996345" y="328509"/>
          <a:ext cx="2198309" cy="2198309"/>
        </a:xfrm>
        <a:prstGeom prst="blockArc">
          <a:avLst>
            <a:gd name="adj1" fmla="val 3240000"/>
            <a:gd name="adj2" fmla="val 7560000"/>
            <a:gd name="adj3" fmla="val 463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5248AA-47A8-5044-8B5D-A350B210C1F5}">
      <dsp:nvSpPr>
        <dsp:cNvPr id="0" name=""/>
        <dsp:cNvSpPr/>
      </dsp:nvSpPr>
      <dsp:spPr>
        <a:xfrm>
          <a:off x="996345" y="328509"/>
          <a:ext cx="2198309" cy="2198309"/>
        </a:xfrm>
        <a:prstGeom prst="blockArc">
          <a:avLst>
            <a:gd name="adj1" fmla="val 20520000"/>
            <a:gd name="adj2" fmla="val 3240000"/>
            <a:gd name="adj3" fmla="val 463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DE5076-F977-CA40-935F-8D61999EC6CE}">
      <dsp:nvSpPr>
        <dsp:cNvPr id="0" name=""/>
        <dsp:cNvSpPr/>
      </dsp:nvSpPr>
      <dsp:spPr>
        <a:xfrm>
          <a:off x="996345" y="328509"/>
          <a:ext cx="2198309" cy="2198309"/>
        </a:xfrm>
        <a:prstGeom prst="blockArc">
          <a:avLst>
            <a:gd name="adj1" fmla="val 16200000"/>
            <a:gd name="adj2" fmla="val 20520000"/>
            <a:gd name="adj3" fmla="val 463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0B11FA-A31A-E540-B949-92CB07D7E2F4}">
      <dsp:nvSpPr>
        <dsp:cNvPr id="0" name=""/>
        <dsp:cNvSpPr/>
      </dsp:nvSpPr>
      <dsp:spPr>
        <a:xfrm>
          <a:off x="1590042" y="922206"/>
          <a:ext cx="1010915" cy="1010915"/>
        </a:xfrm>
        <a:prstGeom prst="ellipse">
          <a:avLst/>
        </a:prstGeom>
        <a:solidFill>
          <a:srgbClr val="8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Organisation</a:t>
          </a:r>
          <a:endParaRPr lang="fr-FR" sz="1000" kern="1200" dirty="0"/>
        </a:p>
      </dsp:txBody>
      <dsp:txXfrm>
        <a:off x="1590042" y="922206"/>
        <a:ext cx="1010915" cy="1010915"/>
      </dsp:txXfrm>
    </dsp:sp>
    <dsp:sp modelId="{BBCBEAB5-EE61-5D41-BDB2-AA3B89410C12}">
      <dsp:nvSpPr>
        <dsp:cNvPr id="0" name=""/>
        <dsp:cNvSpPr/>
      </dsp:nvSpPr>
      <dsp:spPr>
        <a:xfrm>
          <a:off x="1741679" y="164"/>
          <a:ext cx="707640" cy="707640"/>
        </a:xfrm>
        <a:prstGeom prst="ellipse">
          <a:avLst/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/>
            <a:t>De l’individu à l’acteur</a:t>
          </a:r>
          <a:endParaRPr lang="fr-FR" sz="700" kern="1200" dirty="0"/>
        </a:p>
      </dsp:txBody>
      <dsp:txXfrm>
        <a:off x="1741679" y="164"/>
        <a:ext cx="707640" cy="707640"/>
      </dsp:txXfrm>
    </dsp:sp>
    <dsp:sp modelId="{1BEC92C5-9FF9-694E-8830-80CDF97805DD}">
      <dsp:nvSpPr>
        <dsp:cNvPr id="0" name=""/>
        <dsp:cNvSpPr/>
      </dsp:nvSpPr>
      <dsp:spPr>
        <a:xfrm>
          <a:off x="2762809" y="742058"/>
          <a:ext cx="707640" cy="707640"/>
        </a:xfrm>
        <a:prstGeom prst="ellipse">
          <a:avLst/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/>
            <a:t>Information et intelligence collective</a:t>
          </a:r>
          <a:endParaRPr lang="fr-FR" sz="700" kern="1200" dirty="0"/>
        </a:p>
      </dsp:txBody>
      <dsp:txXfrm>
        <a:off x="2762809" y="742058"/>
        <a:ext cx="707640" cy="707640"/>
      </dsp:txXfrm>
    </dsp:sp>
    <dsp:sp modelId="{592D7EBB-505B-E745-ADD5-A6BC95AFCF19}">
      <dsp:nvSpPr>
        <dsp:cNvPr id="0" name=""/>
        <dsp:cNvSpPr/>
      </dsp:nvSpPr>
      <dsp:spPr>
        <a:xfrm>
          <a:off x="2372772" y="1942469"/>
          <a:ext cx="707640" cy="707640"/>
        </a:xfrm>
        <a:prstGeom prst="ellipse">
          <a:avLst/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/>
            <a:t>Gestion et création de valeur</a:t>
          </a:r>
          <a:endParaRPr lang="fr-FR" sz="700" kern="1200" dirty="0"/>
        </a:p>
      </dsp:txBody>
      <dsp:txXfrm>
        <a:off x="2372772" y="1942469"/>
        <a:ext cx="707640" cy="707640"/>
      </dsp:txXfrm>
    </dsp:sp>
    <dsp:sp modelId="{C80F5329-3671-3A44-8A23-2BA9234EF8D3}">
      <dsp:nvSpPr>
        <dsp:cNvPr id="0" name=""/>
        <dsp:cNvSpPr/>
      </dsp:nvSpPr>
      <dsp:spPr>
        <a:xfrm>
          <a:off x="1110586" y="1942469"/>
          <a:ext cx="707640" cy="707640"/>
        </a:xfrm>
        <a:prstGeom prst="ellipse">
          <a:avLst/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/>
            <a:t>Evaluation et performance</a:t>
          </a:r>
          <a:endParaRPr lang="fr-FR" sz="700" kern="1200" dirty="0"/>
        </a:p>
      </dsp:txBody>
      <dsp:txXfrm>
        <a:off x="1110586" y="1942469"/>
        <a:ext cx="707640" cy="707640"/>
      </dsp:txXfrm>
    </dsp:sp>
    <dsp:sp modelId="{F7CAFD56-0692-4B41-BD1E-BD7D8E316254}">
      <dsp:nvSpPr>
        <dsp:cNvPr id="0" name=""/>
        <dsp:cNvSpPr/>
      </dsp:nvSpPr>
      <dsp:spPr>
        <a:xfrm>
          <a:off x="720549" y="742058"/>
          <a:ext cx="707640" cy="707640"/>
        </a:xfrm>
        <a:prstGeom prst="ellipse">
          <a:avLst/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/>
            <a:t>Temps et risque</a:t>
          </a:r>
          <a:endParaRPr lang="fr-FR" sz="700" kern="1200" dirty="0"/>
        </a:p>
      </dsp:txBody>
      <dsp:txXfrm>
        <a:off x="720549" y="742058"/>
        <a:ext cx="707640" cy="7076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3F15BA-F81E-1A49-9B14-0B5CA92EFC23}">
      <dsp:nvSpPr>
        <dsp:cNvPr id="0" name=""/>
        <dsp:cNvSpPr/>
      </dsp:nvSpPr>
      <dsp:spPr>
        <a:xfrm>
          <a:off x="996345" y="328509"/>
          <a:ext cx="2198309" cy="2198309"/>
        </a:xfrm>
        <a:prstGeom prst="blockArc">
          <a:avLst>
            <a:gd name="adj1" fmla="val 11880000"/>
            <a:gd name="adj2" fmla="val 16200000"/>
            <a:gd name="adj3" fmla="val 463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6CF550-EE25-A740-9DE3-2878F8290AFD}">
      <dsp:nvSpPr>
        <dsp:cNvPr id="0" name=""/>
        <dsp:cNvSpPr/>
      </dsp:nvSpPr>
      <dsp:spPr>
        <a:xfrm>
          <a:off x="996345" y="328509"/>
          <a:ext cx="2198309" cy="2198309"/>
        </a:xfrm>
        <a:prstGeom prst="blockArc">
          <a:avLst>
            <a:gd name="adj1" fmla="val 7560000"/>
            <a:gd name="adj2" fmla="val 11880000"/>
            <a:gd name="adj3" fmla="val 463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15B5F1-DDCD-774B-846C-835867EE79E3}">
      <dsp:nvSpPr>
        <dsp:cNvPr id="0" name=""/>
        <dsp:cNvSpPr/>
      </dsp:nvSpPr>
      <dsp:spPr>
        <a:xfrm>
          <a:off x="996345" y="328509"/>
          <a:ext cx="2198309" cy="2198309"/>
        </a:xfrm>
        <a:prstGeom prst="blockArc">
          <a:avLst>
            <a:gd name="adj1" fmla="val 3240000"/>
            <a:gd name="adj2" fmla="val 7560000"/>
            <a:gd name="adj3" fmla="val 463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5248AA-47A8-5044-8B5D-A350B210C1F5}">
      <dsp:nvSpPr>
        <dsp:cNvPr id="0" name=""/>
        <dsp:cNvSpPr/>
      </dsp:nvSpPr>
      <dsp:spPr>
        <a:xfrm>
          <a:off x="996345" y="328509"/>
          <a:ext cx="2198309" cy="2198309"/>
        </a:xfrm>
        <a:prstGeom prst="blockArc">
          <a:avLst>
            <a:gd name="adj1" fmla="val 20520000"/>
            <a:gd name="adj2" fmla="val 3240000"/>
            <a:gd name="adj3" fmla="val 463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DE5076-F977-CA40-935F-8D61999EC6CE}">
      <dsp:nvSpPr>
        <dsp:cNvPr id="0" name=""/>
        <dsp:cNvSpPr/>
      </dsp:nvSpPr>
      <dsp:spPr>
        <a:xfrm>
          <a:off x="996345" y="328509"/>
          <a:ext cx="2198309" cy="2198309"/>
        </a:xfrm>
        <a:prstGeom prst="blockArc">
          <a:avLst>
            <a:gd name="adj1" fmla="val 16200000"/>
            <a:gd name="adj2" fmla="val 20520000"/>
            <a:gd name="adj3" fmla="val 463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0B11FA-A31A-E540-B949-92CB07D7E2F4}">
      <dsp:nvSpPr>
        <dsp:cNvPr id="0" name=""/>
        <dsp:cNvSpPr/>
      </dsp:nvSpPr>
      <dsp:spPr>
        <a:xfrm>
          <a:off x="1590042" y="922206"/>
          <a:ext cx="1010915" cy="1010915"/>
        </a:xfrm>
        <a:prstGeom prst="ellipse">
          <a:avLst/>
        </a:prstGeom>
        <a:solidFill>
          <a:srgbClr val="8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Organisation</a:t>
          </a:r>
          <a:endParaRPr lang="fr-FR" sz="1000" kern="1200" dirty="0"/>
        </a:p>
      </dsp:txBody>
      <dsp:txXfrm>
        <a:off x="1590042" y="922206"/>
        <a:ext cx="1010915" cy="1010915"/>
      </dsp:txXfrm>
    </dsp:sp>
    <dsp:sp modelId="{BBCBEAB5-EE61-5D41-BDB2-AA3B89410C12}">
      <dsp:nvSpPr>
        <dsp:cNvPr id="0" name=""/>
        <dsp:cNvSpPr/>
      </dsp:nvSpPr>
      <dsp:spPr>
        <a:xfrm>
          <a:off x="1741679" y="164"/>
          <a:ext cx="707640" cy="707640"/>
        </a:xfrm>
        <a:prstGeom prst="ellipse">
          <a:avLst/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/>
            <a:t>De l’individu à l’acteur</a:t>
          </a:r>
          <a:endParaRPr lang="fr-FR" sz="700" kern="1200" dirty="0"/>
        </a:p>
      </dsp:txBody>
      <dsp:txXfrm>
        <a:off x="1741679" y="164"/>
        <a:ext cx="707640" cy="707640"/>
      </dsp:txXfrm>
    </dsp:sp>
    <dsp:sp modelId="{1BEC92C5-9FF9-694E-8830-80CDF97805DD}">
      <dsp:nvSpPr>
        <dsp:cNvPr id="0" name=""/>
        <dsp:cNvSpPr/>
      </dsp:nvSpPr>
      <dsp:spPr>
        <a:xfrm>
          <a:off x="2762809" y="742058"/>
          <a:ext cx="707640" cy="707640"/>
        </a:xfrm>
        <a:prstGeom prst="ellipse">
          <a:avLst/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/>
            <a:t>Information et intelligence collective</a:t>
          </a:r>
          <a:endParaRPr lang="fr-FR" sz="700" kern="1200" dirty="0"/>
        </a:p>
      </dsp:txBody>
      <dsp:txXfrm>
        <a:off x="2762809" y="742058"/>
        <a:ext cx="707640" cy="707640"/>
      </dsp:txXfrm>
    </dsp:sp>
    <dsp:sp modelId="{592D7EBB-505B-E745-ADD5-A6BC95AFCF19}">
      <dsp:nvSpPr>
        <dsp:cNvPr id="0" name=""/>
        <dsp:cNvSpPr/>
      </dsp:nvSpPr>
      <dsp:spPr>
        <a:xfrm>
          <a:off x="2372772" y="1942469"/>
          <a:ext cx="707640" cy="707640"/>
        </a:xfrm>
        <a:prstGeom prst="ellipse">
          <a:avLst/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/>
            <a:t>Gestion et création de valeur</a:t>
          </a:r>
          <a:endParaRPr lang="fr-FR" sz="700" kern="1200" dirty="0"/>
        </a:p>
      </dsp:txBody>
      <dsp:txXfrm>
        <a:off x="2372772" y="1942469"/>
        <a:ext cx="707640" cy="707640"/>
      </dsp:txXfrm>
    </dsp:sp>
    <dsp:sp modelId="{C80F5329-3671-3A44-8A23-2BA9234EF8D3}">
      <dsp:nvSpPr>
        <dsp:cNvPr id="0" name=""/>
        <dsp:cNvSpPr/>
      </dsp:nvSpPr>
      <dsp:spPr>
        <a:xfrm>
          <a:off x="1110586" y="1942469"/>
          <a:ext cx="707640" cy="707640"/>
        </a:xfrm>
        <a:prstGeom prst="ellipse">
          <a:avLst/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/>
            <a:t>Evaluation et performance</a:t>
          </a:r>
          <a:endParaRPr lang="fr-FR" sz="700" kern="1200" dirty="0"/>
        </a:p>
      </dsp:txBody>
      <dsp:txXfrm>
        <a:off x="1110586" y="1942469"/>
        <a:ext cx="707640" cy="707640"/>
      </dsp:txXfrm>
    </dsp:sp>
    <dsp:sp modelId="{F7CAFD56-0692-4B41-BD1E-BD7D8E316254}">
      <dsp:nvSpPr>
        <dsp:cNvPr id="0" name=""/>
        <dsp:cNvSpPr/>
      </dsp:nvSpPr>
      <dsp:spPr>
        <a:xfrm>
          <a:off x="720549" y="742058"/>
          <a:ext cx="707640" cy="707640"/>
        </a:xfrm>
        <a:prstGeom prst="ellipse">
          <a:avLst/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/>
            <a:t>Temps et risque</a:t>
          </a:r>
          <a:endParaRPr lang="fr-FR" sz="700" kern="1200" dirty="0"/>
        </a:p>
      </dsp:txBody>
      <dsp:txXfrm>
        <a:off x="720549" y="742058"/>
        <a:ext cx="707640" cy="7076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0F4261-4F7C-714E-A3AA-E04DD370A430}">
      <dsp:nvSpPr>
        <dsp:cNvPr id="0" name=""/>
        <dsp:cNvSpPr/>
      </dsp:nvSpPr>
      <dsp:spPr>
        <a:xfrm>
          <a:off x="0" y="49129"/>
          <a:ext cx="8229600" cy="77571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Qu’est-ce que la compétence ?</a:t>
          </a:r>
          <a:endParaRPr lang="fr-FR" sz="3200" kern="1200" dirty="0"/>
        </a:p>
      </dsp:txBody>
      <dsp:txXfrm>
        <a:off x="0" y="49129"/>
        <a:ext cx="8229600" cy="775710"/>
      </dsp:txXfrm>
    </dsp:sp>
    <dsp:sp modelId="{DA52DE24-4A96-4747-B9EF-938FDB6199BE}">
      <dsp:nvSpPr>
        <dsp:cNvPr id="0" name=""/>
        <dsp:cNvSpPr/>
      </dsp:nvSpPr>
      <dsp:spPr>
        <a:xfrm>
          <a:off x="0" y="818766"/>
          <a:ext cx="8229600" cy="1668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000" kern="1200" dirty="0" smtClean="0"/>
            <a:t>Une approche individuelle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000" kern="1200" dirty="0" smtClean="0"/>
            <a:t>Combinaison de savoir faire, expériences, comportements s’exerçant dans un contexte précis.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000" kern="1200" dirty="0" smtClean="0"/>
            <a:t>Evaluation au regard de l’atteinte des objectifs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000" kern="1200" dirty="0" smtClean="0"/>
            <a:t>Détection et évolution…</a:t>
          </a:r>
          <a:endParaRPr lang="fr-FR" sz="2000" kern="1200" dirty="0"/>
        </a:p>
      </dsp:txBody>
      <dsp:txXfrm>
        <a:off x="0" y="818766"/>
        <a:ext cx="8229600" cy="1668420"/>
      </dsp:txXfrm>
    </dsp:sp>
    <dsp:sp modelId="{6A8A1393-EF6A-384E-8922-089DB9CC99FC}">
      <dsp:nvSpPr>
        <dsp:cNvPr id="0" name=""/>
        <dsp:cNvSpPr/>
      </dsp:nvSpPr>
      <dsp:spPr>
        <a:xfrm>
          <a:off x="0" y="2487186"/>
          <a:ext cx="8229600" cy="77571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Qu’est-ce que la qualification ?</a:t>
          </a:r>
          <a:endParaRPr lang="fr-FR" sz="3200" kern="1200" dirty="0"/>
        </a:p>
      </dsp:txBody>
      <dsp:txXfrm>
        <a:off x="0" y="2487186"/>
        <a:ext cx="8229600" cy="775710"/>
      </dsp:txXfrm>
    </dsp:sp>
    <dsp:sp modelId="{23FB1C52-E991-C944-8B41-5CB55621CF30}">
      <dsp:nvSpPr>
        <dsp:cNvPr id="0" name=""/>
        <dsp:cNvSpPr/>
      </dsp:nvSpPr>
      <dsp:spPr>
        <a:xfrm>
          <a:off x="0" y="3262896"/>
          <a:ext cx="8229600" cy="1372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000" kern="1200" dirty="0" smtClean="0"/>
            <a:t>Approche collective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000" kern="1200" dirty="0" smtClean="0"/>
            <a:t>Expression d’équité sociale ( grilles)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000" kern="1200" dirty="0" smtClean="0"/>
            <a:t>Lien détention diplômes et/ou expérience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000" kern="1200" dirty="0" smtClean="0"/>
            <a:t>Existence de niveau reconnus</a:t>
          </a:r>
          <a:endParaRPr lang="fr-FR" sz="2000" kern="1200" dirty="0"/>
        </a:p>
      </dsp:txBody>
      <dsp:txXfrm>
        <a:off x="0" y="3262896"/>
        <a:ext cx="8229600" cy="137241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0F4261-4F7C-714E-A3AA-E04DD370A430}">
      <dsp:nvSpPr>
        <dsp:cNvPr id="0" name=""/>
        <dsp:cNvSpPr/>
      </dsp:nvSpPr>
      <dsp:spPr>
        <a:xfrm>
          <a:off x="0" y="28276"/>
          <a:ext cx="8229600" cy="611878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Qu’est-ce qu’un indicateur d’activité ?</a:t>
          </a:r>
          <a:endParaRPr lang="fr-FR" sz="3200" kern="1200" dirty="0"/>
        </a:p>
      </dsp:txBody>
      <dsp:txXfrm>
        <a:off x="0" y="28276"/>
        <a:ext cx="8229600" cy="611878"/>
      </dsp:txXfrm>
    </dsp:sp>
    <dsp:sp modelId="{DA52DE24-4A96-4747-B9EF-938FDB6199BE}">
      <dsp:nvSpPr>
        <dsp:cNvPr id="0" name=""/>
        <dsp:cNvSpPr/>
      </dsp:nvSpPr>
      <dsp:spPr>
        <a:xfrm>
          <a:off x="0" y="635747"/>
          <a:ext cx="8229600" cy="1210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300" kern="1200" dirty="0" smtClean="0"/>
            <a:t>Indicateurs d’activité absolus, relatifs</a:t>
          </a:r>
          <a:endParaRPr lang="fr-F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300" kern="1200" dirty="0" smtClean="0"/>
            <a:t>Indicateurs relatifs à la ressource et la charge</a:t>
          </a:r>
          <a:endParaRPr lang="fr-F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300" kern="1200" dirty="0" smtClean="0"/>
            <a:t>Problématique de l’évaluation du travail </a:t>
          </a:r>
          <a:endParaRPr lang="fr-FR" sz="2300" kern="1200" dirty="0"/>
        </a:p>
      </dsp:txBody>
      <dsp:txXfrm>
        <a:off x="0" y="635747"/>
        <a:ext cx="8229600" cy="1210950"/>
      </dsp:txXfrm>
    </dsp:sp>
    <dsp:sp modelId="{6A8A1393-EF6A-384E-8922-089DB9CC99FC}">
      <dsp:nvSpPr>
        <dsp:cNvPr id="0" name=""/>
        <dsp:cNvSpPr/>
      </dsp:nvSpPr>
      <dsp:spPr>
        <a:xfrm>
          <a:off x="0" y="1846697"/>
          <a:ext cx="8229600" cy="882697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Qu’est-ce que la productivité et comment l’améliorer ?</a:t>
          </a:r>
          <a:endParaRPr lang="fr-FR" sz="3200" kern="1200" dirty="0"/>
        </a:p>
      </dsp:txBody>
      <dsp:txXfrm>
        <a:off x="0" y="1846697"/>
        <a:ext cx="8229600" cy="882697"/>
      </dsp:txXfrm>
    </dsp:sp>
    <dsp:sp modelId="{23FB1C52-E991-C944-8B41-5CB55621CF30}">
      <dsp:nvSpPr>
        <dsp:cNvPr id="0" name=""/>
        <dsp:cNvSpPr/>
      </dsp:nvSpPr>
      <dsp:spPr>
        <a:xfrm>
          <a:off x="0" y="2729394"/>
          <a:ext cx="8229600" cy="1925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300" kern="1200" dirty="0" smtClean="0"/>
            <a:t>Indicateur de l’activité de travail</a:t>
          </a:r>
          <a:endParaRPr lang="fr-F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300" kern="1200" dirty="0" smtClean="0"/>
            <a:t>Lien avec les conditions de travail</a:t>
          </a:r>
          <a:endParaRPr lang="fr-F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300" kern="1200" dirty="0" smtClean="0"/>
            <a:t>Questionne la notion des investissements matériels, organisationnels, immatériels</a:t>
          </a:r>
          <a:endParaRPr lang="fr-F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300" kern="1200" dirty="0" smtClean="0"/>
            <a:t>En lien avec la notion de rémunération</a:t>
          </a:r>
          <a:endParaRPr lang="fr-FR" sz="2300" kern="1200" dirty="0"/>
        </a:p>
      </dsp:txBody>
      <dsp:txXfrm>
        <a:off x="0" y="2729394"/>
        <a:ext cx="8229600" cy="1925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CBF3F-0973-4B22-BE78-EC3BEA8E9757}" type="datetimeFigureOut">
              <a:rPr lang="fr-FR" smtClean="0"/>
              <a:pPr/>
              <a:t>09/04/2012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191F4-DAA8-47F4-B952-57FB8EA512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728575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B7743-C675-436D-9713-CA179C662BF4}" type="datetimeFigureOut">
              <a:rPr lang="fr-FR" smtClean="0"/>
              <a:pPr/>
              <a:t>09/04/2012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BE6D9-A795-4E0A-BF54-2BC789B06F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6482179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BE6D9-A795-4E0A-BF54-2BC789B06F75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6787664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BE6D9-A795-4E0A-BF54-2BC789B06F75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BE6D9-A795-4E0A-BF54-2BC789B06F75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BE6D9-A795-4E0A-BF54-2BC789B06F75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BE6D9-A795-4E0A-BF54-2BC789B06F75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BE6D9-A795-4E0A-BF54-2BC789B06F75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BE6D9-A795-4E0A-BF54-2BC789B06F75}" type="slidenum">
              <a:rPr lang="fr-FR" smtClean="0"/>
              <a:pPr/>
              <a:t>27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7469306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BE6D9-A795-4E0A-BF54-2BC789B06F75}" type="slidenum">
              <a:rPr lang="fr-FR" smtClean="0"/>
              <a:pPr/>
              <a:t>28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1018247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BE6D9-A795-4E0A-BF54-2BC789B06F75}" type="slidenum">
              <a:rPr lang="fr-FR" smtClean="0"/>
              <a:pPr/>
              <a:t>29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9025611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BE6D9-A795-4E0A-BF54-2BC789B06F75}" type="slidenum">
              <a:rPr lang="fr-FR" smtClean="0"/>
              <a:pPr/>
              <a:t>30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1778325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BE6D9-A795-4E0A-BF54-2BC789B06F75}" type="slidenum">
              <a:rPr lang="fr-FR" smtClean="0"/>
              <a:pPr/>
              <a:t>31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632065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L’individu en tant qu’ </a:t>
            </a:r>
            <a:r>
              <a:rPr lang="fr-FR" baseline="0" dirty="0" smtClean="0"/>
              <a:t>« être social » arrive ou est dans l’organisation avec sa personnalité, ses émotions, son comportement</a:t>
            </a:r>
          </a:p>
          <a:p>
            <a:r>
              <a:rPr lang="fr-FR" baseline="0" dirty="0" smtClean="0"/>
              <a:t>Sa mission est de travailler : l’objectif de l’organisation est que le travail de cet « être social » la rende plus performante</a:t>
            </a:r>
          </a:p>
          <a:p>
            <a:r>
              <a:rPr lang="fr-FR" baseline="0" dirty="0" err="1" smtClean="0"/>
              <a:t>L’’individu</a:t>
            </a:r>
            <a:r>
              <a:rPr lang="fr-FR" baseline="0" dirty="0" smtClean="0"/>
              <a:t>  influence les autres membres de l’organisation par ce qu’il est (personnalité, comportement…) mais les autres l’influencent aussi (peuvent modifier son comportement, sa personnalité…)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BE6D9-A795-4E0A-BF54-2BC789B06F75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fr-FR" dirty="0" smtClean="0"/>
              <a:t>L’individu s’insère dans une structure sociale : tensions</a:t>
            </a:r>
          </a:p>
          <a:p>
            <a:pPr lvl="1"/>
            <a:r>
              <a:rPr lang="fr-FR" dirty="0" smtClean="0"/>
              <a:t>L’activité de travail nécessaire est identifiée et adaptée aux besoins de l’organisation</a:t>
            </a:r>
          </a:p>
          <a:p>
            <a:pPr lvl="1"/>
            <a:r>
              <a:rPr lang="fr-FR" dirty="0" smtClean="0"/>
              <a:t>L’activité de travail est évaluée et  améliorée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BE6D9-A795-4E0A-BF54-2BC789B06F75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/>
              <a:t>Montrer que l’organisation est un « collectif humain »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/>
              <a:t>individu s’insère dans ce « collectif humain » au travers de son activité de travail pour </a:t>
            </a:r>
            <a:r>
              <a:rPr lang="fr-FR" dirty="0" smtClean="0"/>
              <a:t>contribuer</a:t>
            </a:r>
            <a:r>
              <a:rPr lang="fr-FR" sz="1200" dirty="0" smtClean="0"/>
              <a:t> à la performance de l’organisation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BE6D9-A795-4E0A-BF54-2BC789B06F75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  <a:p>
            <a:r>
              <a:rPr lang="fr-FR" baseline="0" dirty="0" smtClean="0"/>
              <a:t>Il faut tenir compte des progressions des autres </a:t>
            </a:r>
            <a:r>
              <a:rPr lang="fr-FR" baseline="0" dirty="0" smtClean="0"/>
              <a:t>spécialités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BE6D9-A795-4E0A-BF54-2BC789B06F75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BE6D9-A795-4E0A-BF54-2BC789B06F75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Préalablement</a:t>
            </a:r>
            <a:r>
              <a:rPr lang="fr-FR" baseline="0" dirty="0" smtClean="0"/>
              <a:t>, il est nécessaire d’appréhender la question de gestion (se poser des questions sur la problématique de cette question)</a:t>
            </a:r>
            <a:endParaRPr lang="fr-FR" dirty="0" smtClean="0"/>
          </a:p>
          <a:p>
            <a:r>
              <a:rPr lang="fr-FR" dirty="0" smtClean="0"/>
              <a:t>Questionnement  possible sur</a:t>
            </a:r>
            <a:r>
              <a:rPr lang="fr-FR" baseline="0" dirty="0" smtClean="0"/>
              <a:t> la question </a:t>
            </a:r>
            <a:endParaRPr lang="fr-FR" dirty="0" smtClean="0"/>
          </a:p>
          <a:p>
            <a:r>
              <a:rPr lang="fr-FR" dirty="0" smtClean="0"/>
              <a:t>- La notion de travail (effectif (temps de travail) ? Rémunéré (bénévolat) ? Activité individuelle ou collective)</a:t>
            </a:r>
          </a:p>
          <a:p>
            <a:pPr>
              <a:buFontTx/>
              <a:buChar char="-"/>
            </a:pPr>
            <a:r>
              <a:rPr lang="fr-FR" dirty="0" smtClean="0"/>
              <a:t> Les notions de ressources (activité créatrice de valeur ? Activité qui enrichit l’organisation ?) de charges (Charges au sens rémunérations, cotisations…? Coûts liés à la motivation ? A l’organisation  du travail ? Coûts cachés ? )</a:t>
            </a:r>
          </a:p>
          <a:p>
            <a:pPr>
              <a:buFontTx/>
              <a:buChar char="-"/>
            </a:pPr>
            <a:r>
              <a:rPr lang="fr-FR" dirty="0" smtClean="0"/>
              <a:t> Le ou ? Plutôt et? </a:t>
            </a:r>
          </a:p>
          <a:p>
            <a:pPr>
              <a:buFontTx/>
              <a:buChar char="-"/>
            </a:pPr>
            <a:r>
              <a:rPr lang="fr-FR" dirty="0" smtClean="0"/>
              <a:t>Comment évaluer le travail pour savoir si c’est une charge ou une ressource </a:t>
            </a:r>
          </a:p>
          <a:p>
            <a:pPr>
              <a:buClr>
                <a:srgbClr val="FF6600"/>
              </a:buClr>
              <a:buFont typeface="Wingdings" charset="2"/>
              <a:buChar char="ü"/>
            </a:pPr>
            <a:r>
              <a:rPr lang="fr-FR" sz="2400" dirty="0" smtClean="0"/>
              <a:t>L’activité de travail : </a:t>
            </a:r>
          </a:p>
          <a:p>
            <a:pPr lvl="1">
              <a:buClr>
                <a:srgbClr val="FF6600"/>
              </a:buClr>
              <a:buFont typeface="Wingdings" charset="2"/>
              <a:buChar char="ü"/>
            </a:pPr>
            <a:r>
              <a:rPr lang="fr-FR" sz="2400" dirty="0" smtClean="0"/>
              <a:t>Qu’entend-t-on par activité de travail ?</a:t>
            </a:r>
          </a:p>
          <a:p>
            <a:pPr lvl="1">
              <a:buClr>
                <a:srgbClr val="FF6600"/>
              </a:buClr>
              <a:buFont typeface="Wingdings" charset="2"/>
              <a:buChar char="ü"/>
            </a:pPr>
            <a:r>
              <a:rPr lang="fr-FR" sz="2400" dirty="0" smtClean="0"/>
              <a:t>Quel est le lien entre l’activité de travail et l’organisation ?</a:t>
            </a:r>
          </a:p>
          <a:p>
            <a:pPr lvl="1">
              <a:buClr>
                <a:srgbClr val="FF6600"/>
              </a:buClr>
              <a:buFont typeface="Wingdings" charset="2"/>
              <a:buChar char="ü"/>
            </a:pPr>
            <a:r>
              <a:rPr lang="fr-FR" sz="2400" dirty="0" smtClean="0"/>
              <a:t>Que sont les conditions de travail ? Existe-t-il un lien entre conditions de travail et activité humaine ? Comment les évaluer ?</a:t>
            </a:r>
          </a:p>
          <a:p>
            <a:pPr>
              <a:buClr>
                <a:srgbClr val="FF6600"/>
              </a:buClr>
              <a:buFont typeface="Wingdings" charset="2"/>
              <a:buChar char="ü"/>
            </a:pPr>
            <a:r>
              <a:rPr lang="fr-FR" sz="2400" dirty="0" smtClean="0"/>
              <a:t>La compétence et qualification</a:t>
            </a:r>
          </a:p>
          <a:p>
            <a:pPr lvl="1">
              <a:buClr>
                <a:srgbClr val="FF6600"/>
              </a:buClr>
              <a:buFont typeface="Wingdings" charset="2"/>
              <a:buChar char="ü"/>
            </a:pPr>
            <a:r>
              <a:rPr lang="fr-FR" sz="2400" dirty="0" smtClean="0"/>
              <a:t>A quoi correspondent la compétence et la qualification ?</a:t>
            </a:r>
          </a:p>
          <a:p>
            <a:pPr lvl="1">
              <a:buClr>
                <a:srgbClr val="FF6600"/>
              </a:buClr>
              <a:buFont typeface="Wingdings" charset="2"/>
              <a:buChar char="ü"/>
            </a:pPr>
            <a:r>
              <a:rPr lang="fr-FR" sz="2400" dirty="0" smtClean="0"/>
              <a:t>Quels usages pour les travailleurs et l’organisation ?</a:t>
            </a:r>
          </a:p>
          <a:p>
            <a:pPr lvl="1">
              <a:buFont typeface="Wingdings" charset="2"/>
              <a:buChar char="ü"/>
            </a:pPr>
            <a:r>
              <a:rPr lang="fr-FR" sz="2800" dirty="0" smtClean="0">
                <a:solidFill>
                  <a:srgbClr val="000000"/>
                </a:solidFill>
              </a:rPr>
              <a:t>Comment l’évaluer ?</a:t>
            </a:r>
          </a:p>
          <a:p>
            <a:pPr lvl="2">
              <a:buFont typeface="Wingdings" charset="2"/>
              <a:buChar char="ü"/>
            </a:pPr>
            <a:r>
              <a:rPr lang="fr-FR" sz="2800" dirty="0" smtClean="0">
                <a:solidFill>
                  <a:srgbClr val="000000"/>
                </a:solidFill>
              </a:rPr>
              <a:t> Quels repères ?</a:t>
            </a:r>
          </a:p>
          <a:p>
            <a:pPr lvl="2">
              <a:buFont typeface="Wingdings" charset="2"/>
              <a:buChar char="ü"/>
            </a:pPr>
            <a:r>
              <a:rPr lang="fr-FR" sz="2800" dirty="0" smtClean="0">
                <a:solidFill>
                  <a:srgbClr val="000000"/>
                </a:solidFill>
              </a:rPr>
              <a:t>Quels indicateurs ?</a:t>
            </a:r>
          </a:p>
          <a:p>
            <a:pPr lvl="2">
              <a:buFont typeface="Wingdings" charset="2"/>
              <a:buChar char="ü"/>
            </a:pPr>
            <a:r>
              <a:rPr lang="fr-FR" sz="2800" dirty="0" smtClean="0">
                <a:solidFill>
                  <a:srgbClr val="000000"/>
                </a:solidFill>
              </a:rPr>
              <a:t>Quel périmètre observable ?</a:t>
            </a:r>
          </a:p>
          <a:p>
            <a:pPr lvl="1">
              <a:buFont typeface="Wingdings" charset="2"/>
              <a:buChar char="ü"/>
            </a:pPr>
            <a:r>
              <a:rPr lang="fr-FR" sz="2800" dirty="0" smtClean="0">
                <a:solidFill>
                  <a:srgbClr val="000000"/>
                </a:solidFill>
              </a:rPr>
              <a:t>Pourquoi l’évaluer ?la rémunérer, l’enrichir, la remplacer</a:t>
            </a:r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BE6D9-A795-4E0A-BF54-2BC789B06F75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305552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Préalablement</a:t>
            </a:r>
            <a:r>
              <a:rPr lang="fr-FR" baseline="0" dirty="0" smtClean="0"/>
              <a:t>, il est nécessaire d’appréhender la question de gestion (se poser des questions sur la problématique de cette question)</a:t>
            </a:r>
            <a:endParaRPr lang="fr-FR" dirty="0" smtClean="0"/>
          </a:p>
          <a:p>
            <a:r>
              <a:rPr lang="fr-FR" dirty="0" smtClean="0"/>
              <a:t>Questionnement  possible sur</a:t>
            </a:r>
            <a:r>
              <a:rPr lang="fr-FR" baseline="0" dirty="0" smtClean="0"/>
              <a:t> la question </a:t>
            </a:r>
            <a:endParaRPr lang="fr-FR" dirty="0" smtClean="0"/>
          </a:p>
          <a:p>
            <a:r>
              <a:rPr lang="fr-FR" dirty="0" smtClean="0"/>
              <a:t>- La notion de travail (effectif (temps de travail) ? Rémunéré (bénévolat) ? Activité individuelle ou collective)</a:t>
            </a:r>
          </a:p>
          <a:p>
            <a:pPr>
              <a:buFontTx/>
              <a:buChar char="-"/>
            </a:pPr>
            <a:r>
              <a:rPr lang="fr-FR" dirty="0" smtClean="0"/>
              <a:t> Les notions de ressources (activité créatrice de valeur ? Activité qui enrichit l’organisation ?) de charges (Charges au sens rémunérations, cotisations…? Coûts liés à la motivation ? A l’organisation  du travail ? Coûts cachés ? )</a:t>
            </a:r>
          </a:p>
          <a:p>
            <a:pPr>
              <a:buFontTx/>
              <a:buChar char="-"/>
            </a:pPr>
            <a:r>
              <a:rPr lang="fr-FR" dirty="0" smtClean="0"/>
              <a:t> Le ou ? Plutôt et? </a:t>
            </a:r>
          </a:p>
          <a:p>
            <a:pPr>
              <a:buFontTx/>
              <a:buChar char="-"/>
            </a:pPr>
            <a:r>
              <a:rPr lang="fr-FR" dirty="0" smtClean="0"/>
              <a:t>Comment évaluer le travail pour savoir si c’est une charge ou une ressource </a:t>
            </a:r>
          </a:p>
          <a:p>
            <a:pPr>
              <a:buClr>
                <a:srgbClr val="FF6600"/>
              </a:buClr>
              <a:buFont typeface="Wingdings" charset="2"/>
              <a:buChar char="ü"/>
            </a:pPr>
            <a:r>
              <a:rPr lang="fr-FR" sz="2400" dirty="0" smtClean="0"/>
              <a:t>L’activité de travail : </a:t>
            </a:r>
          </a:p>
          <a:p>
            <a:pPr lvl="1">
              <a:buClr>
                <a:srgbClr val="FF6600"/>
              </a:buClr>
              <a:buFont typeface="Wingdings" charset="2"/>
              <a:buChar char="ü"/>
            </a:pPr>
            <a:r>
              <a:rPr lang="fr-FR" sz="2400" dirty="0" smtClean="0"/>
              <a:t>Qu’entend-t-on par activité de travail ?</a:t>
            </a:r>
          </a:p>
          <a:p>
            <a:pPr lvl="1">
              <a:buClr>
                <a:srgbClr val="FF6600"/>
              </a:buClr>
              <a:buFont typeface="Wingdings" charset="2"/>
              <a:buChar char="ü"/>
            </a:pPr>
            <a:r>
              <a:rPr lang="fr-FR" sz="2400" dirty="0" smtClean="0"/>
              <a:t>Quel est le lien entre l’activité de travail et l’organisation ?</a:t>
            </a:r>
          </a:p>
          <a:p>
            <a:pPr lvl="1">
              <a:buClr>
                <a:srgbClr val="FF6600"/>
              </a:buClr>
              <a:buFont typeface="Wingdings" charset="2"/>
              <a:buChar char="ü"/>
            </a:pPr>
            <a:r>
              <a:rPr lang="fr-FR" sz="2400" dirty="0" smtClean="0"/>
              <a:t>Que sont les conditions de travail ? Existe-t-il un lien entre conditions de travail et activité humaine ? Comment les évaluer ?</a:t>
            </a:r>
          </a:p>
          <a:p>
            <a:pPr>
              <a:buClr>
                <a:srgbClr val="FF6600"/>
              </a:buClr>
              <a:buFont typeface="Wingdings" charset="2"/>
              <a:buChar char="ü"/>
            </a:pPr>
            <a:r>
              <a:rPr lang="fr-FR" sz="2400" dirty="0" smtClean="0"/>
              <a:t>La compétence et qualification</a:t>
            </a:r>
          </a:p>
          <a:p>
            <a:pPr lvl="1">
              <a:buClr>
                <a:srgbClr val="FF6600"/>
              </a:buClr>
              <a:buFont typeface="Wingdings" charset="2"/>
              <a:buChar char="ü"/>
            </a:pPr>
            <a:r>
              <a:rPr lang="fr-FR" sz="2400" dirty="0" smtClean="0"/>
              <a:t>A quoi correspondent la compétence et la qualification ?</a:t>
            </a:r>
          </a:p>
          <a:p>
            <a:pPr lvl="1">
              <a:buClr>
                <a:srgbClr val="FF6600"/>
              </a:buClr>
              <a:buFont typeface="Wingdings" charset="2"/>
              <a:buChar char="ü"/>
            </a:pPr>
            <a:r>
              <a:rPr lang="fr-FR" sz="2400" dirty="0" smtClean="0"/>
              <a:t>Quels usages pour les travailleurs et l’organisation ?</a:t>
            </a:r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BE6D9-A795-4E0A-BF54-2BC789B06F75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3055527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</a:t>
            </a:r>
            <a:r>
              <a:rPr lang="fr-FR" baseline="0" dirty="0" smtClean="0"/>
              <a:t> sens de l’étude donne des indications pour orienter le raisonnement à mener sur la question de gestion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BE6D9-A795-4E0A-BF54-2BC789B06F75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00270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335B8315-1AE1-43B4-9F48-E458A2EFF5CA}" type="datetime1">
              <a:rPr lang="en-US" smtClean="0"/>
              <a:pPr algn="l" eaLnBrk="1" latinLnBrk="0" hangingPunct="1"/>
              <a:t>4/9/2012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‹N°›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58123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F1C4-D4B5-469B-BA6C-07A5B211F8B2}" type="datetime1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553423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EC1C6-6DD0-4410-A7A5-0C85A6536FE2}" type="datetime1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475125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DF112-E766-4DDF-B283-C1445C941D79}" type="datetime1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91204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297A3AF2-DD1C-4B09-80BB-C67A75A43007}" type="datetime1">
              <a:rPr lang="en-US" smtClean="0"/>
              <a:pPr algn="l" eaLnBrk="1" latinLnBrk="0" hangingPunct="1"/>
              <a:t>4/9/2012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‹N°›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897234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EE51-CDCB-42EE-8E7C-3203F0304894}" type="datetime1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09595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AEEF-BD35-4B78-9207-67CA95D62575}" type="datetime1">
              <a:rPr lang="en-US" smtClean="0"/>
              <a:pPr/>
              <a:t>4/9/2012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92736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E619-CCBA-48D8-9F61-1BAE51806B3C}" type="datetime1">
              <a:rPr lang="en-US" smtClean="0"/>
              <a:pPr/>
              <a:t>4/9/2012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81612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4C98-DBA3-4459-A41E-4B69CCC754D4}" type="datetime1">
              <a:rPr lang="en-US" smtClean="0"/>
              <a:pPr/>
              <a:t>4/9/2012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603137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9B498A9D-4789-4C47-95E1-BED8EE73F422}" type="datetime1">
              <a:rPr lang="en-US" smtClean="0"/>
              <a:pPr algn="l" eaLnBrk="1" latinLnBrk="0" hangingPunct="1"/>
              <a:t>4/9/2012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‹N°›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07370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97856AE0-1881-4812-A181-022B8333FB51}" type="datetime1">
              <a:rPr lang="en-US" smtClean="0"/>
              <a:pPr algn="l" eaLnBrk="1" latinLnBrk="0" hangingPunct="1"/>
              <a:t>4/9/2012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‹N°›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590171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C42AB690-78CC-44E8-9DEE-3CAAD71717EA}" type="datetime1">
              <a:rPr lang="en-US" smtClean="0"/>
              <a:pPr algn="l" eaLnBrk="1" latinLnBrk="0" hangingPunct="1"/>
              <a:t>4/9/2012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‹N°›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4925" y="44450"/>
            <a:ext cx="13589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221015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legifrance.gouv.fr/affichIDCC.do;jsessionid=3BCA3CEAC54635489AF43015680BE325.tpdjo07v_2?idSectionTA=KALISCTA000024875031&amp;cidTexte=KALITEXT000005640939&amp;idConvention=KALICONT000005635085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g25.i-grasp.com/fe/tpl_sephora01.asp?newms=jj&amp;id=33467" TargetMode="External"/><Relationship Id="rId5" Type="http://schemas.openxmlformats.org/officeDocument/2006/relationships/hyperlink" Target="http://recrute.carrefour.fr/manager-de-rayon-caisse-vente-hf" TargetMode="External"/><Relationship Id="rId4" Type="http://schemas.openxmlformats.org/officeDocument/2006/relationships/hyperlink" Target="http://oniseptv.onisep.fr/index.php?PHPSESSID=d5e9e8c333afb62c6130b19f6e3c4238&amp;mode=search&amp;recherche=chef+de+rayon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nact.fr/portal/page/portal/web/Videos/Videos_detail?p_thingIdToShow=25263608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4800" b="1" dirty="0" smtClean="0">
                <a:solidFill>
                  <a:srgbClr val="FF6600"/>
                </a:solidFill>
              </a:rPr>
              <a:t>THEME : DE L’INDIVIDU A L’ACTEUR</a:t>
            </a:r>
            <a:endParaRPr lang="fr-FR" sz="4800" b="1" dirty="0">
              <a:solidFill>
                <a:srgbClr val="FF6600"/>
              </a:solidFill>
            </a:endParaRPr>
          </a:p>
        </p:txBody>
      </p:sp>
      <p:graphicFrame>
        <p:nvGraphicFramePr>
          <p:cNvPr id="3" name="Diagramme 2"/>
          <p:cNvGraphicFramePr/>
          <p:nvPr/>
        </p:nvGraphicFramePr>
        <p:xfrm>
          <a:off x="4648200" y="3810000"/>
          <a:ext cx="41910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fr-FR" b="1" dirty="0" smtClean="0">
                <a:solidFill>
                  <a:srgbClr val="FF6600"/>
                </a:solidFill>
              </a:rPr>
              <a:t> Question de gestion :</a:t>
            </a:r>
            <a:r>
              <a:rPr lang="fr-FR" dirty="0" smtClean="0">
                <a:solidFill>
                  <a:srgbClr val="FF6600"/>
                </a:solidFill>
              </a:rPr>
              <a:t>L’activité humaine constitue-t-elle une</a:t>
            </a:r>
            <a:r>
              <a:rPr lang="fr-FR" b="1" dirty="0" smtClean="0">
                <a:solidFill>
                  <a:srgbClr val="FF6600"/>
                </a:solidFill>
              </a:rPr>
              <a:t> </a:t>
            </a:r>
            <a:r>
              <a:rPr lang="fr-FR" dirty="0" smtClean="0">
                <a:solidFill>
                  <a:srgbClr val="FF6600"/>
                </a:solidFill>
              </a:rPr>
              <a:t>charge ou une ressource pour l’organisation ?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Font typeface="Wingdings" charset="2"/>
              <a:buChar char="ü"/>
            </a:pPr>
            <a:r>
              <a:rPr lang="fr-FR" dirty="0" smtClean="0">
                <a:solidFill>
                  <a:srgbClr val="FF6600"/>
                </a:solidFill>
              </a:rPr>
              <a:t>Quelle relation entre ressource et charge ?</a:t>
            </a:r>
          </a:p>
          <a:p>
            <a:pPr lvl="1">
              <a:buClr>
                <a:schemeClr val="tx1">
                  <a:lumMod val="95000"/>
                  <a:lumOff val="5000"/>
                </a:schemeClr>
              </a:buClr>
              <a:buFont typeface="Wingdings" charset="2"/>
              <a:buChar char="ü"/>
            </a:pPr>
            <a:r>
              <a:rPr lang="fr-FR" dirty="0" smtClean="0">
                <a:solidFill>
                  <a:srgbClr val="000000"/>
                </a:solidFill>
              </a:rPr>
              <a:t>Quel compromis pour l’organisation ?</a:t>
            </a:r>
          </a:p>
          <a:p>
            <a:pPr lvl="1">
              <a:buClr>
                <a:schemeClr val="tx1">
                  <a:lumMod val="95000"/>
                  <a:lumOff val="5000"/>
                </a:schemeClr>
              </a:buClr>
              <a:buFont typeface="Wingdings" charset="2"/>
              <a:buChar char="ü"/>
            </a:pPr>
            <a:r>
              <a:rPr lang="fr-FR" dirty="0" smtClean="0">
                <a:solidFill>
                  <a:srgbClr val="000000"/>
                </a:solidFill>
              </a:rPr>
              <a:t>Quels choix ?</a:t>
            </a:r>
          </a:p>
          <a:p>
            <a:pPr lvl="1">
              <a:buClr>
                <a:schemeClr val="tx1">
                  <a:lumMod val="95000"/>
                  <a:lumOff val="5000"/>
                </a:schemeClr>
              </a:buClr>
              <a:buFont typeface="Wingdings" charset="2"/>
              <a:buChar char="ü"/>
            </a:pPr>
            <a:r>
              <a:rPr lang="fr-FR" dirty="0" smtClean="0">
                <a:solidFill>
                  <a:srgbClr val="000000"/>
                </a:solidFill>
              </a:rPr>
              <a:t>Quel lien entre les deux ?</a:t>
            </a:r>
          </a:p>
          <a:p>
            <a:pPr>
              <a:buFont typeface="Wingdings" charset="2"/>
              <a:buChar char="ü"/>
            </a:pPr>
            <a:endParaRPr lang="fr-FR" dirty="0" smtClean="0">
              <a:solidFill>
                <a:srgbClr val="FF6600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10</a:t>
            </a:fld>
            <a:endParaRPr kumimoji="0" lang="en-US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Questionnement autour de  la question de gestion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>
                <a:solidFill>
                  <a:srgbClr val="FF6600"/>
                </a:solidFill>
              </a:rPr>
              <a:t>Du sens de l’étude à la question de gestion</a:t>
            </a:r>
            <a:endParaRPr lang="fr-FR" sz="3600" b="1" dirty="0">
              <a:solidFill>
                <a:srgbClr val="FF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/>
          </a:bodyPr>
          <a:lstStyle/>
          <a:p>
            <a:r>
              <a:rPr lang="fr-FR" dirty="0"/>
              <a:t>L’</a:t>
            </a:r>
            <a:r>
              <a:rPr lang="fr-FR" b="1" dirty="0"/>
              <a:t>individu</a:t>
            </a:r>
            <a:r>
              <a:rPr lang="fr-FR" dirty="0"/>
              <a:t>, par son </a:t>
            </a:r>
            <a:r>
              <a:rPr lang="fr-FR" b="1" dirty="0"/>
              <a:t>activité de travail</a:t>
            </a:r>
            <a:r>
              <a:rPr lang="fr-FR" dirty="0"/>
              <a:t>, produit de la </a:t>
            </a:r>
            <a:r>
              <a:rPr lang="fr-FR" b="1" dirty="0"/>
              <a:t>valeur</a:t>
            </a:r>
            <a:r>
              <a:rPr lang="fr-FR" dirty="0"/>
              <a:t> et constitue ainsi une véritable </a:t>
            </a:r>
            <a:r>
              <a:rPr lang="fr-FR" b="1" dirty="0"/>
              <a:t>ressource pour </a:t>
            </a:r>
            <a:r>
              <a:rPr lang="fr-FR" b="1" dirty="0" smtClean="0"/>
              <a:t>l’organisation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b="1" dirty="0" smtClean="0"/>
              <a:t>La </a:t>
            </a:r>
            <a:r>
              <a:rPr lang="fr-FR" b="1" dirty="0"/>
              <a:t>gestion de cette ressource </a:t>
            </a:r>
            <a:r>
              <a:rPr lang="fr-FR" dirty="0"/>
              <a:t>nécessite de la </a:t>
            </a:r>
            <a:r>
              <a:rPr lang="fr-FR" b="1" dirty="0"/>
              <a:t>préserver</a:t>
            </a:r>
            <a:r>
              <a:rPr lang="fr-FR" dirty="0"/>
              <a:t>, de </a:t>
            </a:r>
            <a:r>
              <a:rPr lang="fr-FR" b="1" dirty="0"/>
              <a:t>l’évaluer</a:t>
            </a:r>
            <a:r>
              <a:rPr lang="fr-FR" dirty="0"/>
              <a:t> et de la </a:t>
            </a:r>
            <a:r>
              <a:rPr lang="fr-FR" b="1" dirty="0"/>
              <a:t>rétribuer</a:t>
            </a:r>
            <a:r>
              <a:rPr lang="fr-FR" dirty="0"/>
              <a:t> en relation avec </a:t>
            </a:r>
            <a:r>
              <a:rPr lang="fr-FR" b="1" dirty="0"/>
              <a:t>ses contributions</a:t>
            </a:r>
            <a:r>
              <a:rPr lang="fr-FR" dirty="0"/>
              <a:t>, dans une recherche de </a:t>
            </a:r>
            <a:r>
              <a:rPr lang="fr-FR" b="1" dirty="0"/>
              <a:t>performance</a:t>
            </a:r>
            <a:r>
              <a:rPr lang="fr-FR" b="1" dirty="0" smtClean="0"/>
              <a:t>.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11</a:t>
            </a:fld>
            <a:endParaRPr kumimoji="0" lang="en-US" dirty="0"/>
          </a:p>
        </p:txBody>
      </p:sp>
      <p:sp>
        <p:nvSpPr>
          <p:cNvPr id="5" name="Rectangle 4"/>
          <p:cNvSpPr/>
          <p:nvPr/>
        </p:nvSpPr>
        <p:spPr>
          <a:xfrm>
            <a:off x="395536" y="1544216"/>
            <a:ext cx="8208912" cy="1656184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95536" y="3702968"/>
            <a:ext cx="8064896" cy="2088232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81000" y="57150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6600"/>
              </a:buClr>
              <a:buFont typeface="Wingdings" charset="2"/>
              <a:buChar char="ü"/>
            </a:pPr>
            <a:r>
              <a:rPr lang="fr-FR" sz="2400" b="1" dirty="0" smtClean="0">
                <a:solidFill>
                  <a:srgbClr val="FF6600"/>
                </a:solidFill>
              </a:rPr>
              <a:t> Question de gestion :L’activité humaine constitue-t-elle une charge ou une ressource pour l’organisation ?</a:t>
            </a:r>
            <a:endParaRPr lang="fr-FR" sz="24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87033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6600"/>
                </a:solidFill>
              </a:rPr>
              <a:t>Exemple d’une démarche avec une situation </a:t>
            </a:r>
            <a:r>
              <a:rPr lang="fr-FR" b="1" dirty="0" err="1" smtClean="0">
                <a:solidFill>
                  <a:srgbClr val="FF6600"/>
                </a:solidFill>
              </a:rPr>
              <a:t>contextualisée</a:t>
            </a:r>
            <a:r>
              <a:rPr lang="fr-FR" b="1" dirty="0" smtClean="0">
                <a:solidFill>
                  <a:srgbClr val="FF6600"/>
                </a:solidFill>
              </a:rPr>
              <a:t/>
            </a:r>
            <a:br>
              <a:rPr lang="fr-FR" b="1" dirty="0" smtClean="0">
                <a:solidFill>
                  <a:srgbClr val="FF6600"/>
                </a:solidFill>
              </a:rPr>
            </a:br>
            <a:endParaRPr lang="fr-FR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84941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6600"/>
                </a:solidFill>
              </a:rPr>
              <a:t>Cas IXEP</a:t>
            </a:r>
            <a:endParaRPr lang="fr-FR" dirty="0">
              <a:solidFill>
                <a:srgbClr val="FF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IXEP apporte des conseils et conçoit des sites internet pour des organisations publiques</a:t>
            </a:r>
          </a:p>
          <a:p>
            <a:r>
              <a:rPr lang="fr-FR" dirty="0" smtClean="0"/>
              <a:t>30 collaborateurs répartis dans deux départements de l’entreprise : collectivités locales et organismes publics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6600"/>
                </a:solidFill>
              </a:rPr>
              <a:t>Problématique </a:t>
            </a:r>
            <a:r>
              <a:rPr lang="fr-FR" dirty="0" smtClean="0"/>
              <a:t>: </a:t>
            </a:r>
          </a:p>
          <a:p>
            <a:pPr marL="0" indent="0">
              <a:buFont typeface="Arial"/>
              <a:buChar char="•"/>
            </a:pPr>
            <a:r>
              <a:rPr lang="fr-FR" dirty="0" smtClean="0"/>
              <a:t>   La clientèle collectivité locale est en forte augmentation.                                       Les collaborateurs de ce département ont des difficultés à s’organiser.</a:t>
            </a:r>
          </a:p>
          <a:p>
            <a:pPr marL="0" indent="0">
              <a:buFont typeface="Arial"/>
              <a:buChar char="•"/>
            </a:pPr>
            <a:r>
              <a:rPr lang="fr-FR" dirty="0" smtClean="0"/>
              <a:t>   Le dirigeant décide </a:t>
            </a:r>
          </a:p>
          <a:p>
            <a:pPr marL="0" indent="0">
              <a:buNone/>
            </a:pPr>
            <a:r>
              <a:rPr lang="fr-FR" dirty="0" smtClean="0"/>
              <a:t>	- de recruter un assistant </a:t>
            </a:r>
          </a:p>
          <a:p>
            <a:pPr marL="0" indent="0">
              <a:buNone/>
            </a:pPr>
            <a:r>
              <a:rPr lang="fr-FR" dirty="0" smtClean="0"/>
              <a:t>	- de mettre en place des indicateurs de suivi de</a:t>
            </a:r>
          </a:p>
          <a:p>
            <a:pPr marL="0" indent="0">
              <a:buNone/>
            </a:pPr>
            <a:r>
              <a:rPr lang="fr-FR" dirty="0" smtClean="0"/>
              <a:t>	l’activité de travail.</a:t>
            </a:r>
          </a:p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13</a:t>
            </a:fld>
            <a:endParaRPr kumimoji="0"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32326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FF6600"/>
                </a:solidFill>
              </a:rPr>
              <a:t>Cas IXEP : r</a:t>
            </a:r>
            <a:r>
              <a:rPr lang="fr-FR" dirty="0" smtClean="0">
                <a:solidFill>
                  <a:srgbClr val="FF6600"/>
                </a:solidFill>
              </a:rPr>
              <a:t>ecruter un(e) assistant(e)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2697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rgbClr val="FF6600"/>
                </a:solidFill>
              </a:rPr>
              <a:t>Activité :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 smtClean="0"/>
              <a:t>À partir de l’offre de poste </a:t>
            </a:r>
            <a:r>
              <a:rPr lang="fr-FR" dirty="0" smtClean="0"/>
              <a:t>d’assistant(e) </a:t>
            </a:r>
            <a:r>
              <a:rPr lang="fr-FR" dirty="0" smtClean="0"/>
              <a:t>diffusé sur le site de l’entreprise et de 3 CV, les élèves décrivent les qualifications et compétences recherchées. Ils cherchent à comprendre pourquoi un des CV n’a pas été </a:t>
            </a:r>
            <a:r>
              <a:rPr lang="fr-FR" dirty="0" smtClean="0"/>
              <a:t>retenu.</a:t>
            </a:r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14</a:t>
            </a:fld>
            <a:endParaRPr kumimoji="0" lang="en-US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val="3227974692"/>
              </p:ext>
            </p:extLst>
          </p:nvPr>
        </p:nvGraphicFramePr>
        <p:xfrm>
          <a:off x="611560" y="4581128"/>
          <a:ext cx="8208912" cy="1645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04456"/>
                <a:gridCol w="4104456"/>
              </a:tblGrid>
              <a:tr h="311955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Capacité</a:t>
                      </a:r>
                      <a:endParaRPr lang="fr-FR" sz="2400" dirty="0"/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Notions</a:t>
                      </a:r>
                      <a:endParaRPr lang="fr-FR" sz="2400" dirty="0"/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999965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FR" sz="2400" dirty="0" smtClean="0">
                          <a:solidFill>
                            <a:schemeClr val="bg1"/>
                          </a:solidFill>
                        </a:rPr>
                        <a:t>Distinguer l’approche par 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2400" dirty="0" smtClean="0">
                          <a:solidFill>
                            <a:schemeClr val="bg1"/>
                          </a:solidFill>
                        </a:rPr>
                        <a:t>qualification de l’approche 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2400" dirty="0" smtClean="0">
                          <a:solidFill>
                            <a:schemeClr val="bg1"/>
                          </a:solidFill>
                        </a:rPr>
                        <a:t>par compétence</a:t>
                      </a: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solidFill>
                            <a:schemeClr val="bg1"/>
                          </a:solidFill>
                        </a:rPr>
                        <a:t>compétence et qualification</a:t>
                      </a:r>
                    </a:p>
                    <a:p>
                      <a:endParaRPr lang="fr-FR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9540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      </a:t>
            </a:r>
            <a:r>
              <a:rPr lang="fr-FR" b="1" dirty="0" smtClean="0">
                <a:solidFill>
                  <a:srgbClr val="FF0000"/>
                </a:solidFill>
              </a:rPr>
              <a:t>Capacités</a:t>
            </a:r>
            <a:r>
              <a:rPr lang="fr-FR" dirty="0" smtClean="0">
                <a:solidFill>
                  <a:srgbClr val="FF0000"/>
                </a:solidFill>
              </a:rPr>
              <a:t> et notions activées dans le cas IXEP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162475"/>
          </a:xfrm>
        </p:spPr>
        <p:txBody>
          <a:bodyPr/>
          <a:lstStyle/>
          <a:p>
            <a:pPr>
              <a:buClr>
                <a:srgbClr val="FF6600"/>
              </a:buClr>
              <a:buFont typeface="Wingdings" charset="2"/>
              <a:buChar char="ü"/>
            </a:pPr>
            <a:r>
              <a:rPr lang="fr-FR" b="1" dirty="0" smtClean="0">
                <a:solidFill>
                  <a:srgbClr val="FF6600"/>
                </a:solidFill>
              </a:rPr>
              <a:t>Capacité : distinguer l’approche par la qualification et la compétence</a:t>
            </a:r>
          </a:p>
          <a:p>
            <a:pPr>
              <a:buClr>
                <a:srgbClr val="FF6600"/>
              </a:buClr>
              <a:buFont typeface="Wingdings" charset="2"/>
              <a:buChar char="ü"/>
            </a:pPr>
            <a:r>
              <a:rPr lang="fr-FR" dirty="0" smtClean="0"/>
              <a:t>L’élève doit être capable de : </a:t>
            </a:r>
          </a:p>
          <a:p>
            <a:pPr lvl="1">
              <a:buClr>
                <a:srgbClr val="FF6600"/>
              </a:buClr>
              <a:buFont typeface="Wingdings" charset="2"/>
              <a:buChar char="ü"/>
            </a:pPr>
            <a:r>
              <a:rPr lang="fr-FR" dirty="0" smtClean="0"/>
              <a:t>De comprendre les notions de compétence et de qualification</a:t>
            </a:r>
          </a:p>
          <a:p>
            <a:pPr lvl="1">
              <a:buClr>
                <a:srgbClr val="FF6600"/>
              </a:buClr>
              <a:buFont typeface="Wingdings" charset="2"/>
              <a:buChar char="ü"/>
            </a:pPr>
            <a:r>
              <a:rPr lang="fr-FR" dirty="0" smtClean="0"/>
              <a:t>De distinguer le deux notions</a:t>
            </a:r>
          </a:p>
          <a:p>
            <a:pPr lvl="1">
              <a:buClr>
                <a:srgbClr val="FF6600"/>
              </a:buClr>
              <a:buFont typeface="Wingdings" charset="2"/>
              <a:buChar char="ü"/>
            </a:pPr>
            <a:r>
              <a:rPr lang="fr-FR" dirty="0" smtClean="0"/>
              <a:t>De s’interroger sur leurs portées et leurs limites</a:t>
            </a:r>
          </a:p>
          <a:p>
            <a:pPr lvl="1">
              <a:buClr>
                <a:srgbClr val="FF6600"/>
              </a:buClr>
              <a:buFont typeface="Wingdings" charset="2"/>
              <a:buChar char="ü"/>
            </a:pP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8820472" cy="7486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1</a:t>
            </a:r>
            <a:r>
              <a:rPr lang="fr-FR" sz="2800" b="1" baseline="30000" dirty="0" smtClean="0">
                <a:solidFill>
                  <a:schemeClr val="tx1"/>
                </a:solidFill>
              </a:rPr>
              <a:t>ère</a:t>
            </a:r>
            <a:r>
              <a:rPr lang="fr-FR" sz="2800" b="1" dirty="0" smtClean="0">
                <a:solidFill>
                  <a:schemeClr val="tx1"/>
                </a:solidFill>
              </a:rPr>
              <a:t> étape du cas : Analyse de CV et comparaison avec annonce</a:t>
            </a:r>
            <a:endParaRPr lang="fr-FR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      </a:t>
            </a:r>
            <a:r>
              <a:rPr lang="fr-FR" dirty="0" smtClean="0">
                <a:solidFill>
                  <a:srgbClr val="F5910B"/>
                </a:solidFill>
              </a:rPr>
              <a:t>Capacités et </a:t>
            </a:r>
            <a:r>
              <a:rPr lang="fr-FR" b="1" dirty="0" smtClean="0">
                <a:solidFill>
                  <a:srgbClr val="F5910B"/>
                </a:solidFill>
              </a:rPr>
              <a:t>notions</a:t>
            </a:r>
            <a:r>
              <a:rPr lang="fr-FR" dirty="0" smtClean="0">
                <a:solidFill>
                  <a:srgbClr val="F5910B"/>
                </a:solidFill>
              </a:rPr>
              <a:t> activées dans le cas IXEP</a:t>
            </a:r>
            <a:endParaRPr lang="fr-FR" dirty="0">
              <a:solidFill>
                <a:srgbClr val="F5910B"/>
              </a:solidFill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7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F5910B"/>
                </a:solidFill>
              </a:rPr>
              <a:t>Cas IXEP : m</a:t>
            </a:r>
            <a:r>
              <a:rPr lang="fr-FR" dirty="0" smtClean="0">
                <a:solidFill>
                  <a:srgbClr val="F5910B"/>
                </a:solidFill>
              </a:rPr>
              <a:t>ettre </a:t>
            </a:r>
            <a:r>
              <a:rPr lang="fr-FR" dirty="0" smtClean="0">
                <a:solidFill>
                  <a:srgbClr val="F5910B"/>
                </a:solidFill>
              </a:rPr>
              <a:t>en place des indicateurs de suivi de l’activité de travail</a:t>
            </a:r>
            <a:endParaRPr lang="fr-FR" dirty="0">
              <a:solidFill>
                <a:srgbClr val="F5910B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2041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rgbClr val="FF6600"/>
                </a:solidFill>
              </a:rPr>
              <a:t>Activité</a:t>
            </a:r>
          </a:p>
          <a:p>
            <a:pPr marL="0" indent="0">
              <a:buNone/>
            </a:pPr>
            <a:r>
              <a:rPr lang="fr-FR" dirty="0" smtClean="0"/>
              <a:t>Le dirigeant expose l’organisation du département et leurs missions. À travers cette description, les élèves recherchent et définissent les indicateurs d’activité.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17</a:t>
            </a:fld>
            <a:endParaRPr kumimoji="0" lang="en-US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val="2439003252"/>
              </p:ext>
            </p:extLst>
          </p:nvPr>
        </p:nvGraphicFramePr>
        <p:xfrm>
          <a:off x="611560" y="4581128"/>
          <a:ext cx="7992888" cy="137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96344"/>
                <a:gridCol w="4896544"/>
              </a:tblGrid>
              <a:tr h="0">
                <a:tc>
                  <a:txBody>
                    <a:bodyPr/>
                    <a:lstStyle/>
                    <a:p>
                      <a:r>
                        <a:rPr lang="fr-FR" dirty="0" smtClean="0"/>
                        <a:t>Capacité</a:t>
                      </a:r>
                      <a:endParaRPr lang="fr-FR" dirty="0"/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Notions</a:t>
                      </a:r>
                      <a:endParaRPr lang="fr-FR" dirty="0"/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FFFF"/>
                          </a:solidFill>
                        </a:rPr>
                        <a:t>Mesurer l’activité de travail à l’aide d’indicateurs pertinents</a:t>
                      </a:r>
                      <a:endParaRPr lang="fr-FR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 smtClean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Evaluation et rétribution de l’activité humaine dans les organisations : indicateurs d’activité et de productivité </a:t>
                      </a:r>
                      <a:endParaRPr lang="fr-FR" sz="200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87285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      </a:t>
            </a:r>
            <a:r>
              <a:rPr lang="fr-FR" b="1" dirty="0" smtClean="0">
                <a:solidFill>
                  <a:srgbClr val="F5910B"/>
                </a:solidFill>
              </a:rPr>
              <a:t>Capacités</a:t>
            </a:r>
            <a:r>
              <a:rPr lang="fr-FR" dirty="0" smtClean="0">
                <a:solidFill>
                  <a:srgbClr val="F5910B"/>
                </a:solidFill>
              </a:rPr>
              <a:t> activées dans le cas IXEP</a:t>
            </a:r>
            <a:endParaRPr lang="fr-FR" dirty="0">
              <a:solidFill>
                <a:srgbClr val="F5910B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514403"/>
          </a:xfrm>
        </p:spPr>
        <p:txBody>
          <a:bodyPr/>
          <a:lstStyle/>
          <a:p>
            <a:pPr>
              <a:buClr>
                <a:srgbClr val="FF6600"/>
              </a:buClr>
              <a:buFont typeface="Wingdings" charset="2"/>
              <a:buChar char="ü"/>
            </a:pPr>
            <a:r>
              <a:rPr lang="fr-FR" b="1" dirty="0" smtClean="0">
                <a:solidFill>
                  <a:srgbClr val="FF6600"/>
                </a:solidFill>
              </a:rPr>
              <a:t>Capacité : mesurer l’activité à l’aide d’indicateurs pertinents</a:t>
            </a:r>
          </a:p>
          <a:p>
            <a:pPr>
              <a:buClr>
                <a:srgbClr val="FF6600"/>
              </a:buClr>
              <a:buFont typeface="Wingdings" charset="2"/>
              <a:buChar char="ü"/>
            </a:pPr>
            <a:r>
              <a:rPr lang="fr-FR" dirty="0" smtClean="0"/>
              <a:t>L’élève doit être capable de : </a:t>
            </a:r>
          </a:p>
          <a:p>
            <a:pPr lvl="1">
              <a:buClr>
                <a:srgbClr val="FF6600"/>
              </a:buClr>
              <a:buFont typeface="Wingdings" charset="2"/>
              <a:buChar char="ü"/>
            </a:pPr>
            <a:r>
              <a:rPr lang="fr-FR" dirty="0" smtClean="0"/>
              <a:t>De repérer et analyser des indicateurs de mesure de l’activité de travail ( activité, productivité, rémunération, coût du travail)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04800" y="1600200"/>
            <a:ext cx="8001000" cy="381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2</a:t>
            </a:r>
            <a:r>
              <a:rPr lang="fr-FR" sz="2400" b="1" baseline="30000" dirty="0" smtClean="0">
                <a:solidFill>
                  <a:schemeClr val="tx1"/>
                </a:solidFill>
              </a:rPr>
              <a:t>ème</a:t>
            </a:r>
            <a:r>
              <a:rPr lang="fr-FR" sz="2400" b="1" dirty="0" smtClean="0">
                <a:solidFill>
                  <a:schemeClr val="tx1"/>
                </a:solidFill>
              </a:rPr>
              <a:t> étape du cas : repérage des indicateurs d’activité</a:t>
            </a:r>
            <a:endParaRPr lang="fr-FR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      </a:t>
            </a:r>
            <a:r>
              <a:rPr lang="fr-FR" dirty="0" smtClean="0">
                <a:solidFill>
                  <a:srgbClr val="F5910B"/>
                </a:solidFill>
              </a:rPr>
              <a:t>Capacités et </a:t>
            </a:r>
            <a:r>
              <a:rPr lang="fr-FR" b="1" dirty="0" smtClean="0">
                <a:solidFill>
                  <a:srgbClr val="F5910B"/>
                </a:solidFill>
              </a:rPr>
              <a:t>notions</a:t>
            </a:r>
            <a:r>
              <a:rPr lang="fr-FR" dirty="0" smtClean="0">
                <a:solidFill>
                  <a:srgbClr val="F5910B"/>
                </a:solidFill>
              </a:rPr>
              <a:t> activées dans le cas IXEP</a:t>
            </a:r>
            <a:endParaRPr lang="fr-FR" dirty="0">
              <a:solidFill>
                <a:srgbClr val="F5910B"/>
              </a:solidFill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7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r>
              <a:rPr lang="fr-FR" b="1" dirty="0" smtClean="0"/>
              <a:t>L’objectif général du thème (1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60848"/>
            <a:ext cx="8229600" cy="49971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3200" dirty="0" smtClean="0"/>
              <a:t>Montrer que l’organisation est un « collectif humain » </a:t>
            </a:r>
          </a:p>
          <a:p>
            <a:pPr>
              <a:buNone/>
            </a:pPr>
            <a:endParaRPr lang="fr-FR" sz="3200" dirty="0" smtClean="0"/>
          </a:p>
          <a:p>
            <a:pPr>
              <a:buNone/>
            </a:pPr>
            <a:r>
              <a:rPr lang="fr-FR" sz="3200" dirty="0" smtClean="0"/>
              <a:t>Dans l’organisation :</a:t>
            </a:r>
          </a:p>
          <a:p>
            <a:pPr>
              <a:buFontTx/>
              <a:buChar char="-"/>
            </a:pPr>
            <a:r>
              <a:rPr lang="fr-FR" sz="3200" dirty="0" smtClean="0"/>
              <a:t>L’individu </a:t>
            </a:r>
            <a:r>
              <a:rPr lang="fr-FR" sz="3200" dirty="0"/>
              <a:t>est un « être social </a:t>
            </a:r>
            <a:r>
              <a:rPr lang="fr-FR" sz="3200" dirty="0" smtClean="0"/>
              <a:t>» ;</a:t>
            </a:r>
            <a:endParaRPr lang="fr-FR" dirty="0" smtClean="0"/>
          </a:p>
          <a:p>
            <a:pPr>
              <a:buFontTx/>
              <a:buChar char="-"/>
            </a:pPr>
            <a:r>
              <a:rPr lang="fr-FR" sz="3200" dirty="0" smtClean="0"/>
              <a:t>L’individu a une mission : le </a:t>
            </a:r>
            <a:r>
              <a:rPr lang="fr-FR" sz="3200" dirty="0" smtClean="0"/>
              <a:t>travail ;</a:t>
            </a:r>
            <a:endParaRPr lang="fr-FR" sz="3200" dirty="0" smtClean="0"/>
          </a:p>
          <a:p>
            <a:pPr>
              <a:buFontTx/>
              <a:buChar char="-"/>
            </a:pPr>
            <a:r>
              <a:rPr lang="fr-FR" dirty="0" smtClean="0"/>
              <a:t>L’individu est en interaction permanente avec les autres acteurs de l’organisation : </a:t>
            </a:r>
            <a:r>
              <a:rPr lang="fr-FR" dirty="0" smtClean="0"/>
              <a:t>tensions.</a:t>
            </a:r>
            <a:endParaRPr lang="fr-FR" sz="3200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					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				</a:t>
            </a:r>
            <a:endParaRPr lang="fr-FR" dirty="0"/>
          </a:p>
          <a:p>
            <a:pPr lvl="8">
              <a:buFontTx/>
              <a:buChar char="-"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2</a:t>
            </a:fld>
            <a:endParaRPr kumimoji="0"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44450"/>
            <a:ext cx="13589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04800" y="1676400"/>
            <a:ext cx="7992888" cy="115212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6600"/>
                </a:solidFill>
              </a:rPr>
              <a:t>Ressources</a:t>
            </a:r>
            <a:endParaRPr lang="fr-FR" dirty="0">
              <a:solidFill>
                <a:srgbClr val="FF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Ouvrages</a:t>
            </a:r>
            <a:r>
              <a:rPr lang="fr-FR" dirty="0" smtClean="0"/>
              <a:t> : </a:t>
            </a:r>
          </a:p>
          <a:p>
            <a:pPr lvl="1"/>
            <a:r>
              <a:rPr lang="fr-FR" dirty="0" smtClean="0"/>
              <a:t>Gestion des compétences et GPEC, C. </a:t>
            </a:r>
            <a:r>
              <a:rPr lang="fr-FR" dirty="0" err="1" smtClean="0"/>
              <a:t>Dejoux</a:t>
            </a:r>
            <a:r>
              <a:rPr lang="fr-FR" dirty="0" smtClean="0"/>
              <a:t> 2008, Collection Les Topos, </a:t>
            </a:r>
            <a:r>
              <a:rPr lang="fr-FR" dirty="0" err="1" smtClean="0"/>
              <a:t>Dunod</a:t>
            </a:r>
            <a:endParaRPr lang="fr-FR" dirty="0" smtClean="0"/>
          </a:p>
          <a:p>
            <a:pPr lvl="1"/>
            <a:r>
              <a:rPr lang="fr-FR" dirty="0" smtClean="0"/>
              <a:t> L’évaluation du travail à l’épreuve du réel,  Ch. </a:t>
            </a:r>
            <a:r>
              <a:rPr lang="fr-FR" dirty="0" err="1" smtClean="0"/>
              <a:t>Dejours</a:t>
            </a:r>
            <a:r>
              <a:rPr lang="fr-FR" dirty="0" smtClean="0"/>
              <a:t> – Inra Editions</a:t>
            </a:r>
          </a:p>
          <a:p>
            <a:r>
              <a:rPr lang="fr-FR" b="1" dirty="0" smtClean="0"/>
              <a:t>Sites</a:t>
            </a:r>
            <a:r>
              <a:rPr lang="fr-FR" dirty="0" smtClean="0"/>
              <a:t> : Pôle emploi, Onisep, L’Etudiant…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20</a:t>
            </a:fld>
            <a:endParaRPr kumimoji="0"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0336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6600"/>
                </a:solidFill>
              </a:rPr>
              <a:t>Ressources- </a:t>
            </a:r>
            <a:r>
              <a:rPr lang="fr-FR" dirty="0" smtClean="0">
                <a:solidFill>
                  <a:srgbClr val="FF6600"/>
                </a:solidFill>
              </a:rPr>
              <a:t>pour des séquences alternatives..</a:t>
            </a:r>
            <a:endParaRPr lang="fr-FR" dirty="0">
              <a:solidFill>
                <a:srgbClr val="FF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b="1" dirty="0" smtClean="0"/>
              <a:t>Documents</a:t>
            </a:r>
            <a:r>
              <a:rPr lang="fr-FR" dirty="0" smtClean="0"/>
              <a:t> : Extraits de conventions collectives, Annonces d’emplois, CV…</a:t>
            </a:r>
          </a:p>
          <a:p>
            <a:r>
              <a:rPr lang="fr-FR" dirty="0" smtClean="0">
                <a:hlinkClick r:id="rId3"/>
              </a:rPr>
              <a:t>http://legifrance.gouv.fr/affichIDCC.do;jsessionid=3BCA3CEAC54635489AF43015680BE325.tpdjo07v_2?idSectionTA=KALISCTA000024875031&amp;cidTexte=KALITEXT000005640939&amp;idConvention=KALICONT000005635085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b="1" dirty="0" smtClean="0"/>
              <a:t>Séquences vidéos </a:t>
            </a:r>
            <a:r>
              <a:rPr lang="fr-FR" dirty="0" smtClean="0"/>
              <a:t>: « Profession : chef de rayon » ,ONISEP TV </a:t>
            </a:r>
            <a:r>
              <a:rPr lang="fr-FR" dirty="0" smtClean="0">
                <a:hlinkClick r:id="rId4"/>
              </a:rPr>
              <a:t>http://oniseptv.onisep.fr/index.php?PHPSESSID=d5e9e8c333afb62c6130b19f6e3c4238&amp;mode=search&amp;recherche=chef+de+rayon</a:t>
            </a:r>
            <a:endParaRPr lang="fr-FR" dirty="0" smtClean="0"/>
          </a:p>
          <a:p>
            <a:r>
              <a:rPr lang="fr-FR" dirty="0" smtClean="0"/>
              <a:t>Description de poste : </a:t>
            </a:r>
          </a:p>
          <a:p>
            <a:r>
              <a:rPr lang="fr-FR" dirty="0" smtClean="0">
                <a:hlinkClick r:id="rId5"/>
              </a:rPr>
              <a:t>http://recrute.carrefour.fr/manager-de-rayon-caisse-vente-hf</a:t>
            </a:r>
            <a:endParaRPr lang="fr-FR" dirty="0" smtClean="0"/>
          </a:p>
          <a:p>
            <a:r>
              <a:rPr lang="fr-FR" dirty="0" smtClean="0">
                <a:hlinkClick r:id="rId6"/>
              </a:rPr>
              <a:t>http://ig25.i-grasp.com/fe/tpl_sephora01.asp?newms=jj&amp;id=33467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21</a:t>
            </a:fld>
            <a:endParaRPr kumimoji="0"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0336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0"/>
            <a:ext cx="7427168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5910B"/>
                </a:solidFill>
              </a:rPr>
              <a:t>Travail avec la classification de la CCN</a:t>
            </a:r>
            <a:endParaRPr lang="fr-FR" dirty="0">
              <a:solidFill>
                <a:srgbClr val="F5910B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22</a:t>
            </a:fld>
            <a:endParaRPr kumimoji="0" lang="en-US" dirty="0"/>
          </a:p>
        </p:txBody>
      </p:sp>
      <p:pic>
        <p:nvPicPr>
          <p:cNvPr id="5" name="Image 4" descr="Image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447800"/>
            <a:ext cx="6917513" cy="4705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0"/>
            <a:ext cx="77152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5910B"/>
                </a:solidFill>
              </a:rPr>
              <a:t>Travail avec la classification de la CCN</a:t>
            </a:r>
            <a:endParaRPr lang="fr-FR" dirty="0">
              <a:solidFill>
                <a:srgbClr val="F5910B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23</a:t>
            </a:fld>
            <a:endParaRPr kumimoji="0" lang="en-US" dirty="0"/>
          </a:p>
        </p:txBody>
      </p:sp>
      <p:pic>
        <p:nvPicPr>
          <p:cNvPr id="6" name="Image 5" descr="Image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600200"/>
            <a:ext cx="6553200" cy="51453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664" y="0"/>
            <a:ext cx="7139136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5910B"/>
                </a:solidFill>
              </a:rPr>
              <a:t>Travail avec la classification de la CCN</a:t>
            </a:r>
            <a:endParaRPr lang="fr-FR" dirty="0">
              <a:solidFill>
                <a:srgbClr val="F5910B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24</a:t>
            </a:fld>
            <a:endParaRPr kumimoji="0" lang="en-US" dirty="0"/>
          </a:p>
        </p:txBody>
      </p:sp>
      <p:pic>
        <p:nvPicPr>
          <p:cNvPr id="7" name="Image 6" descr="Image 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1219200"/>
            <a:ext cx="7593013" cy="5483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6600"/>
                </a:solidFill>
              </a:rPr>
              <a:t>Ressources</a:t>
            </a:r>
            <a:endParaRPr lang="fr-FR" dirty="0">
              <a:solidFill>
                <a:srgbClr val="FF66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25</a:t>
            </a:fld>
            <a:endParaRPr kumimoji="0" lang="en-US" dirty="0"/>
          </a:p>
        </p:txBody>
      </p:sp>
      <p:pic>
        <p:nvPicPr>
          <p:cNvPr id="5" name="Image 4" descr="Image 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838200"/>
            <a:ext cx="7315200" cy="5095240"/>
          </a:xfrm>
          <a:prstGeom prst="rect">
            <a:avLst/>
          </a:prstGeom>
        </p:spPr>
      </p:pic>
      <p:sp>
        <p:nvSpPr>
          <p:cNvPr id="7" name="Bouton d'action : Fin 6">
            <a:hlinkClick r:id="rId4" highlightClick="1"/>
          </p:cNvPr>
          <p:cNvSpPr/>
          <p:nvPr/>
        </p:nvSpPr>
        <p:spPr>
          <a:xfrm>
            <a:off x="304800" y="5638800"/>
            <a:ext cx="1042416" cy="1042416"/>
          </a:xfrm>
          <a:prstGeom prst="actionButtonE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0336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0"/>
            <a:ext cx="7467600" cy="990600"/>
          </a:xfrm>
          <a:noFill/>
        </p:spPr>
        <p:txBody>
          <a:bodyPr/>
          <a:lstStyle/>
          <a:p>
            <a:r>
              <a:rPr lang="fr-FR" b="1" dirty="0" smtClean="0">
                <a:solidFill>
                  <a:srgbClr val="FF6600"/>
                </a:solidFill>
              </a:rPr>
              <a:t>Analyse transversalité</a:t>
            </a:r>
            <a:endParaRPr lang="fr-FR" b="1" dirty="0">
              <a:solidFill>
                <a:srgbClr val="FF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914400"/>
          </a:xfrm>
        </p:spPr>
        <p:txBody>
          <a:bodyPr/>
          <a:lstStyle/>
          <a:p>
            <a:pPr lvl="2">
              <a:buClr>
                <a:srgbClr val="800000"/>
              </a:buClr>
              <a:buFont typeface="Wingdings" charset="2"/>
              <a:buChar char="ü"/>
            </a:pPr>
            <a:r>
              <a:rPr lang="fr-FR" b="1" dirty="0" smtClean="0">
                <a:solidFill>
                  <a:srgbClr val="800000"/>
                </a:solidFill>
              </a:rPr>
              <a:t>Question de gestion :</a:t>
            </a:r>
            <a:r>
              <a:rPr lang="fr-FR" dirty="0" smtClean="0">
                <a:solidFill>
                  <a:srgbClr val="800000"/>
                </a:solidFill>
              </a:rPr>
              <a:t>L’activité humaine constitue-t-elle une</a:t>
            </a:r>
            <a:r>
              <a:rPr lang="fr-FR" b="1" dirty="0" smtClean="0">
                <a:solidFill>
                  <a:srgbClr val="800000"/>
                </a:solidFill>
              </a:rPr>
              <a:t> </a:t>
            </a:r>
            <a:r>
              <a:rPr lang="fr-FR" b="1" u="sng" dirty="0" smtClean="0">
                <a:solidFill>
                  <a:srgbClr val="800000"/>
                </a:solidFill>
              </a:rPr>
              <a:t>charge ou une ressource </a:t>
            </a:r>
            <a:r>
              <a:rPr lang="fr-FR" dirty="0" smtClean="0">
                <a:solidFill>
                  <a:srgbClr val="800000"/>
                </a:solidFill>
              </a:rPr>
              <a:t>pour l’organisation ?</a:t>
            </a:r>
            <a:endParaRPr lang="fr-FR" dirty="0">
              <a:solidFill>
                <a:srgbClr val="8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26</a:t>
            </a:fld>
            <a:endParaRPr kumimoji="0" lang="en-US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457200" y="1676400"/>
          <a:ext cx="81534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5943600"/>
              </a:tblGrid>
              <a:tr h="53340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Management des Organisations 1ère</a:t>
                      </a:r>
                      <a:endParaRPr lang="fr-FR" sz="1600" dirty="0"/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Contenus</a:t>
                      </a:r>
                      <a:endParaRPr lang="fr-FR" sz="1600" dirty="0"/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572229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</a:rPr>
                        <a:t>1.1 Qu’est-ce qu’une organisation ? </a:t>
                      </a:r>
                      <a:endParaRPr lang="fr-FR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</a:rPr>
                        <a:t>Mobilisation de ressources</a:t>
                      </a:r>
                      <a:endParaRPr lang="fr-FR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929640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</a:rPr>
                        <a:t>1.2 Qu’apporte le </a:t>
                      </a:r>
                      <a:r>
                        <a:rPr lang="fr-FR" sz="1800" dirty="0" err="1" smtClean="0">
                          <a:solidFill>
                            <a:schemeClr val="bg1"/>
                          </a:solidFill>
                        </a:rPr>
                        <a:t>MdO</a:t>
                      </a:r>
                      <a:r>
                        <a:rPr lang="fr-FR" sz="1800" dirty="0" smtClean="0">
                          <a:solidFill>
                            <a:schemeClr val="bg1"/>
                          </a:solidFill>
                        </a:rPr>
                        <a:t> à la gestion des organisations ? </a:t>
                      </a:r>
                      <a:endParaRPr lang="fr-FR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</a:rPr>
                        <a:t>Fixer des objectifs, contrôler</a:t>
                      </a:r>
                    </a:p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</a:rPr>
                        <a:t>Facteurs de contingence : prise</a:t>
                      </a:r>
                      <a:r>
                        <a:rPr lang="fr-FR" sz="1800" baseline="0" dirty="0" smtClean="0">
                          <a:solidFill>
                            <a:schemeClr val="bg1"/>
                          </a:solidFill>
                        </a:rPr>
                        <a:t> en compte du </a:t>
                      </a:r>
                      <a:r>
                        <a:rPr lang="fr-FR" sz="1800" dirty="0" smtClean="0">
                          <a:solidFill>
                            <a:schemeClr val="bg1"/>
                          </a:solidFill>
                        </a:rPr>
                        <a:t>nouvel</a:t>
                      </a:r>
                      <a:r>
                        <a:rPr lang="fr-FR" sz="1800" baseline="0" dirty="0" smtClean="0">
                          <a:solidFill>
                            <a:schemeClr val="bg1"/>
                          </a:solidFill>
                        </a:rPr>
                        <a:t> environnement</a:t>
                      </a:r>
                      <a:endParaRPr lang="fr-FR" sz="18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fr-FR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572229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</a:rPr>
                        <a:t>2. Les critères de différenciation des organisations </a:t>
                      </a:r>
                      <a:endParaRPr lang="fr-FR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</a:rPr>
                        <a:t>Entreprise et parties</a:t>
                      </a:r>
                      <a:r>
                        <a:rPr lang="fr-FR" sz="1800" baseline="0" dirty="0" smtClean="0">
                          <a:solidFill>
                            <a:schemeClr val="bg1"/>
                          </a:solidFill>
                        </a:rPr>
                        <a:t> prenantes</a:t>
                      </a:r>
                    </a:p>
                    <a:p>
                      <a:r>
                        <a:rPr lang="fr-FR" sz="1800" baseline="0" dirty="0" err="1" smtClean="0">
                          <a:solidFill>
                            <a:schemeClr val="bg1"/>
                          </a:solidFill>
                        </a:rPr>
                        <a:t>Org</a:t>
                      </a:r>
                      <a:r>
                        <a:rPr lang="fr-FR" sz="1800" baseline="0" dirty="0" smtClean="0">
                          <a:solidFill>
                            <a:schemeClr val="bg1"/>
                          </a:solidFill>
                        </a:rPr>
                        <a:t> publiques : intérêt général et employés</a:t>
                      </a:r>
                    </a:p>
                    <a:p>
                      <a:r>
                        <a:rPr lang="fr-FR" sz="1800" baseline="0" dirty="0" smtClean="0">
                          <a:solidFill>
                            <a:schemeClr val="bg1"/>
                          </a:solidFill>
                        </a:rPr>
                        <a:t>Associations : bénévolat/salariat</a:t>
                      </a:r>
                      <a:endParaRPr lang="fr-FR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572229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</a:rPr>
                        <a:t>3.management stratégique</a:t>
                      </a:r>
                      <a:endParaRPr lang="fr-FR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</a:rPr>
                        <a:t>Objectifs/ressources</a:t>
                      </a:r>
                    </a:p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</a:rPr>
                        <a:t>Orientation par métiers</a:t>
                      </a:r>
                    </a:p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</a:rPr>
                        <a:t>Critères d’évaluation, moyens de correction</a:t>
                      </a:r>
                      <a:endParaRPr lang="fr-FR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572229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</a:rPr>
                        <a:t>4.Organisation</a:t>
                      </a:r>
                      <a:r>
                        <a:rPr lang="fr-FR" sz="1800" baseline="0" dirty="0" smtClean="0">
                          <a:solidFill>
                            <a:schemeClr val="bg1"/>
                          </a:solidFill>
                        </a:rPr>
                        <a:t> de la production</a:t>
                      </a:r>
                      <a:endParaRPr lang="fr-FR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</a:rPr>
                        <a:t>Organisation du travail et contenu des tâches</a:t>
                      </a:r>
                    </a:p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</a:rPr>
                        <a:t>responsabilité sociale et mobilisation des compétences</a:t>
                      </a:r>
                    </a:p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</a:rPr>
                        <a:t>Rémunération et motivation</a:t>
                      </a:r>
                      <a:endParaRPr lang="fr-FR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5910B"/>
                </a:solidFill>
              </a:rPr>
              <a:t>Cas EXPERT TOP</a:t>
            </a:r>
            <a:endParaRPr lang="fr-FR" dirty="0">
              <a:solidFill>
                <a:srgbClr val="F5910B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Depuis 1996, EXPERT TOP a pour vocation de promouvoir la formation à distance et propose une plate-forme de formation en ligne de 15 logiciels spécialisés.</a:t>
            </a:r>
          </a:p>
          <a:p>
            <a:r>
              <a:rPr lang="fr-FR" dirty="0" smtClean="0"/>
              <a:t>60 développeurs, 15 chefs de projet, 10 illustrateurs, 32 collaborateurs affectés à la gestion de la structure.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27</a:t>
            </a:fld>
            <a:endParaRPr kumimoji="0" lang="en-US" dirty="0"/>
          </a:p>
        </p:txBody>
      </p:sp>
    </p:spTree>
    <p:extLst>
      <p:ext uri="{BB962C8B-B14F-4D97-AF65-F5344CB8AC3E}">
        <p14:creationId xmlns="" xmlns:p14="http://schemas.microsoft.com/office/powerpoint/2010/main" val="424473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5910B"/>
                </a:solidFill>
              </a:rPr>
              <a:t>Cas EXPERT TOP (suite)</a:t>
            </a:r>
            <a:endParaRPr lang="fr-FR" dirty="0">
              <a:solidFill>
                <a:srgbClr val="F5910B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Problématique : Le nombre d’adhérents a augmenté de 20 % depuis 3 ans mais l’équilibre financier de l’association est précaire. L’association rencontre, notamment, des difficultés de recrutement de spécialistes.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L’association décide :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d’évaluer le coût du travail et son impact sur la pérennité de l’organisation ;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de réfléchir à la façon d’attirer de nouveaux talents et de fidéliser les ressources humaines actuelles.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28</a:t>
            </a:fld>
            <a:endParaRPr kumimoji="0" lang="en-US" dirty="0"/>
          </a:p>
        </p:txBody>
      </p:sp>
    </p:spTree>
    <p:extLst>
      <p:ext uri="{BB962C8B-B14F-4D97-AF65-F5344CB8AC3E}">
        <p14:creationId xmlns="" xmlns:p14="http://schemas.microsoft.com/office/powerpoint/2010/main" val="229990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836712"/>
            <a:ext cx="7437512" cy="1008112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5910B"/>
                </a:solidFill>
              </a:rPr>
              <a:t>Évaluer le coût de travail et son impact sur la pérennité de l’organisation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209331"/>
          </a:xfrm>
        </p:spPr>
        <p:txBody>
          <a:bodyPr>
            <a:normAutofit lnSpcReduction="10000"/>
          </a:bodyPr>
          <a:lstStyle/>
          <a:p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Activité : </a:t>
            </a:r>
          </a:p>
          <a:p>
            <a:pPr marL="0" indent="0">
              <a:buNone/>
            </a:pPr>
            <a:r>
              <a:rPr lang="fr-FR" dirty="0" smtClean="0"/>
              <a:t>À travers l’étude d’un bulletin de paie d’un développeur et un entretien avec le Président de l’association, les élèves découvrent ce que comprend le coût du travail.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29</a:t>
            </a:fld>
            <a:endParaRPr kumimoji="0" lang="en-US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17820956"/>
              </p:ext>
            </p:extLst>
          </p:nvPr>
        </p:nvGraphicFramePr>
        <p:xfrm>
          <a:off x="611560" y="2204864"/>
          <a:ext cx="7920880" cy="79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60440"/>
                <a:gridCol w="3960440"/>
              </a:tblGrid>
              <a:tr h="182932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Capacité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Notions</a:t>
                      </a:r>
                      <a:endParaRPr lang="fr-FR" sz="2000" dirty="0"/>
                    </a:p>
                  </a:txBody>
                  <a:tcPr/>
                </a:tc>
              </a:tr>
              <a:tr h="182932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Evaluer le coût du travail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Rémunération et coût du travail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9571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fr-FR" b="1" dirty="0" smtClean="0"/>
              <a:t>L’objectif </a:t>
            </a:r>
            <a:r>
              <a:rPr lang="fr-FR" b="1" dirty="0" smtClean="0"/>
              <a:t>général du </a:t>
            </a:r>
            <a:r>
              <a:rPr lang="fr-FR" b="1" dirty="0" smtClean="0"/>
              <a:t>thème (2)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   L’individu s’insère dans ce « collectif humain » au travers de son activité de travail pour contribuer à la performance de l’organisation</a:t>
            </a:r>
          </a:p>
          <a:p>
            <a:pPr lvl="1">
              <a:buNone/>
            </a:pPr>
            <a:endParaRPr lang="fr-FR" dirty="0" smtClean="0"/>
          </a:p>
          <a:p>
            <a:pPr lvl="1">
              <a:buFontTx/>
              <a:buChar char="-"/>
            </a:pPr>
            <a:r>
              <a:rPr lang="fr-FR" dirty="0" smtClean="0"/>
              <a:t>L’activité humaine est considérée comme une ressource au travers du </a:t>
            </a:r>
            <a:r>
              <a:rPr lang="fr-FR" dirty="0" smtClean="0"/>
              <a:t>travail ;</a:t>
            </a:r>
            <a:endParaRPr lang="fr-FR" dirty="0" smtClean="0"/>
          </a:p>
          <a:p>
            <a:pPr lvl="1">
              <a:buFontTx/>
              <a:buChar char="-"/>
            </a:pPr>
            <a:r>
              <a:rPr lang="fr-FR" dirty="0" smtClean="0"/>
              <a:t>Le travail est une </a:t>
            </a:r>
            <a:r>
              <a:rPr lang="fr-FR" dirty="0" smtClean="0"/>
              <a:t>ressource  </a:t>
            </a:r>
            <a:r>
              <a:rPr lang="fr-FR" dirty="0" smtClean="0"/>
              <a:t>définie et </a:t>
            </a:r>
            <a:r>
              <a:rPr lang="fr-FR" dirty="0" smtClean="0"/>
              <a:t>valorisée ;</a:t>
            </a:r>
            <a:endParaRPr lang="fr-FR" dirty="0" smtClean="0"/>
          </a:p>
          <a:p>
            <a:pPr lvl="1">
              <a:buFontTx/>
              <a:buChar char="-"/>
            </a:pPr>
            <a:r>
              <a:rPr lang="fr-FR" dirty="0" smtClean="0"/>
              <a:t>Mais le travail est aussi pris en compte comme une charge, un coût qu’il faut </a:t>
            </a:r>
            <a:r>
              <a:rPr lang="fr-FR" dirty="0" smtClean="0"/>
              <a:t>mesurer.</a:t>
            </a:r>
            <a:endParaRPr lang="fr-FR" dirty="0" smtClean="0"/>
          </a:p>
          <a:p>
            <a:pPr lvl="1">
              <a:buFontTx/>
              <a:buChar char="-"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11560" y="1628800"/>
            <a:ext cx="7920880" cy="1656184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28941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dirty="0" smtClean="0">
                <a:solidFill>
                  <a:srgbClr val="F5910B"/>
                </a:solidFill>
              </a:rPr>
              <a:t>Réfléchir à la façon d’attirer de nouveaux talents et de fidéliser les ressources humaines actuelles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032448"/>
          </a:xfrm>
        </p:spPr>
        <p:txBody>
          <a:bodyPr>
            <a:normAutofit fontScale="32500" lnSpcReduction="20000"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sz="7400" dirty="0" smtClean="0"/>
          </a:p>
          <a:p>
            <a:pPr marL="0" indent="0">
              <a:buNone/>
            </a:pPr>
            <a:endParaRPr lang="fr-FR" sz="7400" dirty="0" smtClean="0"/>
          </a:p>
          <a:p>
            <a:pPr marL="0" indent="0">
              <a:buNone/>
            </a:pPr>
            <a:r>
              <a:rPr lang="fr-FR" sz="7400" dirty="0" smtClean="0"/>
              <a:t>Activité : </a:t>
            </a:r>
          </a:p>
          <a:p>
            <a:pPr marL="0" indent="0">
              <a:buNone/>
            </a:pPr>
            <a:r>
              <a:rPr lang="fr-FR" sz="7400" dirty="0" smtClean="0"/>
              <a:t>À travers son témoignage, le Président expose les actions sur les conditions de travail qu’il envisage de mettre en œuvre pour attirer et fidéliser les talents : plan de formation, perspectives d’évolution, amélioration des conditions de travail…</a:t>
            </a:r>
          </a:p>
          <a:p>
            <a:pPr marL="0" indent="0">
              <a:buNone/>
            </a:pPr>
            <a:r>
              <a:rPr lang="fr-FR" sz="7400" dirty="0" smtClean="0"/>
              <a:t>Les élèves observent et évaluent l’impact des conditions de travail sur le comportement des individus dans l’organisation.</a:t>
            </a:r>
            <a:endParaRPr lang="fr-FR" sz="7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30</a:t>
            </a:fld>
            <a:endParaRPr kumimoji="0" lang="en-US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28653394"/>
              </p:ext>
            </p:extLst>
          </p:nvPr>
        </p:nvGraphicFramePr>
        <p:xfrm>
          <a:off x="539552" y="2276872"/>
          <a:ext cx="7776864" cy="1402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8432"/>
                <a:gridCol w="388843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Capacité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Notions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Établir un lien entre les conditions de travail et le comportement des membres de l’organisation.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Conditions de travail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7790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F5910B"/>
                </a:solidFill>
              </a:rPr>
              <a:t>Ressources professeurs </a:t>
            </a:r>
            <a:endParaRPr lang="fr-FR" dirty="0">
              <a:solidFill>
                <a:srgbClr val="F5910B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Ouvrage : Bâtir une stratégie de rémunération, Les systèmes de rémunération, Bernard Roman, 2010</a:t>
            </a:r>
          </a:p>
          <a:p>
            <a:r>
              <a:rPr lang="fr-FR" dirty="0" smtClean="0"/>
              <a:t>Sites : Anact, Onisep TV, Sites d’entreprises…</a:t>
            </a:r>
          </a:p>
          <a:p>
            <a:r>
              <a:rPr lang="fr-FR" dirty="0" smtClean="0"/>
              <a:t>Documents : Extraits de bilans sociaux, grilles salariales, Bulletins de paie, </a:t>
            </a:r>
            <a:r>
              <a:rPr lang="fr-FR" dirty="0"/>
              <a:t>A</a:t>
            </a:r>
            <a:r>
              <a:rPr lang="fr-FR" dirty="0" smtClean="0"/>
              <a:t>rticles de presse…</a:t>
            </a:r>
          </a:p>
          <a:p>
            <a:r>
              <a:rPr lang="fr-FR" dirty="0" smtClean="0"/>
              <a:t>Séquence vidéo : « Gérer une demande d’augmentation », L’expansion (sous réserve de droits)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31</a:t>
            </a:fld>
            <a:endParaRPr kumimoji="0" lang="en-US" dirty="0"/>
          </a:p>
        </p:txBody>
      </p:sp>
    </p:spTree>
    <p:extLst>
      <p:ext uri="{BB962C8B-B14F-4D97-AF65-F5344CB8AC3E}">
        <p14:creationId xmlns="" xmlns:p14="http://schemas.microsoft.com/office/powerpoint/2010/main" val="80202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questions de gestion du thème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4</a:t>
            </a:fld>
            <a:endParaRPr kumimoji="0"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304800" y="24384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6600"/>
              </a:buClr>
              <a:buFont typeface="Wingdings" charset="2"/>
              <a:buChar char="ü"/>
            </a:pPr>
            <a:r>
              <a:rPr lang="fr-FR" sz="2800" dirty="0" smtClean="0"/>
              <a:t> Question de gestion : Comment l’individu devient un acteur dans une organisation ?</a:t>
            </a:r>
            <a:endParaRPr lang="fr-FR" sz="2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57200" y="50292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6600"/>
              </a:buClr>
              <a:buFont typeface="Wingdings" charset="2"/>
              <a:buChar char="ü"/>
            </a:pPr>
            <a:r>
              <a:rPr lang="fr-FR" sz="2800" dirty="0" smtClean="0"/>
              <a:t> Question de gestion </a:t>
            </a:r>
            <a:r>
              <a:rPr lang="fr-FR" sz="2800" dirty="0" smtClean="0"/>
              <a:t>: L’activité </a:t>
            </a:r>
            <a:r>
              <a:rPr lang="fr-FR" sz="2800" dirty="0" smtClean="0"/>
              <a:t>humaine constitue-t-elle une charge ou une ressource pour l’organisation ?</a:t>
            </a:r>
            <a:endParaRPr lang="fr-FR" sz="2800" dirty="0"/>
          </a:p>
        </p:txBody>
      </p:sp>
      <p:sp>
        <p:nvSpPr>
          <p:cNvPr id="12" name="Rectangle 11"/>
          <p:cNvSpPr/>
          <p:nvPr/>
        </p:nvSpPr>
        <p:spPr>
          <a:xfrm>
            <a:off x="381000" y="1353152"/>
            <a:ext cx="8077200" cy="780448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sz="2400" dirty="0" smtClean="0"/>
              <a:t>Montrer que l’organisation est un collectif humain</a:t>
            </a:r>
            <a:endParaRPr lang="fr-FR" sz="2400" dirty="0"/>
          </a:p>
        </p:txBody>
      </p:sp>
      <p:sp>
        <p:nvSpPr>
          <p:cNvPr id="13" name="Rectangle 12"/>
          <p:cNvSpPr/>
          <p:nvPr/>
        </p:nvSpPr>
        <p:spPr>
          <a:xfrm>
            <a:off x="457200" y="3657600"/>
            <a:ext cx="8153400" cy="12954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sz="2400" dirty="0" smtClean="0"/>
              <a:t>L’individu s’insère dans ce collectif humain au travers de son activité de travail pour contribuer à la performance de l’organisation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La place dans la progression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2895600"/>
            <a:ext cx="8077200" cy="3505200"/>
          </a:xfrm>
        </p:spPr>
        <p:txBody>
          <a:bodyPr/>
          <a:lstStyle/>
          <a:p>
            <a:pPr>
              <a:buFontTx/>
              <a:buChar char="-"/>
            </a:pPr>
            <a:r>
              <a:rPr lang="fr-FR" dirty="0" smtClean="0"/>
              <a:t>Ce n’est pas le « Thème 1 »</a:t>
            </a:r>
          </a:p>
          <a:p>
            <a:pPr>
              <a:buFontTx/>
              <a:buChar char="-"/>
            </a:pPr>
            <a:r>
              <a:rPr lang="fr-FR" dirty="0" smtClean="0"/>
              <a:t>C’est un thème qui peut être  « réactivé » dans de nombreuses applications de gestion : jeux de rôles, etc…</a:t>
            </a:r>
          </a:p>
          <a:p>
            <a:pPr>
              <a:buFontTx/>
              <a:buChar char="-"/>
            </a:pPr>
            <a:r>
              <a:rPr lang="fr-FR" dirty="0" smtClean="0"/>
              <a:t>Il faut tenir compte des progressions du management</a:t>
            </a:r>
          </a:p>
          <a:p>
            <a:pPr>
              <a:buFontTx/>
              <a:buChar char="-"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5</a:t>
            </a:fld>
            <a:endParaRPr kumimoji="0" lang="en-US" dirty="0"/>
          </a:p>
        </p:txBody>
      </p:sp>
      <p:graphicFrame>
        <p:nvGraphicFramePr>
          <p:cNvPr id="6" name="Diagramme 5"/>
          <p:cNvGraphicFramePr/>
          <p:nvPr/>
        </p:nvGraphicFramePr>
        <p:xfrm>
          <a:off x="4953000" y="990600"/>
          <a:ext cx="41910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912640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Objectif de la question de gestion 2 : L’activité </a:t>
            </a:r>
            <a:r>
              <a:rPr lang="fr-FR" b="1" dirty="0"/>
              <a:t>humaine constitue-t-elle une charge ou une ressource pour l’organisation ?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6</a:t>
            </a:fld>
            <a:endParaRPr kumimoji="0" lang="en-US" dirty="0"/>
          </a:p>
        </p:txBody>
      </p:sp>
      <p:sp>
        <p:nvSpPr>
          <p:cNvPr id="13" name="ZoneTexte 12"/>
          <p:cNvSpPr txBox="1"/>
          <p:nvPr/>
        </p:nvSpPr>
        <p:spPr>
          <a:xfrm>
            <a:off x="609600" y="3846255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6600"/>
              </a:buClr>
              <a:buFont typeface="Wingdings" charset="2"/>
              <a:buChar char="ü"/>
            </a:pPr>
            <a:r>
              <a:rPr lang="fr-FR" sz="3200" dirty="0" smtClean="0"/>
              <a:t> Dans la première question il a été vu comment l’individu devient un acteur de l’organisation .</a:t>
            </a:r>
          </a:p>
          <a:p>
            <a:pPr>
              <a:buClr>
                <a:srgbClr val="FF6600"/>
              </a:buClr>
              <a:buFont typeface="Wingdings" charset="2"/>
              <a:buChar char="ü"/>
            </a:pPr>
            <a:r>
              <a:rPr lang="fr-FR" sz="3200" dirty="0" smtClean="0"/>
              <a:t>….Son activité constitue-t-elle une ressource ou une charge pour l’organisation ?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Réflexion sur la question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6600"/>
              </a:buClr>
              <a:buFont typeface="Wingdings" charset="2"/>
              <a:buChar char="ü"/>
            </a:pPr>
            <a:r>
              <a:rPr lang="fr-FR" dirty="0" smtClean="0"/>
              <a:t>L’objectif est de montrer aux élèves que l’activité de travail constitue à la fois pour l’organisation : </a:t>
            </a:r>
          </a:p>
          <a:p>
            <a:pPr lvl="1">
              <a:buClr>
                <a:srgbClr val="FF6600"/>
              </a:buClr>
              <a:buFont typeface="Wingdings" charset="2"/>
              <a:buChar char="ü"/>
            </a:pPr>
            <a:r>
              <a:rPr lang="fr-FR" dirty="0" smtClean="0"/>
              <a:t>Une ressource : qu’il faut définir, préserver et rétribuer.</a:t>
            </a:r>
          </a:p>
          <a:p>
            <a:pPr lvl="1">
              <a:buClr>
                <a:srgbClr val="FF6600"/>
              </a:buClr>
              <a:buFont typeface="Wingdings" charset="2"/>
              <a:buChar char="ü"/>
            </a:pPr>
            <a:r>
              <a:rPr lang="fr-FR" dirty="0" smtClean="0"/>
              <a:t>Une charge : qu’il faut évaluer et maîtriser</a:t>
            </a:r>
          </a:p>
          <a:p>
            <a:pPr>
              <a:buClr>
                <a:srgbClr val="FF6600"/>
              </a:buClr>
              <a:buFont typeface="Wingdings" charset="2"/>
              <a:buChar char="ü"/>
            </a:pPr>
            <a:r>
              <a:rPr lang="fr-FR" dirty="0" smtClean="0"/>
              <a:t>Mais aussi qu’il existe un lien entre les conditions de travail et le comportement des membres de l’organisation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7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Questionnement autour de la question de gestion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8</a:t>
            </a:fld>
            <a:endParaRPr kumimoji="0"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381000" y="1219200"/>
            <a:ext cx="853440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6600"/>
              </a:buClr>
              <a:buFont typeface="Wingdings" charset="2"/>
              <a:buChar char="ü"/>
            </a:pPr>
            <a:r>
              <a:rPr lang="fr-FR" sz="2800" b="1" dirty="0" smtClean="0">
                <a:solidFill>
                  <a:srgbClr val="FF6600"/>
                </a:solidFill>
              </a:rPr>
              <a:t> Question de gestion :</a:t>
            </a:r>
            <a:r>
              <a:rPr lang="fr-FR" sz="2800" b="1" u="sng" dirty="0" smtClean="0">
                <a:solidFill>
                  <a:srgbClr val="FF6600"/>
                </a:solidFill>
              </a:rPr>
              <a:t>L’activité humaine </a:t>
            </a:r>
            <a:r>
              <a:rPr lang="fr-FR" sz="2800" dirty="0" smtClean="0">
                <a:solidFill>
                  <a:srgbClr val="FF6600"/>
                </a:solidFill>
              </a:rPr>
              <a:t>constitue-t-elle une charge ou une ressource pour l’organisation ?</a:t>
            </a:r>
          </a:p>
          <a:p>
            <a:pPr lvl="1">
              <a:buFont typeface="Wingdings" charset="2"/>
              <a:buChar char="ü"/>
            </a:pPr>
            <a:r>
              <a:rPr lang="fr-FR" sz="2800" dirty="0" smtClean="0">
                <a:solidFill>
                  <a:srgbClr val="FF6600"/>
                </a:solidFill>
              </a:rPr>
              <a:t>Qu’entend-t-on par activité humaine ?</a:t>
            </a:r>
          </a:p>
          <a:p>
            <a:pPr lvl="2">
              <a:buFont typeface="Wingdings" charset="2"/>
              <a:buChar char="ü"/>
            </a:pPr>
            <a:r>
              <a:rPr lang="fr-FR" sz="2800" dirty="0" smtClean="0">
                <a:solidFill>
                  <a:srgbClr val="000000"/>
                </a:solidFill>
              </a:rPr>
              <a:t>Travail rémunéré ou non ?</a:t>
            </a:r>
          </a:p>
          <a:p>
            <a:pPr lvl="2">
              <a:buFont typeface="Wingdings" charset="2"/>
              <a:buChar char="ü"/>
            </a:pPr>
            <a:r>
              <a:rPr lang="fr-FR" sz="2800" dirty="0" smtClean="0">
                <a:solidFill>
                  <a:srgbClr val="000000"/>
                </a:solidFill>
              </a:rPr>
              <a:t>Travail individuel ou collectif ?</a:t>
            </a:r>
          </a:p>
          <a:p>
            <a:pPr lvl="2">
              <a:buFont typeface="Wingdings" charset="2"/>
              <a:buChar char="ü"/>
            </a:pPr>
            <a:r>
              <a:rPr lang="fr-FR" sz="2800" dirty="0" smtClean="0">
                <a:solidFill>
                  <a:srgbClr val="000000"/>
                </a:solidFill>
              </a:rPr>
              <a:t>Travail subi ou motivé ?</a:t>
            </a:r>
          </a:p>
          <a:p>
            <a:pPr lvl="2">
              <a:buFont typeface="Wingdings" charset="2"/>
              <a:buChar char="ü"/>
            </a:pPr>
            <a:r>
              <a:rPr lang="fr-FR" sz="2800" dirty="0" smtClean="0">
                <a:solidFill>
                  <a:srgbClr val="000000"/>
                </a:solidFill>
              </a:rPr>
              <a:t>Notion identique selon les organisations ?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04800" y="4114800"/>
            <a:ext cx="7848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charset="2"/>
              <a:buChar char="ü"/>
            </a:pPr>
            <a:r>
              <a:rPr lang="fr-FR" sz="2800" dirty="0" smtClean="0">
                <a:solidFill>
                  <a:srgbClr val="FF6600"/>
                </a:solidFill>
              </a:rPr>
              <a:t>Comment l’évaluer ?</a:t>
            </a:r>
          </a:p>
          <a:p>
            <a:pPr lvl="2">
              <a:buFont typeface="Wingdings" charset="2"/>
              <a:buChar char="ü"/>
            </a:pPr>
            <a:r>
              <a:rPr lang="fr-FR" sz="2800" dirty="0" smtClean="0">
                <a:solidFill>
                  <a:srgbClr val="000000"/>
                </a:solidFill>
              </a:rPr>
              <a:t> Quels repères ?</a:t>
            </a:r>
          </a:p>
          <a:p>
            <a:pPr lvl="2">
              <a:buFont typeface="Wingdings" charset="2"/>
              <a:buChar char="ü"/>
            </a:pPr>
            <a:r>
              <a:rPr lang="fr-FR" sz="2800" dirty="0" smtClean="0">
                <a:solidFill>
                  <a:srgbClr val="000000"/>
                </a:solidFill>
              </a:rPr>
              <a:t>Quels indicateurs ?</a:t>
            </a:r>
          </a:p>
          <a:p>
            <a:pPr lvl="2">
              <a:buFont typeface="Wingdings" charset="2"/>
              <a:buChar char="ü"/>
            </a:pPr>
            <a:r>
              <a:rPr lang="fr-FR" sz="2800" dirty="0" smtClean="0">
                <a:solidFill>
                  <a:srgbClr val="000000"/>
                </a:solidFill>
              </a:rPr>
              <a:t>Quel périmètre observable ?</a:t>
            </a:r>
          </a:p>
          <a:p>
            <a:pPr lvl="1">
              <a:buFont typeface="Wingdings" charset="2"/>
              <a:buChar char="ü"/>
            </a:pPr>
            <a:r>
              <a:rPr lang="fr-FR" sz="2800" dirty="0" smtClean="0">
                <a:solidFill>
                  <a:srgbClr val="FF6600"/>
                </a:solidFill>
              </a:rPr>
              <a:t>Pourquoi l’évaluer </a:t>
            </a:r>
            <a:r>
              <a:rPr lang="fr-FR" sz="2800" dirty="0" smtClean="0">
                <a:solidFill>
                  <a:srgbClr val="000000"/>
                </a:solidFill>
              </a:rPr>
              <a:t>?</a:t>
            </a:r>
          </a:p>
          <a:p>
            <a:pPr lvl="2">
              <a:buFont typeface="Wingdings" charset="2"/>
              <a:buChar char="ü"/>
            </a:pPr>
            <a:r>
              <a:rPr lang="fr-FR" sz="2800" dirty="0" smtClean="0">
                <a:solidFill>
                  <a:srgbClr val="000000"/>
                </a:solidFill>
              </a:rPr>
              <a:t>la rémunérer, l’enrichir, la remplacer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1762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Questionnement autour de la question de gestion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9</a:t>
            </a:fld>
            <a:endParaRPr kumimoji="0"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381000" y="1524001"/>
            <a:ext cx="8534400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6600"/>
              </a:buClr>
              <a:buFont typeface="Wingdings" charset="2"/>
              <a:buChar char="ü"/>
            </a:pPr>
            <a:r>
              <a:rPr lang="fr-FR" sz="2800" b="1" dirty="0" smtClean="0">
                <a:solidFill>
                  <a:srgbClr val="FF6600"/>
                </a:solidFill>
              </a:rPr>
              <a:t> Question de gestion :</a:t>
            </a:r>
            <a:r>
              <a:rPr lang="fr-FR" sz="2800" dirty="0" smtClean="0">
                <a:solidFill>
                  <a:srgbClr val="FF6600"/>
                </a:solidFill>
              </a:rPr>
              <a:t>L’activité humaine constitue-t-elle une</a:t>
            </a:r>
            <a:r>
              <a:rPr lang="fr-FR" sz="2800" b="1" dirty="0" smtClean="0">
                <a:solidFill>
                  <a:srgbClr val="FF6600"/>
                </a:solidFill>
              </a:rPr>
              <a:t> </a:t>
            </a:r>
            <a:r>
              <a:rPr lang="fr-FR" sz="2800" b="1" u="sng" dirty="0" smtClean="0">
                <a:solidFill>
                  <a:srgbClr val="FF6600"/>
                </a:solidFill>
              </a:rPr>
              <a:t>charge ou une ressource </a:t>
            </a:r>
            <a:r>
              <a:rPr lang="fr-FR" sz="2800" dirty="0" smtClean="0">
                <a:solidFill>
                  <a:srgbClr val="FF6600"/>
                </a:solidFill>
              </a:rPr>
              <a:t>pour l’organisation ?</a:t>
            </a:r>
          </a:p>
          <a:p>
            <a:pPr lvl="1">
              <a:buFont typeface="Wingdings" charset="2"/>
              <a:buChar char="ü"/>
            </a:pPr>
            <a:r>
              <a:rPr lang="fr-FR" sz="2800" dirty="0" smtClean="0">
                <a:solidFill>
                  <a:srgbClr val="FF6600"/>
                </a:solidFill>
              </a:rPr>
              <a:t>Qu’entend-t-on par charge ?</a:t>
            </a:r>
          </a:p>
          <a:p>
            <a:pPr lvl="2">
              <a:buFont typeface="Wingdings" charset="2"/>
              <a:buChar char="ü"/>
            </a:pPr>
            <a:r>
              <a:rPr lang="fr-FR" sz="2800" dirty="0" smtClean="0">
                <a:solidFill>
                  <a:srgbClr val="000000"/>
                </a:solidFill>
              </a:rPr>
              <a:t>Charges de travail</a:t>
            </a:r>
          </a:p>
          <a:p>
            <a:pPr lvl="2">
              <a:buFont typeface="Wingdings" charset="2"/>
              <a:buChar char="ü"/>
            </a:pPr>
            <a:r>
              <a:rPr lang="fr-FR" sz="2800" dirty="0" smtClean="0">
                <a:solidFill>
                  <a:srgbClr val="000000"/>
                </a:solidFill>
              </a:rPr>
              <a:t>Charges d’organisation du travail</a:t>
            </a:r>
          </a:p>
          <a:p>
            <a:pPr lvl="2">
              <a:buFont typeface="Wingdings" charset="2"/>
              <a:buChar char="ü"/>
            </a:pPr>
            <a:r>
              <a:rPr lang="fr-FR" sz="2800" dirty="0" smtClean="0">
                <a:solidFill>
                  <a:srgbClr val="000000"/>
                </a:solidFill>
              </a:rPr>
              <a:t>Mais aussi coûts cachés</a:t>
            </a:r>
          </a:p>
          <a:p>
            <a:pPr lvl="2">
              <a:buFont typeface="Wingdings" charset="2"/>
              <a:buChar char="ü"/>
            </a:pPr>
            <a:endParaRPr lang="fr-FR" sz="2800" dirty="0" smtClean="0">
              <a:solidFill>
                <a:srgbClr val="000000"/>
              </a:solidFill>
            </a:endParaRPr>
          </a:p>
          <a:p>
            <a:pPr lvl="1">
              <a:buClr>
                <a:srgbClr val="FF6600"/>
              </a:buClr>
              <a:buFont typeface="Wingdings" charset="2"/>
              <a:buChar char="ü"/>
            </a:pPr>
            <a:endParaRPr lang="fr-FR" sz="2800" b="1" dirty="0" smtClean="0">
              <a:solidFill>
                <a:srgbClr val="FF66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81000" y="4334232"/>
            <a:ext cx="7924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charset="2"/>
              <a:buChar char="ü"/>
            </a:pPr>
            <a:r>
              <a:rPr lang="fr-FR" sz="2800" dirty="0" smtClean="0">
                <a:solidFill>
                  <a:srgbClr val="FF6600"/>
                </a:solidFill>
              </a:rPr>
              <a:t>Qu’entend-t-on par ressource ?</a:t>
            </a:r>
          </a:p>
          <a:p>
            <a:pPr lvl="2">
              <a:buFont typeface="Wingdings" charset="2"/>
              <a:buChar char="ü"/>
            </a:pPr>
            <a:r>
              <a:rPr lang="fr-FR" sz="2800" dirty="0" smtClean="0">
                <a:solidFill>
                  <a:srgbClr val="000000"/>
                </a:solidFill>
              </a:rPr>
              <a:t>Une activité qui crée de la richesse pour l’organisation : économique, managériale, culturelle</a:t>
            </a:r>
          </a:p>
          <a:p>
            <a:pPr lvl="2">
              <a:buFont typeface="Wingdings" charset="2"/>
              <a:buChar char="ü"/>
            </a:pPr>
            <a:r>
              <a:rPr lang="fr-FR" sz="2800" dirty="0" smtClean="0">
                <a:solidFill>
                  <a:srgbClr val="000000"/>
                </a:solidFill>
              </a:rPr>
              <a:t>Une ressource à mobiliser et à entretenir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1762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</TotalTime>
  <Words>1863</Words>
  <Application>Microsoft Office PowerPoint</Application>
  <PresentationFormat>Affichage à l'écran (4:3)</PresentationFormat>
  <Paragraphs>301</Paragraphs>
  <Slides>31</Slides>
  <Notes>19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2" baseType="lpstr">
      <vt:lpstr>Thème Office</vt:lpstr>
      <vt:lpstr>THEME : DE L’INDIVIDU A L’ACTEUR</vt:lpstr>
      <vt:lpstr>L’objectif général du thème (1)</vt:lpstr>
      <vt:lpstr>L’objectif général du thème (2) </vt:lpstr>
      <vt:lpstr>Les questions de gestion du thème</vt:lpstr>
      <vt:lpstr>La place dans la progression</vt:lpstr>
      <vt:lpstr>Objectif de la question de gestion 2 : L’activité humaine constitue-t-elle une charge ou une ressource pour l’organisation ?  </vt:lpstr>
      <vt:lpstr>Réflexion sur la question </vt:lpstr>
      <vt:lpstr>Questionnement autour de la question de gestion</vt:lpstr>
      <vt:lpstr>Questionnement autour de la question de gestion</vt:lpstr>
      <vt:lpstr>Questionnement autour de  la question de gestion</vt:lpstr>
      <vt:lpstr>Du sens de l’étude à la question de gestion</vt:lpstr>
      <vt:lpstr>Exemple d’une démarche avec une situation contextualisée </vt:lpstr>
      <vt:lpstr>Cas IXEP</vt:lpstr>
      <vt:lpstr> Cas IXEP : recruter un(e) assistant(e)  </vt:lpstr>
      <vt:lpstr>       Capacités et notions activées dans le cas IXEP</vt:lpstr>
      <vt:lpstr>       Capacités et notions activées dans le cas IXEP</vt:lpstr>
      <vt:lpstr> Cas IXEP : mettre en place des indicateurs de suivi de l’activité de travail</vt:lpstr>
      <vt:lpstr>       Capacités activées dans le cas IXEP</vt:lpstr>
      <vt:lpstr>       Capacités et notions activées dans le cas IXEP</vt:lpstr>
      <vt:lpstr>Ressources</vt:lpstr>
      <vt:lpstr>Ressources- pour des séquences alternatives..</vt:lpstr>
      <vt:lpstr>Travail avec la classification de la CCN</vt:lpstr>
      <vt:lpstr>Travail avec la classification de la CCN</vt:lpstr>
      <vt:lpstr>Travail avec la classification de la CCN</vt:lpstr>
      <vt:lpstr>Ressources</vt:lpstr>
      <vt:lpstr>Analyse transversalité</vt:lpstr>
      <vt:lpstr>Cas EXPERT TOP</vt:lpstr>
      <vt:lpstr>Cas EXPERT TOP (suite)</vt:lpstr>
      <vt:lpstr>Évaluer le coût de travail et son impact sur la pérennité de l’organisation </vt:lpstr>
      <vt:lpstr> Réfléchir à la façon d’attirer de nouveaux talents et de fidéliser les ressources humaines actuelles </vt:lpstr>
      <vt:lpstr>Ressources professeurs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: DE L’INDIVIDU A L’ACTEUR</dc:title>
  <dc:creator>Edwige</dc:creator>
  <cp:lastModifiedBy>mbenac</cp:lastModifiedBy>
  <cp:revision>66</cp:revision>
  <cp:lastPrinted>2012-03-20T08:23:59Z</cp:lastPrinted>
  <dcterms:created xsi:type="dcterms:W3CDTF">2012-03-29T12:22:02Z</dcterms:created>
  <dcterms:modified xsi:type="dcterms:W3CDTF">2012-04-09T16:42:48Z</dcterms:modified>
</cp:coreProperties>
</file>