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9"/>
  </p:handoutMasterIdLst>
  <p:sldIdLst>
    <p:sldId id="256" r:id="rId2"/>
    <p:sldId id="257" r:id="rId3"/>
    <p:sldId id="260" r:id="rId4"/>
    <p:sldId id="261" r:id="rId5"/>
    <p:sldId id="259" r:id="rId6"/>
    <p:sldId id="258" r:id="rId7"/>
    <p:sldId id="262" r:id="rId8"/>
    <p:sldId id="263" r:id="rId9"/>
    <p:sldId id="264" r:id="rId10"/>
    <p:sldId id="265" r:id="rId11"/>
    <p:sldId id="266" r:id="rId12"/>
    <p:sldId id="267" r:id="rId13"/>
    <p:sldId id="268" r:id="rId14"/>
    <p:sldId id="278" r:id="rId15"/>
    <p:sldId id="269" r:id="rId16"/>
    <p:sldId id="270" r:id="rId17"/>
    <p:sldId id="271" r:id="rId18"/>
  </p:sldIdLst>
  <p:sldSz cx="9144000" cy="6858000" type="screen4x3"/>
  <p:notesSz cx="6669088" cy="9774238"/>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65" charset="-128"/>
        <a:cs typeface="+mn-cs"/>
      </a:defRPr>
    </a:lvl5pPr>
    <a:lvl6pPr marL="2286000" algn="l" defTabSz="914400" rtl="0" eaLnBrk="1" latinLnBrk="0" hangingPunct="1">
      <a:defRPr kern="1200">
        <a:solidFill>
          <a:schemeClr val="tx1"/>
        </a:solidFill>
        <a:latin typeface="Arial" pitchFamily="34" charset="0"/>
        <a:ea typeface="ＭＳ Ｐゴシック" pitchFamily="-65" charset="-128"/>
        <a:cs typeface="+mn-cs"/>
      </a:defRPr>
    </a:lvl6pPr>
    <a:lvl7pPr marL="2743200" algn="l" defTabSz="914400" rtl="0" eaLnBrk="1" latinLnBrk="0" hangingPunct="1">
      <a:defRPr kern="1200">
        <a:solidFill>
          <a:schemeClr val="tx1"/>
        </a:solidFill>
        <a:latin typeface="Arial" pitchFamily="34" charset="0"/>
        <a:ea typeface="ＭＳ Ｐゴシック" pitchFamily="-65" charset="-128"/>
        <a:cs typeface="+mn-cs"/>
      </a:defRPr>
    </a:lvl7pPr>
    <a:lvl8pPr marL="3200400" algn="l" defTabSz="914400" rtl="0" eaLnBrk="1" latinLnBrk="0" hangingPunct="1">
      <a:defRPr kern="1200">
        <a:solidFill>
          <a:schemeClr val="tx1"/>
        </a:solidFill>
        <a:latin typeface="Arial" pitchFamily="34" charset="0"/>
        <a:ea typeface="ＭＳ Ｐゴシック" pitchFamily="-65" charset="-128"/>
        <a:cs typeface="+mn-cs"/>
      </a:defRPr>
    </a:lvl8pPr>
    <a:lvl9pPr marL="3657600" algn="l" defTabSz="914400" rtl="0" eaLnBrk="1" latinLnBrk="0" hangingPunct="1">
      <a:defRPr kern="1200">
        <a:solidFill>
          <a:schemeClr val="tx1"/>
        </a:solidFill>
        <a:latin typeface="Arial" pitchFamily="34"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F1646C-49ED-46F5-8406-999AC4687F01}" type="doc">
      <dgm:prSet loTypeId="urn:microsoft.com/office/officeart/2005/8/layout/pyramid2" loCatId="list" qsTypeId="urn:microsoft.com/office/officeart/2005/8/quickstyle/simple5" qsCatId="simple" csTypeId="urn:microsoft.com/office/officeart/2005/8/colors/accent4_4" csCatId="accent4" phldr="1"/>
      <dgm:spPr/>
    </dgm:pt>
    <dgm:pt modelId="{DE20B460-5B2F-4C8D-B797-4EA7573B6896}">
      <dgm:prSet phldrT="[Text]"/>
      <dgm:spPr/>
      <dgm:t>
        <a:bodyPr/>
        <a:lstStyle/>
        <a:p>
          <a:r>
            <a:rPr lang="en-GB" dirty="0" smtClean="0"/>
            <a:t>Self actualisation</a:t>
          </a:r>
          <a:endParaRPr lang="en-GB" dirty="0"/>
        </a:p>
      </dgm:t>
    </dgm:pt>
    <dgm:pt modelId="{152AEC4D-D680-4746-B322-A62460A96F30}" type="parTrans" cxnId="{3E90728B-19AA-47B0-8B10-24CDDBD73A11}">
      <dgm:prSet/>
      <dgm:spPr/>
      <dgm:t>
        <a:bodyPr/>
        <a:lstStyle/>
        <a:p>
          <a:endParaRPr lang="en-GB"/>
        </a:p>
      </dgm:t>
    </dgm:pt>
    <dgm:pt modelId="{986D7208-CEAE-45A6-A413-A6C3F2BBB010}" type="sibTrans" cxnId="{3E90728B-19AA-47B0-8B10-24CDDBD73A11}">
      <dgm:prSet/>
      <dgm:spPr/>
      <dgm:t>
        <a:bodyPr/>
        <a:lstStyle/>
        <a:p>
          <a:endParaRPr lang="en-GB"/>
        </a:p>
      </dgm:t>
    </dgm:pt>
    <dgm:pt modelId="{0E7AE009-647C-4768-B360-D96991824F6F}">
      <dgm:prSet phldrT="[Text]"/>
      <dgm:spPr/>
      <dgm:t>
        <a:bodyPr/>
        <a:lstStyle/>
        <a:p>
          <a:r>
            <a:rPr lang="en-GB" dirty="0" smtClean="0"/>
            <a:t>Self esteem</a:t>
          </a:r>
          <a:endParaRPr lang="en-GB" dirty="0"/>
        </a:p>
      </dgm:t>
    </dgm:pt>
    <dgm:pt modelId="{44F7EA0C-3960-42F0-879C-3FEDD6D714D7}" type="parTrans" cxnId="{8D342C07-17B9-4AC6-AC8F-E9A2969EDC72}">
      <dgm:prSet/>
      <dgm:spPr/>
      <dgm:t>
        <a:bodyPr/>
        <a:lstStyle/>
        <a:p>
          <a:endParaRPr lang="en-GB"/>
        </a:p>
      </dgm:t>
    </dgm:pt>
    <dgm:pt modelId="{E4A8A867-9A07-4EB9-BC7E-96144D571AB0}" type="sibTrans" cxnId="{8D342C07-17B9-4AC6-AC8F-E9A2969EDC72}">
      <dgm:prSet/>
      <dgm:spPr/>
      <dgm:t>
        <a:bodyPr/>
        <a:lstStyle/>
        <a:p>
          <a:endParaRPr lang="en-GB"/>
        </a:p>
      </dgm:t>
    </dgm:pt>
    <dgm:pt modelId="{619FB3A3-EF25-4FAF-BF90-487E26A76B09}">
      <dgm:prSet phldrT="[Text]"/>
      <dgm:spPr/>
      <dgm:t>
        <a:bodyPr/>
        <a:lstStyle/>
        <a:p>
          <a:r>
            <a:rPr lang="en-GB" dirty="0" smtClean="0"/>
            <a:t>Social</a:t>
          </a:r>
          <a:endParaRPr lang="en-GB" dirty="0"/>
        </a:p>
      </dgm:t>
    </dgm:pt>
    <dgm:pt modelId="{475EDF10-0E1B-43E1-81FB-2309E670846E}" type="parTrans" cxnId="{46B3371C-FD49-4808-B1BD-4DA62A7D3E80}">
      <dgm:prSet/>
      <dgm:spPr/>
      <dgm:t>
        <a:bodyPr/>
        <a:lstStyle/>
        <a:p>
          <a:endParaRPr lang="en-GB"/>
        </a:p>
      </dgm:t>
    </dgm:pt>
    <dgm:pt modelId="{8F28F182-99E9-4F20-8051-36714DA1B8DC}" type="sibTrans" cxnId="{46B3371C-FD49-4808-B1BD-4DA62A7D3E80}">
      <dgm:prSet/>
      <dgm:spPr/>
      <dgm:t>
        <a:bodyPr/>
        <a:lstStyle/>
        <a:p>
          <a:endParaRPr lang="en-GB"/>
        </a:p>
      </dgm:t>
    </dgm:pt>
    <dgm:pt modelId="{22F4BE9D-87A8-4450-BB44-6F39BD32C300}">
      <dgm:prSet/>
      <dgm:spPr/>
      <dgm:t>
        <a:bodyPr/>
        <a:lstStyle/>
        <a:p>
          <a:r>
            <a:rPr lang="en-GB" dirty="0" smtClean="0"/>
            <a:t>Safety</a:t>
          </a:r>
          <a:endParaRPr lang="en-GB" dirty="0"/>
        </a:p>
      </dgm:t>
    </dgm:pt>
    <dgm:pt modelId="{995F09DE-49DD-428D-B357-B5359EFA18F3}" type="parTrans" cxnId="{8A88F2D1-0D0E-4DD3-B1D4-2C2F8A913FF8}">
      <dgm:prSet/>
      <dgm:spPr/>
      <dgm:t>
        <a:bodyPr/>
        <a:lstStyle/>
        <a:p>
          <a:endParaRPr lang="en-GB"/>
        </a:p>
      </dgm:t>
    </dgm:pt>
    <dgm:pt modelId="{F418A47A-DB58-42CD-AB96-D215D39AD29B}" type="sibTrans" cxnId="{8A88F2D1-0D0E-4DD3-B1D4-2C2F8A913FF8}">
      <dgm:prSet/>
      <dgm:spPr/>
      <dgm:t>
        <a:bodyPr/>
        <a:lstStyle/>
        <a:p>
          <a:endParaRPr lang="en-GB"/>
        </a:p>
      </dgm:t>
    </dgm:pt>
    <dgm:pt modelId="{A4B71DEC-F480-48BB-B84E-D057A6847650}">
      <dgm:prSet/>
      <dgm:spPr/>
      <dgm:t>
        <a:bodyPr/>
        <a:lstStyle/>
        <a:p>
          <a:r>
            <a:rPr lang="en-GB" dirty="0" smtClean="0"/>
            <a:t>Physiological</a:t>
          </a:r>
          <a:endParaRPr lang="en-GB" dirty="0"/>
        </a:p>
      </dgm:t>
    </dgm:pt>
    <dgm:pt modelId="{3B1F232E-0D01-4C80-93CD-01ECEF54E28A}" type="parTrans" cxnId="{A28D4C6A-BAF8-4BFA-ACBC-68D893E2F994}">
      <dgm:prSet/>
      <dgm:spPr/>
      <dgm:t>
        <a:bodyPr/>
        <a:lstStyle/>
        <a:p>
          <a:endParaRPr lang="en-GB"/>
        </a:p>
      </dgm:t>
    </dgm:pt>
    <dgm:pt modelId="{9C10380C-F641-4BD4-BF49-C98BF75A8C40}" type="sibTrans" cxnId="{A28D4C6A-BAF8-4BFA-ACBC-68D893E2F994}">
      <dgm:prSet/>
      <dgm:spPr/>
      <dgm:t>
        <a:bodyPr/>
        <a:lstStyle/>
        <a:p>
          <a:endParaRPr lang="en-GB"/>
        </a:p>
      </dgm:t>
    </dgm:pt>
    <dgm:pt modelId="{9316B9D3-B804-4E5F-BF4E-0B5BE0A14953}" type="pres">
      <dgm:prSet presAssocID="{CDF1646C-49ED-46F5-8406-999AC4687F01}" presName="compositeShape" presStyleCnt="0">
        <dgm:presLayoutVars>
          <dgm:dir/>
          <dgm:resizeHandles/>
        </dgm:presLayoutVars>
      </dgm:prSet>
      <dgm:spPr/>
    </dgm:pt>
    <dgm:pt modelId="{E6A7FB6E-3A0D-4D45-9573-0B82F7066686}" type="pres">
      <dgm:prSet presAssocID="{CDF1646C-49ED-46F5-8406-999AC4687F01}" presName="pyramid" presStyleLbl="node1" presStyleIdx="0" presStyleCnt="1"/>
      <dgm:spPr/>
    </dgm:pt>
    <dgm:pt modelId="{69683A25-F3B7-408C-8C45-BB86CDC4060A}" type="pres">
      <dgm:prSet presAssocID="{CDF1646C-49ED-46F5-8406-999AC4687F01}" presName="theList" presStyleCnt="0"/>
      <dgm:spPr/>
    </dgm:pt>
    <dgm:pt modelId="{F47295E1-976F-4BF6-A28B-7863A2CB3844}" type="pres">
      <dgm:prSet presAssocID="{DE20B460-5B2F-4C8D-B797-4EA7573B6896}" presName="aNode" presStyleLbl="fgAcc1" presStyleIdx="0" presStyleCnt="5">
        <dgm:presLayoutVars>
          <dgm:bulletEnabled val="1"/>
        </dgm:presLayoutVars>
      </dgm:prSet>
      <dgm:spPr/>
      <dgm:t>
        <a:bodyPr/>
        <a:lstStyle/>
        <a:p>
          <a:endParaRPr lang="en-GB"/>
        </a:p>
      </dgm:t>
    </dgm:pt>
    <dgm:pt modelId="{4DC28034-56F2-4644-91C1-6A5FFF846200}" type="pres">
      <dgm:prSet presAssocID="{DE20B460-5B2F-4C8D-B797-4EA7573B6896}" presName="aSpace" presStyleCnt="0"/>
      <dgm:spPr/>
    </dgm:pt>
    <dgm:pt modelId="{6C311757-6354-4321-883D-98EACEEC8467}" type="pres">
      <dgm:prSet presAssocID="{0E7AE009-647C-4768-B360-D96991824F6F}" presName="aNode" presStyleLbl="fgAcc1" presStyleIdx="1" presStyleCnt="5">
        <dgm:presLayoutVars>
          <dgm:bulletEnabled val="1"/>
        </dgm:presLayoutVars>
      </dgm:prSet>
      <dgm:spPr/>
      <dgm:t>
        <a:bodyPr/>
        <a:lstStyle/>
        <a:p>
          <a:endParaRPr lang="en-GB"/>
        </a:p>
      </dgm:t>
    </dgm:pt>
    <dgm:pt modelId="{401294F7-7AF5-4062-B128-205A13489E46}" type="pres">
      <dgm:prSet presAssocID="{0E7AE009-647C-4768-B360-D96991824F6F}" presName="aSpace" presStyleCnt="0"/>
      <dgm:spPr/>
    </dgm:pt>
    <dgm:pt modelId="{5DD0CBD7-E4D1-4FA2-A972-A5945346B610}" type="pres">
      <dgm:prSet presAssocID="{619FB3A3-EF25-4FAF-BF90-487E26A76B09}" presName="aNode" presStyleLbl="fgAcc1" presStyleIdx="2" presStyleCnt="5">
        <dgm:presLayoutVars>
          <dgm:bulletEnabled val="1"/>
        </dgm:presLayoutVars>
      </dgm:prSet>
      <dgm:spPr/>
      <dgm:t>
        <a:bodyPr/>
        <a:lstStyle/>
        <a:p>
          <a:endParaRPr lang="en-GB"/>
        </a:p>
      </dgm:t>
    </dgm:pt>
    <dgm:pt modelId="{FA18C4F9-E7D8-4442-A812-173A09D41C7A}" type="pres">
      <dgm:prSet presAssocID="{619FB3A3-EF25-4FAF-BF90-487E26A76B09}" presName="aSpace" presStyleCnt="0"/>
      <dgm:spPr/>
    </dgm:pt>
    <dgm:pt modelId="{4B196F31-9C19-4B9E-B271-65C207402C34}" type="pres">
      <dgm:prSet presAssocID="{22F4BE9D-87A8-4450-BB44-6F39BD32C300}" presName="aNode" presStyleLbl="fgAcc1" presStyleIdx="3" presStyleCnt="5">
        <dgm:presLayoutVars>
          <dgm:bulletEnabled val="1"/>
        </dgm:presLayoutVars>
      </dgm:prSet>
      <dgm:spPr/>
      <dgm:t>
        <a:bodyPr/>
        <a:lstStyle/>
        <a:p>
          <a:endParaRPr lang="en-GB"/>
        </a:p>
      </dgm:t>
    </dgm:pt>
    <dgm:pt modelId="{94687077-37AE-41FE-84EC-095EF7115D3A}" type="pres">
      <dgm:prSet presAssocID="{22F4BE9D-87A8-4450-BB44-6F39BD32C300}" presName="aSpace" presStyleCnt="0"/>
      <dgm:spPr/>
    </dgm:pt>
    <dgm:pt modelId="{21B5F10A-20AB-4075-8F45-09906C9C3F8F}" type="pres">
      <dgm:prSet presAssocID="{A4B71DEC-F480-48BB-B84E-D057A6847650}" presName="aNode" presStyleLbl="fgAcc1" presStyleIdx="4" presStyleCnt="5">
        <dgm:presLayoutVars>
          <dgm:bulletEnabled val="1"/>
        </dgm:presLayoutVars>
      </dgm:prSet>
      <dgm:spPr/>
      <dgm:t>
        <a:bodyPr/>
        <a:lstStyle/>
        <a:p>
          <a:endParaRPr lang="en-GB"/>
        </a:p>
      </dgm:t>
    </dgm:pt>
    <dgm:pt modelId="{2558879C-C631-4F95-889C-6C65AE68BC2C}" type="pres">
      <dgm:prSet presAssocID="{A4B71DEC-F480-48BB-B84E-D057A6847650}" presName="aSpace" presStyleCnt="0"/>
      <dgm:spPr/>
    </dgm:pt>
  </dgm:ptLst>
  <dgm:cxnLst>
    <dgm:cxn modelId="{3E90728B-19AA-47B0-8B10-24CDDBD73A11}" srcId="{CDF1646C-49ED-46F5-8406-999AC4687F01}" destId="{DE20B460-5B2F-4C8D-B797-4EA7573B6896}" srcOrd="0" destOrd="0" parTransId="{152AEC4D-D680-4746-B322-A62460A96F30}" sibTransId="{986D7208-CEAE-45A6-A413-A6C3F2BBB010}"/>
    <dgm:cxn modelId="{6D922D03-D08A-403A-ACEB-126A1ECC3A12}" type="presOf" srcId="{0E7AE009-647C-4768-B360-D96991824F6F}" destId="{6C311757-6354-4321-883D-98EACEEC8467}" srcOrd="0" destOrd="0" presId="urn:microsoft.com/office/officeart/2005/8/layout/pyramid2"/>
    <dgm:cxn modelId="{009B6141-BEBE-421B-9C75-11FE5BF74ABB}" type="presOf" srcId="{CDF1646C-49ED-46F5-8406-999AC4687F01}" destId="{9316B9D3-B804-4E5F-BF4E-0B5BE0A14953}" srcOrd="0" destOrd="0" presId="urn:microsoft.com/office/officeart/2005/8/layout/pyramid2"/>
    <dgm:cxn modelId="{F278BA30-7C0C-4EF9-B323-C1A54B8D56C9}" type="presOf" srcId="{A4B71DEC-F480-48BB-B84E-D057A6847650}" destId="{21B5F10A-20AB-4075-8F45-09906C9C3F8F}" srcOrd="0" destOrd="0" presId="urn:microsoft.com/office/officeart/2005/8/layout/pyramid2"/>
    <dgm:cxn modelId="{233089B0-1952-47C1-B505-72A133C912BE}" type="presOf" srcId="{DE20B460-5B2F-4C8D-B797-4EA7573B6896}" destId="{F47295E1-976F-4BF6-A28B-7863A2CB3844}" srcOrd="0" destOrd="0" presId="urn:microsoft.com/office/officeart/2005/8/layout/pyramid2"/>
    <dgm:cxn modelId="{46B3371C-FD49-4808-B1BD-4DA62A7D3E80}" srcId="{CDF1646C-49ED-46F5-8406-999AC4687F01}" destId="{619FB3A3-EF25-4FAF-BF90-487E26A76B09}" srcOrd="2" destOrd="0" parTransId="{475EDF10-0E1B-43E1-81FB-2309E670846E}" sibTransId="{8F28F182-99E9-4F20-8051-36714DA1B8DC}"/>
    <dgm:cxn modelId="{0B6D9F37-D5D7-4E21-9945-82640E36E518}" type="presOf" srcId="{22F4BE9D-87A8-4450-BB44-6F39BD32C300}" destId="{4B196F31-9C19-4B9E-B271-65C207402C34}" srcOrd="0" destOrd="0" presId="urn:microsoft.com/office/officeart/2005/8/layout/pyramid2"/>
    <dgm:cxn modelId="{7701E2E9-7B1A-47CE-8CE5-F6793A53ED35}" type="presOf" srcId="{619FB3A3-EF25-4FAF-BF90-487E26A76B09}" destId="{5DD0CBD7-E4D1-4FA2-A972-A5945346B610}" srcOrd="0" destOrd="0" presId="urn:microsoft.com/office/officeart/2005/8/layout/pyramid2"/>
    <dgm:cxn modelId="{A28D4C6A-BAF8-4BFA-ACBC-68D893E2F994}" srcId="{CDF1646C-49ED-46F5-8406-999AC4687F01}" destId="{A4B71DEC-F480-48BB-B84E-D057A6847650}" srcOrd="4" destOrd="0" parTransId="{3B1F232E-0D01-4C80-93CD-01ECEF54E28A}" sibTransId="{9C10380C-F641-4BD4-BF49-C98BF75A8C40}"/>
    <dgm:cxn modelId="{8A88F2D1-0D0E-4DD3-B1D4-2C2F8A913FF8}" srcId="{CDF1646C-49ED-46F5-8406-999AC4687F01}" destId="{22F4BE9D-87A8-4450-BB44-6F39BD32C300}" srcOrd="3" destOrd="0" parTransId="{995F09DE-49DD-428D-B357-B5359EFA18F3}" sibTransId="{F418A47A-DB58-42CD-AB96-D215D39AD29B}"/>
    <dgm:cxn modelId="{8D342C07-17B9-4AC6-AC8F-E9A2969EDC72}" srcId="{CDF1646C-49ED-46F5-8406-999AC4687F01}" destId="{0E7AE009-647C-4768-B360-D96991824F6F}" srcOrd="1" destOrd="0" parTransId="{44F7EA0C-3960-42F0-879C-3FEDD6D714D7}" sibTransId="{E4A8A867-9A07-4EB9-BC7E-96144D571AB0}"/>
    <dgm:cxn modelId="{9F46DBD9-E7DC-4F3C-8890-6919FA457788}" type="presParOf" srcId="{9316B9D3-B804-4E5F-BF4E-0B5BE0A14953}" destId="{E6A7FB6E-3A0D-4D45-9573-0B82F7066686}" srcOrd="0" destOrd="0" presId="urn:microsoft.com/office/officeart/2005/8/layout/pyramid2"/>
    <dgm:cxn modelId="{E7DDBBD1-563C-415F-A9A5-8110D11AA192}" type="presParOf" srcId="{9316B9D3-B804-4E5F-BF4E-0B5BE0A14953}" destId="{69683A25-F3B7-408C-8C45-BB86CDC4060A}" srcOrd="1" destOrd="0" presId="urn:microsoft.com/office/officeart/2005/8/layout/pyramid2"/>
    <dgm:cxn modelId="{F31CD10B-3537-4648-969F-A8D21444A528}" type="presParOf" srcId="{69683A25-F3B7-408C-8C45-BB86CDC4060A}" destId="{F47295E1-976F-4BF6-A28B-7863A2CB3844}" srcOrd="0" destOrd="0" presId="urn:microsoft.com/office/officeart/2005/8/layout/pyramid2"/>
    <dgm:cxn modelId="{EE2BF0DA-5E48-4ED0-811F-9CE0DBE9A722}" type="presParOf" srcId="{69683A25-F3B7-408C-8C45-BB86CDC4060A}" destId="{4DC28034-56F2-4644-91C1-6A5FFF846200}" srcOrd="1" destOrd="0" presId="urn:microsoft.com/office/officeart/2005/8/layout/pyramid2"/>
    <dgm:cxn modelId="{9140F165-B609-40F5-A8B0-1D68D99FD34F}" type="presParOf" srcId="{69683A25-F3B7-408C-8C45-BB86CDC4060A}" destId="{6C311757-6354-4321-883D-98EACEEC8467}" srcOrd="2" destOrd="0" presId="urn:microsoft.com/office/officeart/2005/8/layout/pyramid2"/>
    <dgm:cxn modelId="{9D4723DE-5A39-4AB4-98A6-B5D6A0A3C721}" type="presParOf" srcId="{69683A25-F3B7-408C-8C45-BB86CDC4060A}" destId="{401294F7-7AF5-4062-B128-205A13489E46}" srcOrd="3" destOrd="0" presId="urn:microsoft.com/office/officeart/2005/8/layout/pyramid2"/>
    <dgm:cxn modelId="{EAB6D2CB-30B2-4F47-9323-C7E4E99D975D}" type="presParOf" srcId="{69683A25-F3B7-408C-8C45-BB86CDC4060A}" destId="{5DD0CBD7-E4D1-4FA2-A972-A5945346B610}" srcOrd="4" destOrd="0" presId="urn:microsoft.com/office/officeart/2005/8/layout/pyramid2"/>
    <dgm:cxn modelId="{3EE39A36-F533-4AE8-AD46-642D387016CA}" type="presParOf" srcId="{69683A25-F3B7-408C-8C45-BB86CDC4060A}" destId="{FA18C4F9-E7D8-4442-A812-173A09D41C7A}" srcOrd="5" destOrd="0" presId="urn:microsoft.com/office/officeart/2005/8/layout/pyramid2"/>
    <dgm:cxn modelId="{89C9012D-61F2-447F-9CFF-10C2500B56CB}" type="presParOf" srcId="{69683A25-F3B7-408C-8C45-BB86CDC4060A}" destId="{4B196F31-9C19-4B9E-B271-65C207402C34}" srcOrd="6" destOrd="0" presId="urn:microsoft.com/office/officeart/2005/8/layout/pyramid2"/>
    <dgm:cxn modelId="{D5636302-C803-403C-808D-43336814C42F}" type="presParOf" srcId="{69683A25-F3B7-408C-8C45-BB86CDC4060A}" destId="{94687077-37AE-41FE-84EC-095EF7115D3A}" srcOrd="7" destOrd="0" presId="urn:microsoft.com/office/officeart/2005/8/layout/pyramid2"/>
    <dgm:cxn modelId="{87B12B2A-3765-4305-AEB3-5B442F2A27F9}" type="presParOf" srcId="{69683A25-F3B7-408C-8C45-BB86CDC4060A}" destId="{21B5F10A-20AB-4075-8F45-09906C9C3F8F}" srcOrd="8" destOrd="0" presId="urn:microsoft.com/office/officeart/2005/8/layout/pyramid2"/>
    <dgm:cxn modelId="{C89CCA9A-EC25-48FA-9304-AD46725DC672}" type="presParOf" srcId="{69683A25-F3B7-408C-8C45-BB86CDC4060A}" destId="{2558879C-C631-4F95-889C-6C65AE68BC2C}" srcOrd="9"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A7FB6E-3A0D-4D45-9573-0B82F7066686}">
      <dsp:nvSpPr>
        <dsp:cNvPr id="0" name=""/>
        <dsp:cNvSpPr/>
      </dsp:nvSpPr>
      <dsp:spPr>
        <a:xfrm>
          <a:off x="1486507" y="0"/>
          <a:ext cx="4572000" cy="4572000"/>
        </a:xfrm>
        <a:prstGeom prst="triangle">
          <a:avLst/>
        </a:prstGeom>
        <a:solidFill>
          <a:schemeClr val="accent4">
            <a:shade val="5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shade val="50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F47295E1-976F-4BF6-A28B-7863A2CB3844}">
      <dsp:nvSpPr>
        <dsp:cNvPr id="0" name=""/>
        <dsp:cNvSpPr/>
      </dsp:nvSpPr>
      <dsp:spPr>
        <a:xfrm>
          <a:off x="3772507" y="457646"/>
          <a:ext cx="2971800" cy="650081"/>
        </a:xfrm>
        <a:prstGeom prst="roundRect">
          <a:avLst/>
        </a:prstGeom>
        <a:solidFill>
          <a:schemeClr val="lt1">
            <a:alpha val="90000"/>
            <a:hueOff val="0"/>
            <a:satOff val="0"/>
            <a:lumOff val="0"/>
            <a:alphaOff val="0"/>
          </a:schemeClr>
        </a:solidFill>
        <a:ln w="9525" cap="flat" cmpd="sng" algn="ctr">
          <a:solidFill>
            <a:schemeClr val="accent4">
              <a:shade val="5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Self actualisation</a:t>
          </a:r>
          <a:endParaRPr lang="en-GB" sz="2800" kern="1200" dirty="0"/>
        </a:p>
      </dsp:txBody>
      <dsp:txXfrm>
        <a:off x="3772507" y="457646"/>
        <a:ext cx="2971800" cy="650081"/>
      </dsp:txXfrm>
    </dsp:sp>
    <dsp:sp modelId="{6C311757-6354-4321-883D-98EACEEC8467}">
      <dsp:nvSpPr>
        <dsp:cNvPr id="0" name=""/>
        <dsp:cNvSpPr/>
      </dsp:nvSpPr>
      <dsp:spPr>
        <a:xfrm>
          <a:off x="3772507" y="1188987"/>
          <a:ext cx="2971800" cy="650081"/>
        </a:xfrm>
        <a:prstGeom prst="roundRect">
          <a:avLst/>
        </a:prstGeom>
        <a:solidFill>
          <a:schemeClr val="lt1">
            <a:alpha val="90000"/>
            <a:hueOff val="0"/>
            <a:satOff val="0"/>
            <a:lumOff val="0"/>
            <a:alphaOff val="0"/>
          </a:schemeClr>
        </a:solidFill>
        <a:ln w="9525" cap="flat" cmpd="sng" algn="ctr">
          <a:solidFill>
            <a:schemeClr val="accent4">
              <a:shade val="50000"/>
              <a:hueOff val="-38647"/>
              <a:satOff val="-1584"/>
              <a:lumOff val="16843"/>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Self esteem</a:t>
          </a:r>
          <a:endParaRPr lang="en-GB" sz="2800" kern="1200" dirty="0"/>
        </a:p>
      </dsp:txBody>
      <dsp:txXfrm>
        <a:off x="3772507" y="1188987"/>
        <a:ext cx="2971800" cy="650081"/>
      </dsp:txXfrm>
    </dsp:sp>
    <dsp:sp modelId="{5DD0CBD7-E4D1-4FA2-A972-A5945346B610}">
      <dsp:nvSpPr>
        <dsp:cNvPr id="0" name=""/>
        <dsp:cNvSpPr/>
      </dsp:nvSpPr>
      <dsp:spPr>
        <a:xfrm>
          <a:off x="3772507" y="1920329"/>
          <a:ext cx="2971800" cy="650081"/>
        </a:xfrm>
        <a:prstGeom prst="roundRect">
          <a:avLst/>
        </a:prstGeom>
        <a:solidFill>
          <a:schemeClr val="lt1">
            <a:alpha val="90000"/>
            <a:hueOff val="0"/>
            <a:satOff val="0"/>
            <a:lumOff val="0"/>
            <a:alphaOff val="0"/>
          </a:schemeClr>
        </a:solidFill>
        <a:ln w="9525" cap="flat" cmpd="sng" algn="ctr">
          <a:solidFill>
            <a:schemeClr val="accent4">
              <a:shade val="50000"/>
              <a:hueOff val="-77294"/>
              <a:satOff val="-3167"/>
              <a:lumOff val="33686"/>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Social</a:t>
          </a:r>
          <a:endParaRPr lang="en-GB" sz="2800" kern="1200" dirty="0"/>
        </a:p>
      </dsp:txBody>
      <dsp:txXfrm>
        <a:off x="3772507" y="1920329"/>
        <a:ext cx="2971800" cy="650081"/>
      </dsp:txXfrm>
    </dsp:sp>
    <dsp:sp modelId="{4B196F31-9C19-4B9E-B271-65C207402C34}">
      <dsp:nvSpPr>
        <dsp:cNvPr id="0" name=""/>
        <dsp:cNvSpPr/>
      </dsp:nvSpPr>
      <dsp:spPr>
        <a:xfrm>
          <a:off x="3772507" y="2651670"/>
          <a:ext cx="2971800" cy="650081"/>
        </a:xfrm>
        <a:prstGeom prst="roundRect">
          <a:avLst/>
        </a:prstGeom>
        <a:solidFill>
          <a:schemeClr val="lt1">
            <a:alpha val="90000"/>
            <a:hueOff val="0"/>
            <a:satOff val="0"/>
            <a:lumOff val="0"/>
            <a:alphaOff val="0"/>
          </a:schemeClr>
        </a:solidFill>
        <a:ln w="9525" cap="flat" cmpd="sng" algn="ctr">
          <a:solidFill>
            <a:schemeClr val="accent4">
              <a:shade val="50000"/>
              <a:hueOff val="-77294"/>
              <a:satOff val="-3167"/>
              <a:lumOff val="33686"/>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Safety</a:t>
          </a:r>
          <a:endParaRPr lang="en-GB" sz="2800" kern="1200" dirty="0"/>
        </a:p>
      </dsp:txBody>
      <dsp:txXfrm>
        <a:off x="3772507" y="2651670"/>
        <a:ext cx="2971800" cy="650081"/>
      </dsp:txXfrm>
    </dsp:sp>
    <dsp:sp modelId="{21B5F10A-20AB-4075-8F45-09906C9C3F8F}">
      <dsp:nvSpPr>
        <dsp:cNvPr id="0" name=""/>
        <dsp:cNvSpPr/>
      </dsp:nvSpPr>
      <dsp:spPr>
        <a:xfrm>
          <a:off x="3772507" y="3383012"/>
          <a:ext cx="2971800" cy="650081"/>
        </a:xfrm>
        <a:prstGeom prst="roundRect">
          <a:avLst/>
        </a:prstGeom>
        <a:solidFill>
          <a:schemeClr val="lt1">
            <a:alpha val="90000"/>
            <a:hueOff val="0"/>
            <a:satOff val="0"/>
            <a:lumOff val="0"/>
            <a:alphaOff val="0"/>
          </a:schemeClr>
        </a:solidFill>
        <a:ln w="9525" cap="flat" cmpd="sng" algn="ctr">
          <a:solidFill>
            <a:schemeClr val="accent4">
              <a:shade val="50000"/>
              <a:hueOff val="-38647"/>
              <a:satOff val="-1584"/>
              <a:lumOff val="16843"/>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Physiological</a:t>
          </a:r>
          <a:endParaRPr lang="en-GB" sz="2800" kern="1200" dirty="0"/>
        </a:p>
      </dsp:txBody>
      <dsp:txXfrm>
        <a:off x="3772507" y="3383012"/>
        <a:ext cx="2971800" cy="65008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778250" y="0"/>
            <a:ext cx="2889250" cy="48895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8BD5619-63BF-4083-A087-11B941BC341D}" type="datetimeFigureOut">
              <a:rPr lang="fr-FR"/>
              <a:pPr>
                <a:defRPr/>
              </a:pPr>
              <a:t>25/01/2016</a:t>
            </a:fld>
            <a:endParaRPr lang="fr-FR"/>
          </a:p>
        </p:txBody>
      </p:sp>
      <p:sp>
        <p:nvSpPr>
          <p:cNvPr id="4" name="Espace réservé du pied de page 3"/>
          <p:cNvSpPr>
            <a:spLocks noGrp="1"/>
          </p:cNvSpPr>
          <p:nvPr>
            <p:ph type="ftr" sz="quarter" idx="2"/>
          </p:nvPr>
        </p:nvSpPr>
        <p:spPr>
          <a:xfrm>
            <a:off x="0" y="9283700"/>
            <a:ext cx="2889250" cy="48895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778250" y="9283700"/>
            <a:ext cx="2889250" cy="48895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4B1DAAA0-CA41-4014-91D6-E3C5F3270BB1}"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Straight Connector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smtClean="0"/>
            </a:lvl1pPr>
          </a:lstStyle>
          <a:p>
            <a:pPr>
              <a:defRPr/>
            </a:pPr>
            <a:fld id="{75324D94-731C-448F-8CF5-574BE948CBEB}" type="datetimeFigureOut">
              <a:rPr lang="en-GB"/>
              <a:pPr>
                <a:defRPr/>
              </a:pPr>
              <a:t>25/01/2016</a:t>
            </a:fld>
            <a:endParaRPr lang="en-GB"/>
          </a:p>
        </p:txBody>
      </p:sp>
      <p:sp>
        <p:nvSpPr>
          <p:cNvPr id="16" name="Footer Placeholder 16"/>
          <p:cNvSpPr>
            <a:spLocks noGrp="1"/>
          </p:cNvSpPr>
          <p:nvPr>
            <p:ph type="ftr" sz="quarter" idx="11"/>
          </p:nvPr>
        </p:nvSpPr>
        <p:spPr/>
        <p:txBody>
          <a:bodyPr/>
          <a:lstStyle>
            <a:lvl1pPr>
              <a:defRPr/>
            </a:lvl1pPr>
          </a:lstStyle>
          <a:p>
            <a:pPr>
              <a:defRPr/>
            </a:pPr>
            <a:endParaRPr lang="en-GB"/>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lvl1pPr>
          </a:lstStyle>
          <a:p>
            <a:pPr>
              <a:defRPr/>
            </a:pPr>
            <a:fld id="{BED42741-9DDF-4E0E-8ABD-FE391932A5E2}" type="slidenum">
              <a:rPr lang="en-GB"/>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7D97B00D-19AB-4894-8CD4-E69B6327AC76}" type="datetimeFigureOut">
              <a:rPr lang="en-GB"/>
              <a:pPr>
                <a:defRPr/>
              </a:pPr>
              <a:t>25/01/2016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smtClean="0"/>
            </a:lvl1pPr>
          </a:lstStyle>
          <a:p>
            <a:pPr>
              <a:defRPr/>
            </a:pPr>
            <a:fld id="{E3223304-6ABA-4E54-ACD4-DC2392303B2F}" type="slidenum">
              <a:rPr lang="en-GB"/>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Straight Connector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Oval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smtClean="0"/>
            </a:lvl1pPr>
          </a:lstStyle>
          <a:p>
            <a:pPr>
              <a:defRPr/>
            </a:pPr>
            <a:fld id="{9027B0A4-A1E8-4C14-B672-87BE72208508}" type="slidenum">
              <a:rPr lang="en-GB"/>
              <a:pPr>
                <a:defRPr/>
              </a:pPr>
              <a:t>‹N°›</a:t>
            </a:fld>
            <a:endParaRPr lang="en-GB"/>
          </a:p>
        </p:txBody>
      </p:sp>
      <p:sp>
        <p:nvSpPr>
          <p:cNvPr id="14" name="Date Placeholder 3"/>
          <p:cNvSpPr>
            <a:spLocks noGrp="1"/>
          </p:cNvSpPr>
          <p:nvPr>
            <p:ph type="dt" sz="half" idx="11"/>
          </p:nvPr>
        </p:nvSpPr>
        <p:spPr/>
        <p:txBody>
          <a:bodyPr/>
          <a:lstStyle>
            <a:lvl1pPr>
              <a:defRPr smtClean="0"/>
            </a:lvl1pPr>
          </a:lstStyle>
          <a:p>
            <a:pPr>
              <a:defRPr/>
            </a:pPr>
            <a:fld id="{07B94698-D962-477C-85EA-03208BC2445B}" type="datetimeFigureOut">
              <a:rPr lang="en-GB"/>
              <a:pPr>
                <a:defRPr/>
              </a:pPr>
              <a:t>25/01/2016</a:t>
            </a:fld>
            <a:endParaRPr lang="en-GB"/>
          </a:p>
        </p:txBody>
      </p:sp>
      <p:sp>
        <p:nvSpPr>
          <p:cNvPr id="15" name="Footer Placeholder 4"/>
          <p:cNvSpPr>
            <a:spLocks noGrp="1"/>
          </p:cNvSpPr>
          <p:nvPr>
            <p:ph type="ftr" sz="quarter" idx="12"/>
          </p:nvPr>
        </p:nvSpPr>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pic>
        <p:nvPicPr>
          <p:cNvPr id="4" name="Picture 1" descr="C:\Users\Claire\AppData\Local\Microsoft\Windows\Temporary Internet Files\Low\Content.IE5\ZMFB8FQN\image001[1].jpg"/>
          <p:cNvPicPr>
            <a:picLocks noChangeAspect="1" noChangeArrowheads="1"/>
          </p:cNvPicPr>
          <p:nvPr userDrawn="1"/>
        </p:nvPicPr>
        <p:blipFill>
          <a:blip r:embed="rId2" cstate="print"/>
          <a:srcRect/>
          <a:stretch>
            <a:fillRect/>
          </a:stretch>
        </p:blipFill>
        <p:spPr bwMode="auto">
          <a:xfrm>
            <a:off x="7737475" y="260350"/>
            <a:ext cx="1098550" cy="504825"/>
          </a:xfrm>
          <a:prstGeom prst="rect">
            <a:avLst/>
          </a:prstGeom>
          <a:noFill/>
          <a:ln w="9525">
            <a:noFill/>
            <a:miter lim="800000"/>
            <a:headEnd/>
            <a:tailEnd/>
          </a:ln>
        </p:spPr>
      </p:pic>
      <p:pic>
        <p:nvPicPr>
          <p:cNvPr id="5" name="Picture 1" descr="C:\Users\Claire\AppData\Local\Microsoft\Windows\Temporary Internet Files\Low\Content.IE5\ZMFB8FQN\image001[1].jpg"/>
          <p:cNvPicPr>
            <a:picLocks noChangeAspect="1" noChangeArrowheads="1"/>
          </p:cNvPicPr>
          <p:nvPr userDrawn="1"/>
        </p:nvPicPr>
        <p:blipFill>
          <a:blip r:embed="rId2" cstate="print"/>
          <a:srcRect/>
          <a:stretch>
            <a:fillRect/>
          </a:stretch>
        </p:blipFill>
        <p:spPr bwMode="auto">
          <a:xfrm>
            <a:off x="323850" y="260350"/>
            <a:ext cx="1100138" cy="50482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smtClean="0"/>
            </a:lvl1pPr>
          </a:lstStyle>
          <a:p>
            <a:pPr>
              <a:defRPr/>
            </a:pPr>
            <a:fld id="{53E18985-CA63-412A-9A8B-E61D6C23B701}" type="datetimeFigureOut">
              <a:rPr lang="en-GB"/>
              <a:pPr>
                <a:defRPr/>
              </a:pPr>
              <a:t>25/01/2016</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a:xfrm>
            <a:off x="4362450" y="1027113"/>
            <a:ext cx="457200" cy="441325"/>
          </a:xfrm>
        </p:spPr>
        <p:txBody>
          <a:bodyPr/>
          <a:lstStyle>
            <a:lvl1pPr>
              <a:defRPr smtClean="0"/>
            </a:lvl1pPr>
          </a:lstStyle>
          <a:p>
            <a:pPr>
              <a:defRPr/>
            </a:pPr>
            <a:fld id="{8990C8C8-645E-4B0F-BB9F-BB90551E6372}" type="slidenum">
              <a:rPr lang="en-GB"/>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noFill/>
            <a:miter lim="800000"/>
            <a:headEnd/>
            <a:tailEnd/>
          </a:ln>
        </p:spPr>
        <p:txBody>
          <a:bodyPr wrap="none" anchor="ctr"/>
          <a:lstStyle/>
          <a:p>
            <a:pPr>
              <a:defRPr/>
            </a:pPr>
            <a:endParaRPr lang="fr-FR">
              <a:latin typeface="Georgia"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Straight Connector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3" name="Oval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GB"/>
          </a:p>
        </p:txBody>
      </p:sp>
      <p:sp>
        <p:nvSpPr>
          <p:cNvPr id="16" name="Date Placeholder 3"/>
          <p:cNvSpPr>
            <a:spLocks noGrp="1"/>
          </p:cNvSpPr>
          <p:nvPr>
            <p:ph type="dt" sz="half" idx="11"/>
          </p:nvPr>
        </p:nvSpPr>
        <p:spPr/>
        <p:txBody>
          <a:bodyPr/>
          <a:lstStyle>
            <a:lvl1pPr>
              <a:defRPr smtClean="0"/>
            </a:lvl1pPr>
          </a:lstStyle>
          <a:p>
            <a:pPr>
              <a:defRPr/>
            </a:pPr>
            <a:fld id="{18E2B4CA-8D86-472C-8D77-49190537A71C}" type="datetimeFigureOut">
              <a:rPr lang="en-GB"/>
              <a:pPr>
                <a:defRPr/>
              </a:pPr>
              <a:t>25/01/2016</a:t>
            </a:fld>
            <a:endParaRPr lang="en-GB"/>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lvl1pPr>
          </a:lstStyle>
          <a:p>
            <a:pPr>
              <a:defRPr/>
            </a:pPr>
            <a:fld id="{0F2243A9-9189-4E50-A31B-C2BD61E856DE}" type="slidenum">
              <a:rPr lang="en-GB"/>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p:spPr>
        <p:txBody>
          <a:bodyPr wrap="none" anchor="ctr"/>
          <a:lstStyle/>
          <a:p>
            <a:pPr>
              <a:defRPr/>
            </a:pPr>
            <a:endParaRPr lang="fr-F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smtClean="0"/>
            </a:lvl1pPr>
          </a:lstStyle>
          <a:p>
            <a:pPr>
              <a:defRPr/>
            </a:pPr>
            <a:fld id="{8EB21603-4916-4306-96CE-15F9C9587945}" type="datetimeFigureOut">
              <a:rPr lang="en-GB"/>
              <a:pPr>
                <a:defRPr/>
              </a:pPr>
              <a:t>25/01/2016</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smtClean="0"/>
            </a:lvl1pPr>
          </a:lstStyle>
          <a:p>
            <a:pPr>
              <a:defRPr/>
            </a:pPr>
            <a:fld id="{588896E4-B9DF-48D8-ABD4-CA9B04F6BC4A}" type="slidenum">
              <a:rPr lang="en-GB"/>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p:spPr>
        <p:txBody>
          <a:bodyPr wrap="none" anchor="ctr"/>
          <a:lstStyle/>
          <a:p>
            <a:pPr>
              <a:defRPr/>
            </a:pPr>
            <a:endParaRPr lang="fr-FR"/>
          </a:p>
        </p:txBody>
      </p:sp>
      <p:sp>
        <p:nvSpPr>
          <p:cNvPr id="8" name="Rectangle 20"/>
          <p:cNvSpPr>
            <a:spLocks noChangeArrowheads="1"/>
          </p:cNvSpPr>
          <p:nvPr/>
        </p:nvSpPr>
        <p:spPr bwMode="white">
          <a:xfrm>
            <a:off x="0" y="0"/>
            <a:ext cx="9144000" cy="14478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4" name="Straight Connector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6" name="Oval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smtClean="0"/>
            </a:lvl1pPr>
          </a:lstStyle>
          <a:p>
            <a:pPr>
              <a:defRPr/>
            </a:pPr>
            <a:fld id="{ACCF6613-3596-4F13-8F2A-D282FBD0C244}" type="datetimeFigureOut">
              <a:rPr lang="en-GB"/>
              <a:pPr>
                <a:defRPr/>
              </a:pPr>
              <a:t>25/01/2016</a:t>
            </a:fld>
            <a:endParaRPr lang="en-GB"/>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GB"/>
          </a:p>
        </p:txBody>
      </p:sp>
      <p:sp>
        <p:nvSpPr>
          <p:cNvPr id="20" name="Slide Number Placeholder 8"/>
          <p:cNvSpPr>
            <a:spLocks noGrp="1"/>
          </p:cNvSpPr>
          <p:nvPr>
            <p:ph type="sldNum" sz="quarter" idx="12"/>
          </p:nvPr>
        </p:nvSpPr>
        <p:spPr>
          <a:xfrm>
            <a:off x="4343400" y="1042988"/>
            <a:ext cx="457200" cy="441325"/>
          </a:xfrm>
        </p:spPr>
        <p:txBody>
          <a:bodyPr/>
          <a:lstStyle>
            <a:lvl1pPr>
              <a:defRPr smtClean="0"/>
            </a:lvl1pPr>
          </a:lstStyle>
          <a:p>
            <a:pPr>
              <a:defRPr/>
            </a:pPr>
            <a:fld id="{EB7FAB63-71E2-418E-B536-6C7C1382DB8A}" type="slidenum">
              <a:rPr lang="en-GB"/>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64C92BFF-D0E0-4566-A0D3-54BF2F270275}" type="datetimeFigureOut">
              <a:rPr lang="en-GB"/>
              <a:pPr>
                <a:defRPr/>
              </a:pPr>
              <a:t>25/01/2016</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4343400" y="1036638"/>
            <a:ext cx="457200" cy="441325"/>
          </a:xfrm>
        </p:spPr>
        <p:txBody>
          <a:bodyPr/>
          <a:lstStyle>
            <a:lvl1pPr>
              <a:defRPr smtClean="0"/>
            </a:lvl1pPr>
          </a:lstStyle>
          <a:p>
            <a:pPr>
              <a:defRPr/>
            </a:pPr>
            <a:fld id="{80278C31-6F04-4578-B592-1633C9138DF4}" type="slidenum">
              <a:rPr lang="en-GB"/>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Date Placeholder 1"/>
          <p:cNvSpPr>
            <a:spLocks noGrp="1"/>
          </p:cNvSpPr>
          <p:nvPr>
            <p:ph type="dt" sz="half" idx="10"/>
          </p:nvPr>
        </p:nvSpPr>
        <p:spPr/>
        <p:txBody>
          <a:bodyPr/>
          <a:lstStyle>
            <a:lvl1pPr>
              <a:defRPr smtClean="0"/>
            </a:lvl1pPr>
          </a:lstStyle>
          <a:p>
            <a:pPr>
              <a:defRPr/>
            </a:pPr>
            <a:fld id="{424ECC54-AB44-49E5-9D07-70AF86F07AC4}" type="datetimeFigureOut">
              <a:rPr lang="en-GB"/>
              <a:pPr>
                <a:defRPr/>
              </a:pPr>
              <a:t>25/01/2016</a:t>
            </a:fld>
            <a:endParaRPr lang="en-GB"/>
          </a:p>
        </p:txBody>
      </p:sp>
      <p:sp>
        <p:nvSpPr>
          <p:cNvPr id="9" name="Footer Placeholder 2"/>
          <p:cNvSpPr>
            <a:spLocks noGrp="1"/>
          </p:cNvSpPr>
          <p:nvPr>
            <p:ph type="ftr" sz="quarter" idx="11"/>
          </p:nvPr>
        </p:nvSpPr>
        <p:spPr/>
        <p:txBody>
          <a:bodyPr/>
          <a:lstStyle>
            <a:lvl1pPr>
              <a:defRPr/>
            </a:lvl1pPr>
          </a:lstStyle>
          <a:p>
            <a:pPr>
              <a:defRPr/>
            </a:pPr>
            <a:endParaRPr lang="en-GB"/>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766325ED-D442-4F9C-824F-C8FF78C36951}"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Straight Connector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3"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lvl1pPr>
          </a:lstStyle>
          <a:p>
            <a:pPr>
              <a:defRPr/>
            </a:pPr>
            <a:fld id="{8C0DABAF-301A-4BF8-B392-DAA68003C00B}" type="slidenum">
              <a:rPr lang="en-GB"/>
              <a:pPr>
                <a:defRPr/>
              </a:pPr>
              <a:t>‹N°›</a:t>
            </a:fld>
            <a:endParaRPr lang="en-GB"/>
          </a:p>
        </p:txBody>
      </p:sp>
      <p:sp>
        <p:nvSpPr>
          <p:cNvPr id="17" name="Date Placeholder 4"/>
          <p:cNvSpPr>
            <a:spLocks noGrp="1"/>
          </p:cNvSpPr>
          <p:nvPr>
            <p:ph type="dt" sz="half" idx="11"/>
          </p:nvPr>
        </p:nvSpPr>
        <p:spPr/>
        <p:txBody>
          <a:bodyPr/>
          <a:lstStyle>
            <a:lvl1pPr>
              <a:defRPr smtClean="0"/>
            </a:lvl1pPr>
          </a:lstStyle>
          <a:p>
            <a:pPr>
              <a:defRPr/>
            </a:pPr>
            <a:fld id="{2F83C65B-6971-4E85-8976-83B666DDA9B6}" type="datetimeFigureOut">
              <a:rPr lang="en-GB"/>
              <a:pPr>
                <a:defRPr/>
              </a:pPr>
              <a:t>25/01/2016</a:t>
            </a:fld>
            <a:endParaRPr lang="en-GB"/>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smtClean="0"/>
            </a:lvl1pPr>
          </a:lstStyle>
          <a:p>
            <a:pPr>
              <a:defRPr/>
            </a:pPr>
            <a:fld id="{469CE62D-B74B-4475-BC9D-4F4DADE96395}" type="slidenum">
              <a:rPr lang="en-GB"/>
              <a:pPr>
                <a:defRPr/>
              </a:pPr>
              <a:t>‹N°›</a:t>
            </a:fld>
            <a:endParaRPr lang="en-GB"/>
          </a:p>
        </p:txBody>
      </p:sp>
      <p:sp>
        <p:nvSpPr>
          <p:cNvPr id="17" name="Date Placeholder 4"/>
          <p:cNvSpPr>
            <a:spLocks noGrp="1"/>
          </p:cNvSpPr>
          <p:nvPr>
            <p:ph type="dt" sz="half" idx="11"/>
          </p:nvPr>
        </p:nvSpPr>
        <p:spPr>
          <a:xfrm>
            <a:off x="5788025" y="6405563"/>
            <a:ext cx="3044825" cy="365125"/>
          </a:xfrm>
        </p:spPr>
        <p:txBody>
          <a:bodyPr/>
          <a:lstStyle>
            <a:lvl1pPr>
              <a:defRPr smtClean="0"/>
            </a:lvl1pPr>
          </a:lstStyle>
          <a:p>
            <a:pPr>
              <a:defRPr/>
            </a:pPr>
            <a:fld id="{484F4DDE-AF84-4242-892C-7BCF77C3CD67}" type="datetimeFigureOut">
              <a:rPr lang="en-GB"/>
              <a:pPr>
                <a:defRPr/>
              </a:pPr>
              <a:t>25/01/2016</a:t>
            </a:fld>
            <a:endParaRPr lang="en-GB"/>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fr-FR">
              <a:latin typeface="Georgia"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solidFill>
                  <a:srgbClr val="FFFFFF"/>
                </a:solidFill>
                <a:latin typeface="Georgia" pitchFamily="18" charset="0"/>
                <a:cs typeface="Arial" pitchFamily="34" charset="0"/>
              </a:defRPr>
            </a:lvl1pPr>
          </a:lstStyle>
          <a:p>
            <a:pPr>
              <a:defRPr/>
            </a:pPr>
            <a:fld id="{5927F7C6-EC4E-413D-A6F4-DC5CD1DBEBE3}" type="datetimeFigureOut">
              <a:rPr lang="en-GB"/>
              <a:pPr>
                <a:defRPr/>
              </a:pPr>
              <a:t>25/01/2016</a:t>
            </a:fld>
            <a:endParaRPr lang="en-GB"/>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ea typeface="+mn-ea"/>
                <a:cs typeface="+mn-cs"/>
              </a:defRPr>
            </a:lvl1pPr>
          </a:lstStyle>
          <a:p>
            <a:pPr>
              <a:defRPr/>
            </a:pPr>
            <a:endParaRPr lang="en-GB"/>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7B9899"/>
                </a:solidFill>
                <a:latin typeface="Georgia" pitchFamily="18" charset="0"/>
                <a:cs typeface="Arial" pitchFamily="34" charset="0"/>
              </a:defRPr>
            </a:lvl1pPr>
          </a:lstStyle>
          <a:p>
            <a:pPr>
              <a:defRPr/>
            </a:pPr>
            <a:fld id="{23031440-4751-4E14-AE02-A36DA830C893}" type="slidenum">
              <a:rPr lang="en-GB"/>
              <a:pPr>
                <a:defRPr/>
              </a:pPr>
              <a:t>‹N°›</a:t>
            </a:fld>
            <a:endParaRPr lang="en-GB"/>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Lst>
  <p:txStyles>
    <p:titleStyle>
      <a:lvl1pPr algn="ctr" rtl="0" eaLnBrk="0" fontAlgn="base" hangingPunct="0">
        <a:spcBef>
          <a:spcPct val="0"/>
        </a:spcBef>
        <a:spcAft>
          <a:spcPct val="0"/>
        </a:spcAft>
        <a:defRPr sz="3300" kern="1200">
          <a:solidFill>
            <a:srgbClr val="7B9899"/>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0"/>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0"/>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ＭＳ Ｐゴシック" charset="0"/>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ＭＳ Ｐゴシック" charset="0"/>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ＭＳ Ｐゴシック" charset="0"/>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pPr>
              <a:buFont typeface="Wingdings 2" charset="0"/>
              <a:buNone/>
              <a:defRPr/>
            </a:pPr>
            <a:r>
              <a:rPr lang="fr-FR" dirty="0" smtClean="0"/>
              <a:t>Extrait du diaporama disponible sur le site the times 100 business case </a:t>
            </a:r>
            <a:r>
              <a:rPr lang="en-GB" dirty="0" smtClean="0"/>
              <a:t>studies </a:t>
            </a:r>
            <a:r>
              <a:rPr lang="fr-FR" smtClean="0"/>
              <a:t>(</a:t>
            </a:r>
            <a:r>
              <a:rPr lang="fr-FR" dirty="0" smtClean="0"/>
              <a:t>Virgin)</a:t>
            </a:r>
            <a:endParaRPr lang="fr-FR" dirty="0"/>
          </a:p>
        </p:txBody>
      </p:sp>
      <p:sp>
        <p:nvSpPr>
          <p:cNvPr id="13315" name="Title 1"/>
          <p:cNvSpPr>
            <a:spLocks noGrp="1"/>
          </p:cNvSpPr>
          <p:nvPr>
            <p:ph type="ctrTitle"/>
          </p:nvPr>
        </p:nvSpPr>
        <p:spPr/>
        <p:txBody>
          <a:bodyPr/>
          <a:lstStyle/>
          <a:p>
            <a:pPr eaLnBrk="1" hangingPunct="1"/>
            <a:r>
              <a:rPr lang="en-GB" smtClean="0">
                <a:ea typeface="ＭＳ Ｐゴシック" pitchFamily="-65" charset="-128"/>
              </a:rPr>
              <a:t>Motivation</a:t>
            </a:r>
          </a:p>
        </p:txBody>
      </p:sp>
      <p:pic>
        <p:nvPicPr>
          <p:cNvPr id="13316" name="Picture 1" descr="C:\Users\Claire\AppData\Local\Microsoft\Windows\Temporary Internet Files\Low\Content.IE5\ZMFB8FQN\image001[1].jpg"/>
          <p:cNvPicPr>
            <a:picLocks noChangeAspect="1" noChangeArrowheads="1"/>
          </p:cNvPicPr>
          <p:nvPr/>
        </p:nvPicPr>
        <p:blipFill>
          <a:blip r:embed="rId2" cstate="print"/>
          <a:srcRect/>
          <a:stretch>
            <a:fillRect/>
          </a:stretch>
        </p:blipFill>
        <p:spPr bwMode="auto">
          <a:xfrm>
            <a:off x="3779838" y="404813"/>
            <a:ext cx="1600200"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smtClean="0">
                <a:solidFill>
                  <a:srgbClr val="7B9899"/>
                </a:solidFill>
                <a:ea typeface="ＭＳ Ｐゴシック" pitchFamily="-65" charset="-128"/>
              </a:rPr>
              <a:t>Maslow</a:t>
            </a:r>
            <a:r>
              <a:rPr lang="en-GB" altLang="fr-FR" smtClean="0">
                <a:solidFill>
                  <a:srgbClr val="7B9899"/>
                </a:solidFill>
                <a:ea typeface="ＭＳ Ｐゴシック" pitchFamily="-65" charset="-128"/>
              </a:rPr>
              <a:t>’</a:t>
            </a:r>
            <a:r>
              <a:rPr lang="en-GB" smtClean="0">
                <a:solidFill>
                  <a:srgbClr val="7B9899"/>
                </a:solidFill>
                <a:ea typeface="ＭＳ Ｐゴシック" pitchFamily="-65" charset="-128"/>
              </a:rPr>
              <a:t>s hierarchy of needs</a:t>
            </a:r>
          </a:p>
        </p:txBody>
      </p:sp>
      <p:graphicFrame>
        <p:nvGraphicFramePr>
          <p:cNvPr id="4" name="Content Placeholder 4"/>
          <p:cNvGraphicFramePr>
            <a:graphicFrameLocks noGrp="1"/>
          </p:cNvGraphicFramePr>
          <p:nvPr>
            <p:ph sz="quarter" idx="1"/>
          </p:nvPr>
        </p:nvGraphicFramePr>
        <p:xfrm>
          <a:off x="301625" y="1527175"/>
          <a:ext cx="8230815"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mtClean="0">
                <a:solidFill>
                  <a:srgbClr val="7B9899"/>
                </a:solidFill>
                <a:ea typeface="ＭＳ Ｐゴシック" pitchFamily="-65" charset="-128"/>
              </a:rPr>
              <a:t>Maslow</a:t>
            </a:r>
            <a:r>
              <a:rPr lang="en-GB" altLang="fr-FR" smtClean="0">
                <a:solidFill>
                  <a:srgbClr val="7B9899"/>
                </a:solidFill>
                <a:ea typeface="ＭＳ Ｐゴシック" pitchFamily="-65" charset="-128"/>
              </a:rPr>
              <a:t>’</a:t>
            </a:r>
            <a:r>
              <a:rPr lang="en-GB" smtClean="0">
                <a:solidFill>
                  <a:srgbClr val="7B9899"/>
                </a:solidFill>
                <a:ea typeface="ＭＳ Ｐゴシック" pitchFamily="-65" charset="-128"/>
              </a:rPr>
              <a:t>s hierarchy of needs</a:t>
            </a:r>
          </a:p>
        </p:txBody>
      </p:sp>
      <p:sp>
        <p:nvSpPr>
          <p:cNvPr id="23555" name="Content Placeholder 2"/>
          <p:cNvSpPr>
            <a:spLocks noGrp="1"/>
          </p:cNvSpPr>
          <p:nvPr>
            <p:ph sz="quarter" idx="1"/>
          </p:nvPr>
        </p:nvSpPr>
        <p:spPr>
          <a:xfrm>
            <a:off x="301625" y="1527175"/>
            <a:ext cx="8504238" cy="4572000"/>
          </a:xfrm>
        </p:spPr>
        <p:txBody>
          <a:bodyPr/>
          <a:lstStyle/>
          <a:p>
            <a:pPr>
              <a:buFont typeface="Wingdings 2" pitchFamily="18" charset="2"/>
              <a:buNone/>
            </a:pPr>
            <a:endParaRPr lang="en-GB" sz="2500" smtClean="0">
              <a:ea typeface="ＭＳ Ｐゴシック" pitchFamily="-65" charset="-128"/>
            </a:endParaRPr>
          </a:p>
          <a:p>
            <a:r>
              <a:rPr lang="en-GB" sz="2500" smtClean="0">
                <a:ea typeface="ＭＳ Ｐゴシック" pitchFamily="-65" charset="-128"/>
              </a:rPr>
              <a:t>The hierarchy starts with our basic physiological needs for survival. </a:t>
            </a:r>
          </a:p>
          <a:p>
            <a:endParaRPr lang="en-GB" sz="2500" smtClean="0">
              <a:ea typeface="ＭＳ Ｐゴシック" pitchFamily="-65" charset="-128"/>
            </a:endParaRPr>
          </a:p>
          <a:p>
            <a:r>
              <a:rPr lang="en-GB" sz="2500" smtClean="0">
                <a:ea typeface="ＭＳ Ｐゴシック" pitchFamily="-65" charset="-128"/>
              </a:rPr>
              <a:t>As each need is met, the next need up the hierarchy becomes the motivator.</a:t>
            </a:r>
          </a:p>
          <a:p>
            <a:endParaRPr lang="en-GB" sz="2500" smtClean="0">
              <a:ea typeface="ＭＳ Ｐゴシック" pitchFamily="-65" charset="-128"/>
            </a:endParaRPr>
          </a:p>
          <a:p>
            <a:r>
              <a:rPr lang="en-GB" sz="2500" smtClean="0">
                <a:ea typeface="ＭＳ Ｐゴシック" pitchFamily="-65" charset="-128"/>
              </a:rPr>
              <a:t>Workplaces can help to meet these needs.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sz="3200" smtClean="0">
                <a:solidFill>
                  <a:srgbClr val="7B9899"/>
                </a:solidFill>
                <a:ea typeface="ＭＳ Ｐゴシック" pitchFamily="-65" charset="-128"/>
              </a:rPr>
              <a:t>Maslow and the workplace</a:t>
            </a:r>
          </a:p>
        </p:txBody>
      </p:sp>
      <p:graphicFrame>
        <p:nvGraphicFramePr>
          <p:cNvPr id="17435" name="Group 27"/>
          <p:cNvGraphicFramePr>
            <a:graphicFrameLocks noGrp="1"/>
          </p:cNvGraphicFramePr>
          <p:nvPr>
            <p:ph sz="quarter" idx="1"/>
          </p:nvPr>
        </p:nvGraphicFramePr>
        <p:xfrm>
          <a:off x="323850" y="1700213"/>
          <a:ext cx="8504238" cy="4514850"/>
        </p:xfrm>
        <a:graphic>
          <a:graphicData uri="http://schemas.openxmlformats.org/drawingml/2006/table">
            <a:tbl>
              <a:tblPr/>
              <a:tblGrid>
                <a:gridCol w="2541588"/>
                <a:gridCol w="5962650"/>
              </a:tblGrid>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FFFFFF"/>
                          </a:solidFill>
                          <a:effectLst/>
                          <a:latin typeface="Georgia" pitchFamily="18" charset="0"/>
                          <a:ea typeface="ＭＳ Ｐゴシック" pitchFamily="-65" charset="-128"/>
                          <a:cs typeface="Arial" pitchFamily="34" charset="0"/>
                        </a:rPr>
                        <a:t>Maslow</a:t>
                      </a:r>
                      <a:r>
                        <a:rPr kumimoji="0" lang="en-GB" altLang="fr-FR" sz="2000" b="1" i="0" u="none" strike="noStrike" cap="none" normalizeH="0" baseline="0" smtClean="0">
                          <a:ln>
                            <a:noFill/>
                          </a:ln>
                          <a:solidFill>
                            <a:srgbClr val="FFFFFF"/>
                          </a:solidFill>
                          <a:effectLst/>
                          <a:latin typeface="Georgia" pitchFamily="18" charset="0"/>
                          <a:ea typeface="ＭＳ Ｐゴシック" pitchFamily="-65" charset="-128"/>
                          <a:cs typeface="Arial" pitchFamily="34" charset="0"/>
                        </a:rPr>
                        <a:t>’</a:t>
                      </a:r>
                      <a:r>
                        <a:rPr kumimoji="0" lang="en-GB" sz="2000" b="1" i="0" u="none" strike="noStrike" cap="none" normalizeH="0" baseline="0" smtClean="0">
                          <a:ln>
                            <a:noFill/>
                          </a:ln>
                          <a:solidFill>
                            <a:srgbClr val="FFFFFF"/>
                          </a:solidFill>
                          <a:effectLst/>
                          <a:latin typeface="Georgia" pitchFamily="18" charset="0"/>
                          <a:ea typeface="ＭＳ Ｐゴシック" pitchFamily="-65" charset="-128"/>
                          <a:cs typeface="Arial" pitchFamily="34" charset="0"/>
                        </a:rPr>
                        <a:t>s needs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FFFFFF"/>
                          </a:solidFill>
                          <a:effectLst/>
                          <a:latin typeface="Georgia" pitchFamily="18" charset="0"/>
                          <a:ea typeface="ＭＳ Ｐゴシック" pitchFamily="-65" charset="-128"/>
                          <a:cs typeface="Arial" pitchFamily="34" charset="0"/>
                        </a:rPr>
                        <a:t>Examples  of how these may be met in the workplace</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Physiological/Basic</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Pay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Decent working conditions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Safety</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Health and safety provision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Job security</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Social</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Staff room</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Team-working opportunities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Self-esteem</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Recognition e.g. Employee of the month</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The chance to make a difference</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1006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Self-actualisation</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Training</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Opportunities for promotion and career progression</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smtClean="0">
                <a:solidFill>
                  <a:srgbClr val="7B9899"/>
                </a:solidFill>
                <a:ea typeface="ＭＳ Ｐゴシック" pitchFamily="-65" charset="-128"/>
              </a:rPr>
              <a:t>However...</a:t>
            </a:r>
          </a:p>
        </p:txBody>
      </p:sp>
      <p:sp>
        <p:nvSpPr>
          <p:cNvPr id="2560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r>
              <a:rPr lang="en-GB" sz="2800" smtClean="0">
                <a:ea typeface="ＭＳ Ｐゴシック" pitchFamily="-65" charset="-128"/>
              </a:rPr>
              <a:t>One criticism of Maslow</a:t>
            </a:r>
            <a:r>
              <a:rPr lang="en-GB" altLang="fr-FR" sz="2800" smtClean="0">
                <a:ea typeface="ＭＳ Ｐゴシック" pitchFamily="-65" charset="-128"/>
              </a:rPr>
              <a:t>’</a:t>
            </a:r>
            <a:r>
              <a:rPr lang="en-GB" sz="2800" smtClean="0">
                <a:ea typeface="ＭＳ Ｐゴシック" pitchFamily="-65" charset="-128"/>
              </a:rPr>
              <a:t>s hierarchy is that workers may not seek to have all their needs met in the workplace.  For example, if a worker has a hectic social and family life, they  may not need to have their social needs met at work.</a:t>
            </a:r>
          </a:p>
          <a:p>
            <a:pPr eaLnBrk="1" hangingPunct="1"/>
            <a:endParaRPr lang="en-GB" sz="2800" smtClean="0">
              <a:ea typeface="ＭＳ Ｐゴシック" pitchFamily="-65" charset="-128"/>
            </a:endParaRPr>
          </a:p>
          <a:p>
            <a:pPr eaLnBrk="1" hangingPunct="1"/>
            <a:r>
              <a:rPr lang="en-GB" sz="2800" smtClean="0">
                <a:ea typeface="ＭＳ Ｐゴシック" pitchFamily="-65" charset="-128"/>
              </a:rPr>
              <a:t>Some researchers have questioned the order that Maslow has given the needs, whereas others even question the existence of a hierarchy at all.</a:t>
            </a:r>
          </a:p>
          <a:p>
            <a:pPr eaLnBrk="1" hangingPunct="1">
              <a:buFont typeface="Wingdings 2" pitchFamily="18" charset="2"/>
              <a:buNone/>
            </a:pPr>
            <a:endParaRPr lang="en-GB" sz="2800" smtClean="0">
              <a:ea typeface="ＭＳ Ｐゴシック" pitchFamily="-65" charset="-128"/>
            </a:endParaRPr>
          </a:p>
          <a:p>
            <a:pPr eaLnBrk="1" hangingPunct="1">
              <a:buFont typeface="Wingdings 2" pitchFamily="18" charset="2"/>
              <a:buNone/>
            </a:pPr>
            <a:endParaRPr lang="en-GB" smtClean="0">
              <a:ea typeface="ＭＳ Ｐゴシック" pitchFamily="-65"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684213" y="404813"/>
            <a:ext cx="7772400" cy="1752600"/>
          </a:xfrm>
        </p:spPr>
        <p:txBody>
          <a:bodyPr/>
          <a:lstStyle/>
          <a:p>
            <a:pPr eaLnBrk="1" hangingPunct="1"/>
            <a:r>
              <a:rPr lang="en-GB" sz="3200" smtClean="0">
                <a:ea typeface="ＭＳ Ｐゴシック" pitchFamily="-65" charset="-128"/>
              </a:rPr>
              <a:t>Elton Mayo – the human relations movement</a:t>
            </a:r>
          </a:p>
        </p:txBody>
      </p:sp>
      <p:pic>
        <p:nvPicPr>
          <p:cNvPr id="26627" name="Picture 1" descr="C:\Users\Claire\AppData\Local\Microsoft\Windows\Temporary Internet Files\Low\Content.IE5\ZMFB8FQN\image001[1].jpg"/>
          <p:cNvPicPr>
            <a:picLocks noChangeAspect="1" noChangeArrowheads="1"/>
          </p:cNvPicPr>
          <p:nvPr/>
        </p:nvPicPr>
        <p:blipFill>
          <a:blip r:embed="rId2" cstate="print"/>
          <a:srcRect/>
          <a:stretch>
            <a:fillRect/>
          </a:stretch>
        </p:blipFill>
        <p:spPr bwMode="auto">
          <a:xfrm>
            <a:off x="3779838" y="404813"/>
            <a:ext cx="1600200"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smtClean="0">
                <a:solidFill>
                  <a:srgbClr val="7B9899"/>
                </a:solidFill>
                <a:ea typeface="ＭＳ Ｐゴシック" pitchFamily="-65" charset="-128"/>
              </a:rPr>
              <a:t>Elton Mayo</a:t>
            </a:r>
          </a:p>
        </p:txBody>
      </p:sp>
      <p:sp>
        <p:nvSpPr>
          <p:cNvPr id="27651"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Elt0n Mayo was a psychology lecturer in Australia and</a:t>
            </a:r>
          </a:p>
          <a:p>
            <a:pPr eaLnBrk="1" hangingPunct="1">
              <a:buFont typeface="Wingdings 2" pitchFamily="18" charset="2"/>
              <a:buNone/>
            </a:pPr>
            <a:r>
              <a:rPr lang="en-GB" smtClean="0">
                <a:ea typeface="ＭＳ Ｐゴシック" pitchFamily="-65" charset="-128"/>
              </a:rPr>
              <a:t>the USA during the early part of the 20</a:t>
            </a:r>
            <a:r>
              <a:rPr lang="en-GB" baseline="30000" smtClean="0">
                <a:ea typeface="ＭＳ Ｐゴシック" pitchFamily="-65" charset="-128"/>
              </a:rPr>
              <a:t>th</a:t>
            </a:r>
            <a:r>
              <a:rPr lang="en-GB" smtClean="0">
                <a:ea typeface="ＭＳ Ｐゴシック" pitchFamily="-65" charset="-128"/>
              </a:rPr>
              <a:t> century.</a:t>
            </a:r>
          </a:p>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Mayo</a:t>
            </a:r>
            <a:r>
              <a:rPr lang="en-GB" altLang="fr-FR" smtClean="0">
                <a:ea typeface="ＭＳ Ｐゴシック" pitchFamily="-65" charset="-128"/>
              </a:rPr>
              <a:t>’</a:t>
            </a:r>
            <a:r>
              <a:rPr lang="en-GB" smtClean="0">
                <a:ea typeface="ＭＳ Ｐゴシック" pitchFamily="-65" charset="-128"/>
              </a:rPr>
              <a:t>s human relations school of management theory</a:t>
            </a:r>
          </a:p>
          <a:p>
            <a:pPr eaLnBrk="1" hangingPunct="1">
              <a:buFont typeface="Wingdings 2" pitchFamily="18" charset="2"/>
              <a:buNone/>
            </a:pPr>
            <a:r>
              <a:rPr lang="en-GB" smtClean="0">
                <a:ea typeface="ＭＳ Ｐゴシック" pitchFamily="-65" charset="-128"/>
              </a:rPr>
              <a:t>came out of a study he carried out at Western Electric</a:t>
            </a:r>
          </a:p>
          <a:p>
            <a:pPr eaLnBrk="1" hangingPunct="1">
              <a:buFont typeface="Wingdings 2" pitchFamily="18" charset="2"/>
              <a:buNone/>
            </a:pPr>
            <a:r>
              <a:rPr lang="en-GB" smtClean="0">
                <a:ea typeface="ＭＳ Ｐゴシック" pitchFamily="-65" charset="-128"/>
              </a:rPr>
              <a:t>company</a:t>
            </a:r>
            <a:r>
              <a:rPr lang="en-GB" altLang="fr-FR" smtClean="0">
                <a:ea typeface="ＭＳ Ｐゴシック" pitchFamily="-65" charset="-128"/>
              </a:rPr>
              <a:t>’</a:t>
            </a:r>
            <a:r>
              <a:rPr lang="en-GB" smtClean="0">
                <a:ea typeface="ＭＳ Ｐゴシック" pitchFamily="-65" charset="-128"/>
              </a:rPr>
              <a:t>s Hawthorne Plant in Chicago.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sz="3200" smtClean="0">
                <a:solidFill>
                  <a:srgbClr val="7B9899"/>
                </a:solidFill>
                <a:ea typeface="ＭＳ Ｐゴシック" pitchFamily="-65" charset="-128"/>
              </a:rPr>
              <a:t>Mayo</a:t>
            </a:r>
            <a:r>
              <a:rPr lang="en-GB" altLang="fr-FR" sz="3200" smtClean="0">
                <a:solidFill>
                  <a:srgbClr val="7B9899"/>
                </a:solidFill>
                <a:ea typeface="ＭＳ Ｐゴシック" pitchFamily="-65" charset="-128"/>
              </a:rPr>
              <a:t>’</a:t>
            </a:r>
            <a:r>
              <a:rPr lang="en-GB" sz="3200" smtClean="0">
                <a:solidFill>
                  <a:srgbClr val="7B9899"/>
                </a:solidFill>
                <a:ea typeface="ＭＳ Ｐゴシック" pitchFamily="-65" charset="-128"/>
              </a:rPr>
              <a:t>s theory of human relations</a:t>
            </a:r>
          </a:p>
        </p:txBody>
      </p:sp>
      <p:sp>
        <p:nvSpPr>
          <p:cNvPr id="28675"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r>
              <a:rPr lang="en-GB" smtClean="0">
                <a:ea typeface="ＭＳ Ｐゴシック" pitchFamily="-65" charset="-128"/>
                <a:cs typeface="Arial" pitchFamily="34" charset="0"/>
              </a:rPr>
              <a:t>Mayo</a:t>
            </a:r>
            <a:r>
              <a:rPr lang="en-GB" altLang="fr-FR" smtClean="0">
                <a:ea typeface="ＭＳ Ｐゴシック" pitchFamily="-65" charset="-128"/>
                <a:cs typeface="Arial" pitchFamily="34" charset="0"/>
              </a:rPr>
              <a:t>’</a:t>
            </a:r>
            <a:r>
              <a:rPr lang="en-GB" smtClean="0">
                <a:ea typeface="ＭＳ Ｐゴシック" pitchFamily="-65" charset="-128"/>
                <a:cs typeface="Arial" pitchFamily="34" charset="0"/>
              </a:rPr>
              <a:t>s experiments showed that:</a:t>
            </a:r>
          </a:p>
          <a:p>
            <a:pPr lvl="1" eaLnBrk="1" hangingPunct="1"/>
            <a:r>
              <a:rPr lang="en-GB" sz="2800" smtClean="0">
                <a:ea typeface="ＭＳ Ｐゴシック" pitchFamily="-65" charset="-128"/>
                <a:cs typeface="Arial" pitchFamily="34" charset="0"/>
              </a:rPr>
              <a:t>teamwork is an important motivator </a:t>
            </a:r>
          </a:p>
          <a:p>
            <a:pPr lvl="1" eaLnBrk="1" hangingPunct="1"/>
            <a:r>
              <a:rPr lang="en-GB" sz="2800" smtClean="0">
                <a:ea typeface="ＭＳ Ｐゴシック" pitchFamily="-65" charset="-128"/>
                <a:cs typeface="Arial" pitchFamily="34" charset="0"/>
              </a:rPr>
              <a:t>managers should take an interest in their workers.</a:t>
            </a:r>
          </a:p>
          <a:p>
            <a:pPr eaLnBrk="1" hangingPunct="1"/>
            <a:endParaRPr lang="en-GB" smtClean="0">
              <a:ea typeface="ＭＳ Ｐゴシック" pitchFamily="-65" charset="-128"/>
              <a:cs typeface="Arial" pitchFamily="34" charset="0"/>
            </a:endParaRPr>
          </a:p>
          <a:p>
            <a:pPr eaLnBrk="1" hangingPunct="1"/>
            <a:r>
              <a:rPr lang="en-GB" smtClean="0">
                <a:ea typeface="ＭＳ Ｐゴシック" pitchFamily="-65" charset="-128"/>
                <a:cs typeface="Arial" pitchFamily="34" charset="0"/>
              </a:rPr>
              <a:t>He suggested the physical conditions and pay matter less than social interaction when motivating employees.</a:t>
            </a:r>
          </a:p>
          <a:p>
            <a:pPr eaLnBrk="1" hangingPunct="1">
              <a:buFont typeface="Wingdings 2" pitchFamily="18" charset="2"/>
              <a:buNone/>
            </a:pPr>
            <a:endParaRPr lang="en-GB" smtClean="0">
              <a:ea typeface="ＭＳ Ｐゴシック" pitchFamily="-6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mtClean="0">
                <a:solidFill>
                  <a:srgbClr val="7B9899"/>
                </a:solidFill>
                <a:ea typeface="ＭＳ Ｐゴシック" pitchFamily="-65" charset="-128"/>
              </a:rPr>
              <a:t>Humans relations and firms</a:t>
            </a:r>
          </a:p>
        </p:txBody>
      </p:sp>
      <p:sp>
        <p:nvSpPr>
          <p:cNvPr id="29699"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According to Mayo, workers will be motivated if given</a:t>
            </a:r>
          </a:p>
          <a:p>
            <a:pPr eaLnBrk="1" hangingPunct="1">
              <a:buFont typeface="Wingdings 2" pitchFamily="18" charset="2"/>
              <a:buNone/>
            </a:pPr>
            <a:r>
              <a:rPr lang="en-GB" smtClean="0">
                <a:ea typeface="ＭＳ Ｐゴシック" pitchFamily="-65" charset="-128"/>
              </a:rPr>
              <a:t>the opportunity to:</a:t>
            </a:r>
          </a:p>
          <a:p>
            <a:pPr lvl="1" eaLnBrk="1" hangingPunct="1"/>
            <a:r>
              <a:rPr lang="en-GB" sz="2800" smtClean="0">
                <a:ea typeface="ＭＳ Ｐゴシック" pitchFamily="-65" charset="-128"/>
              </a:rPr>
              <a:t>Work in teams</a:t>
            </a:r>
          </a:p>
          <a:p>
            <a:pPr lvl="1" eaLnBrk="1" hangingPunct="1"/>
            <a:r>
              <a:rPr lang="en-GB" sz="2800" smtClean="0">
                <a:ea typeface="ＭＳ Ｐゴシック" pitchFamily="-65" charset="-128"/>
              </a:rPr>
              <a:t>Get involved in the direction and decision making of the organisation</a:t>
            </a:r>
          </a:p>
          <a:p>
            <a:pPr lvl="1" eaLnBrk="1" hangingPunct="1"/>
            <a:r>
              <a:rPr lang="en-GB" sz="2800" smtClean="0">
                <a:ea typeface="ＭＳ Ｐゴシック" pitchFamily="-65" charset="-128"/>
              </a:rPr>
              <a:t>Access effective communication channels with managers and other workers.</a:t>
            </a:r>
          </a:p>
          <a:p>
            <a:pPr eaLnBrk="1" hangingPunct="1"/>
            <a:endParaRPr lang="en-GB" smtClean="0">
              <a:ea typeface="ＭＳ Ｐゴシック" pitchFamily="-65" charset="-128"/>
            </a:endParaRPr>
          </a:p>
          <a:p>
            <a:pPr eaLnBrk="1" hangingPunct="1"/>
            <a:endParaRPr lang="en-GB" smtClean="0">
              <a:ea typeface="ＭＳ Ｐゴシック" pitchFamily="-65"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mtClean="0">
                <a:solidFill>
                  <a:srgbClr val="7B9899"/>
                </a:solidFill>
                <a:ea typeface="ＭＳ Ｐゴシック" pitchFamily="-65" charset="-128"/>
              </a:rPr>
              <a:t>What is motivation?</a:t>
            </a:r>
          </a:p>
        </p:txBody>
      </p:sp>
      <p:sp>
        <p:nvSpPr>
          <p:cNvPr id="14339"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Motivation is concerned with the desire to do</a:t>
            </a:r>
          </a:p>
          <a:p>
            <a:pPr eaLnBrk="1" hangingPunct="1">
              <a:buFont typeface="Wingdings 2" pitchFamily="18" charset="2"/>
              <a:buNone/>
            </a:pPr>
            <a:r>
              <a:rPr lang="en-GB" smtClean="0">
                <a:ea typeface="ＭＳ Ｐゴシック" pitchFamily="-65" charset="-128"/>
              </a:rPr>
              <a:t>something or achieve a particular result. </a:t>
            </a:r>
          </a:p>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Having motivated employees results in:</a:t>
            </a:r>
          </a:p>
          <a:p>
            <a:pPr eaLnBrk="1" hangingPunct="1"/>
            <a:r>
              <a:rPr lang="en-GB" smtClean="0">
                <a:ea typeface="ＭＳ Ｐゴシック" pitchFamily="-65" charset="-128"/>
              </a:rPr>
              <a:t>Greater productivity</a:t>
            </a:r>
          </a:p>
          <a:p>
            <a:pPr eaLnBrk="1" hangingPunct="1"/>
            <a:r>
              <a:rPr lang="en-GB" smtClean="0">
                <a:ea typeface="ＭＳ Ｐゴシック" pitchFamily="-65" charset="-128"/>
              </a:rPr>
              <a:t>Better quality products or service</a:t>
            </a:r>
          </a:p>
          <a:p>
            <a:pPr eaLnBrk="1" hangingPunct="1"/>
            <a:r>
              <a:rPr lang="en-GB" smtClean="0">
                <a:ea typeface="ＭＳ Ｐゴシック" pitchFamily="-65" charset="-128"/>
              </a:rPr>
              <a:t>Lower staff turnover</a:t>
            </a:r>
          </a:p>
          <a:p>
            <a:pPr eaLnBrk="1" hangingPunct="1"/>
            <a:r>
              <a:rPr lang="en-GB" smtClean="0">
                <a:ea typeface="ＭＳ Ｐゴシック" pitchFamily="-65" charset="-128"/>
              </a:rPr>
              <a:t>Reduced absenteeism</a:t>
            </a:r>
          </a:p>
          <a:p>
            <a:pPr eaLnBrk="1" hangingPunct="1">
              <a:buFont typeface="Wingdings 2" pitchFamily="18" charset="2"/>
              <a:buNone/>
            </a:pPr>
            <a:endParaRPr lang="en-GB" smtClean="0">
              <a:ea typeface="ＭＳ Ｐゴシック" pitchFamily="-65"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mtClean="0">
                <a:solidFill>
                  <a:srgbClr val="7B9899"/>
                </a:solidFill>
                <a:ea typeface="ＭＳ Ｐゴシック" pitchFamily="-65" charset="-128"/>
              </a:rPr>
              <a:t>Monetary methods of motivation</a:t>
            </a:r>
          </a:p>
        </p:txBody>
      </p:sp>
      <p:graphicFrame>
        <p:nvGraphicFramePr>
          <p:cNvPr id="15379" name="Group 19"/>
          <p:cNvGraphicFramePr>
            <a:graphicFrameLocks noGrp="1"/>
          </p:cNvGraphicFramePr>
          <p:nvPr/>
        </p:nvGraphicFramePr>
        <p:xfrm>
          <a:off x="539750" y="1700213"/>
          <a:ext cx="8064500" cy="4237037"/>
        </p:xfrm>
        <a:graphic>
          <a:graphicData uri="http://schemas.openxmlformats.org/drawingml/2006/table">
            <a:tbl>
              <a:tblPr/>
              <a:tblGrid>
                <a:gridCol w="1631950"/>
                <a:gridCol w="6432550"/>
              </a:tblGrid>
              <a:tr h="131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Fringe benefits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Examples include company cars and discount vouchers.  May not encourage greater productivity but often build company loyalty.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31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Bonuses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A payment usually related to the achievement of a target.  Usually easier to apply to sales or production rather than the provision of a service.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16155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Profit share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Employees are encouraged to ensure that the business is profitable.  However it is usually spread evenly between both hard-working and less hard-working staff.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smtClean="0">
                <a:solidFill>
                  <a:srgbClr val="7B9899"/>
                </a:solidFill>
                <a:ea typeface="ＭＳ Ｐゴシック" pitchFamily="-65" charset="-128"/>
              </a:rPr>
              <a:t>Monetary methods of motivaiton</a:t>
            </a:r>
          </a:p>
        </p:txBody>
      </p:sp>
      <p:graphicFrame>
        <p:nvGraphicFramePr>
          <p:cNvPr id="16402" name="Group 18"/>
          <p:cNvGraphicFramePr>
            <a:graphicFrameLocks noGrp="1"/>
          </p:cNvGraphicFramePr>
          <p:nvPr>
            <p:ph idx="1"/>
          </p:nvPr>
        </p:nvGraphicFramePr>
        <p:xfrm>
          <a:off x="539750" y="1628775"/>
          <a:ext cx="8064500" cy="4237037"/>
        </p:xfrm>
        <a:graphic>
          <a:graphicData uri="http://schemas.openxmlformats.org/drawingml/2006/table">
            <a:tbl>
              <a:tblPr/>
              <a:tblGrid>
                <a:gridCol w="1944688"/>
                <a:gridCol w="6119812"/>
              </a:tblGrid>
              <a:tr h="131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Commission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Payments are made in relation to the number or value of sales made.  Encourages increased sales but may lead to heavy-handed selling techniques.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005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Piece rate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Payments are made per item produced.  Encourages productivity but sometimes at the expense of quality.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1920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Overtime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Additional payment made for extra hours worked.  Can provide greater flexibility to the workforce but may result in lower productivity during normal working hours if employees know they can access overtime payments.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z="2900" smtClean="0">
                <a:solidFill>
                  <a:srgbClr val="7B9899"/>
                </a:solidFill>
                <a:ea typeface="ＭＳ Ｐゴシック" pitchFamily="-65" charset="-128"/>
              </a:rPr>
              <a:t>Non-monetary methods of motivation</a:t>
            </a:r>
          </a:p>
        </p:txBody>
      </p:sp>
      <p:graphicFrame>
        <p:nvGraphicFramePr>
          <p:cNvPr id="17426" name="Group 18"/>
          <p:cNvGraphicFramePr>
            <a:graphicFrameLocks noGrp="1"/>
          </p:cNvGraphicFramePr>
          <p:nvPr>
            <p:ph idx="1"/>
          </p:nvPr>
        </p:nvGraphicFramePr>
        <p:xfrm>
          <a:off x="468313" y="1989138"/>
          <a:ext cx="8183562" cy="3932238"/>
        </p:xfrm>
        <a:graphic>
          <a:graphicData uri="http://schemas.openxmlformats.org/drawingml/2006/table">
            <a:tbl>
              <a:tblPr/>
              <a:tblGrid>
                <a:gridCol w="2160587"/>
                <a:gridCol w="6022975"/>
              </a:tblGrid>
              <a:tr h="13107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Job rotation</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Employees move between different jobs, e.g. on a production line.  Results in flexible, multi-skilled staff but ultimately workers may just be moving from one boring job to another.</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3107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Job enlargement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Workers are given a wider variety of different tasks to carry out although there is no increase in the level of responsibility.  This is sometimes called horizontal loading.</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13107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cs typeface="Arial" charset="0"/>
                        </a:rPr>
                        <a:t>Job enrichment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cs typeface="Arial" charset="0"/>
                        </a:rPr>
                        <a:t>Giving employees the chance to fully utilise their abilities through, for example, providing a range of challenges, training workers and allowing them to demonstrate their skills.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z="2900" smtClean="0">
                <a:solidFill>
                  <a:srgbClr val="7B9899"/>
                </a:solidFill>
                <a:ea typeface="ＭＳ Ｐゴシック" pitchFamily="-65" charset="-128"/>
              </a:rPr>
              <a:t>Non-monetary methods of motivation</a:t>
            </a:r>
          </a:p>
        </p:txBody>
      </p:sp>
      <p:graphicFrame>
        <p:nvGraphicFramePr>
          <p:cNvPr id="18451" name="Group 19"/>
          <p:cNvGraphicFramePr>
            <a:graphicFrameLocks noGrp="1"/>
          </p:cNvGraphicFramePr>
          <p:nvPr>
            <p:ph idx="1"/>
          </p:nvPr>
        </p:nvGraphicFramePr>
        <p:xfrm>
          <a:off x="468313" y="1844675"/>
          <a:ext cx="8183562" cy="4238625"/>
        </p:xfrm>
        <a:graphic>
          <a:graphicData uri="http://schemas.openxmlformats.org/drawingml/2006/table">
            <a:tbl>
              <a:tblPr/>
              <a:tblGrid>
                <a:gridCol w="2160587"/>
                <a:gridCol w="6022975"/>
              </a:tblGrid>
              <a:tr h="1311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Empowerment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Allowing workers greater autonomy.  They have greater freedom and power to control their own working lives.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616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Team-working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Involves organising workers into groups, setting team goals and awarding team rewards for achieving targets.   Team-working fits with Mayo</a:t>
                      </a:r>
                      <a:r>
                        <a:rPr kumimoji="0" lang="en-GB" altLang="fr-FR"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a:t>
                      </a: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s findings.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1311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Participation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rPr>
                        <a:t>Employees participate in organisational decision-making through such things as quality circles and works councils.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smtClean="0">
                        <a:ln>
                          <a:noFill/>
                        </a:ln>
                        <a:solidFill>
                          <a:srgbClr val="000000"/>
                        </a:solidFill>
                        <a:effectLst/>
                        <a:latin typeface="Georgia" pitchFamily="18" charset="0"/>
                        <a:ea typeface="ＭＳ Ｐゴシック" pitchFamily="-65" charset="-128"/>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solidFill>
                  <a:srgbClr val="7B9899"/>
                </a:solidFill>
                <a:ea typeface="ＭＳ Ｐゴシック" pitchFamily="-65" charset="-128"/>
              </a:rPr>
              <a:t>Motivational theorists</a:t>
            </a:r>
          </a:p>
        </p:txBody>
      </p:sp>
      <p:sp>
        <p:nvSpPr>
          <p:cNvPr id="19459"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It is useful to know 2 or 3 motivational theories from</a:t>
            </a:r>
          </a:p>
          <a:p>
            <a:pPr eaLnBrk="1" hangingPunct="1">
              <a:buFont typeface="Wingdings 2" pitchFamily="18" charset="2"/>
              <a:buNone/>
            </a:pPr>
            <a:r>
              <a:rPr lang="en-GB" smtClean="0">
                <a:ea typeface="ＭＳ Ｐゴシック" pitchFamily="-65" charset="-128"/>
              </a:rPr>
              <a:t>the following list:</a:t>
            </a:r>
          </a:p>
          <a:p>
            <a:pPr eaLnBrk="1" hangingPunct="1"/>
            <a:r>
              <a:rPr lang="en-GB" smtClean="0">
                <a:ea typeface="ＭＳ Ｐゴシック" pitchFamily="-65" charset="-128"/>
              </a:rPr>
              <a:t>Maslow</a:t>
            </a:r>
            <a:r>
              <a:rPr lang="en-GB" altLang="fr-FR" smtClean="0">
                <a:ea typeface="ＭＳ Ｐゴシック" pitchFamily="-65" charset="-128"/>
              </a:rPr>
              <a:t>’</a:t>
            </a:r>
            <a:r>
              <a:rPr lang="en-GB" smtClean="0">
                <a:ea typeface="ＭＳ Ｐゴシック" pitchFamily="-65" charset="-128"/>
              </a:rPr>
              <a:t>s hierarchy of needs</a:t>
            </a:r>
          </a:p>
          <a:p>
            <a:pPr eaLnBrk="1" hangingPunct="1"/>
            <a:r>
              <a:rPr lang="en-GB" smtClean="0">
                <a:ea typeface="ＭＳ Ｐゴシック" pitchFamily="-65" charset="-128"/>
              </a:rPr>
              <a:t>Mayo</a:t>
            </a:r>
            <a:r>
              <a:rPr lang="en-GB" altLang="fr-FR" smtClean="0">
                <a:ea typeface="ＭＳ Ｐゴシック" pitchFamily="-65" charset="-128"/>
              </a:rPr>
              <a:t>’</a:t>
            </a:r>
            <a:r>
              <a:rPr lang="en-GB" smtClean="0">
                <a:ea typeface="ＭＳ Ｐゴシック" pitchFamily="-65" charset="-128"/>
              </a:rPr>
              <a:t>s theory of human relations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p:txBody>
          <a:bodyPr/>
          <a:lstStyle/>
          <a:p>
            <a:pPr eaLnBrk="1" hangingPunct="1"/>
            <a:r>
              <a:rPr lang="en-GB" smtClean="0">
                <a:ea typeface="ＭＳ Ｐゴシック" pitchFamily="-65" charset="-128"/>
              </a:rPr>
              <a:t>Maslow</a:t>
            </a:r>
            <a:r>
              <a:rPr lang="en-GB" altLang="fr-FR" smtClean="0">
                <a:ea typeface="ＭＳ Ｐゴシック" pitchFamily="-65" charset="-128"/>
              </a:rPr>
              <a:t>’</a:t>
            </a:r>
            <a:r>
              <a:rPr lang="en-GB" smtClean="0">
                <a:ea typeface="ＭＳ Ｐゴシック" pitchFamily="-65" charset="-128"/>
              </a:rPr>
              <a:t>s hierarchy of needs</a:t>
            </a:r>
          </a:p>
        </p:txBody>
      </p:sp>
      <p:pic>
        <p:nvPicPr>
          <p:cNvPr id="20483" name="Picture 1" descr="C:\Users\Claire\AppData\Local\Microsoft\Windows\Temporary Internet Files\Low\Content.IE5\ZMFB8FQN\image001[1].jpg"/>
          <p:cNvPicPr>
            <a:picLocks noChangeAspect="1" noChangeArrowheads="1"/>
          </p:cNvPicPr>
          <p:nvPr/>
        </p:nvPicPr>
        <p:blipFill>
          <a:blip r:embed="rId2" cstate="print"/>
          <a:srcRect/>
          <a:stretch>
            <a:fillRect/>
          </a:stretch>
        </p:blipFill>
        <p:spPr bwMode="auto">
          <a:xfrm>
            <a:off x="3779838" y="404813"/>
            <a:ext cx="1600200"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smtClean="0">
                <a:solidFill>
                  <a:srgbClr val="7B9899"/>
                </a:solidFill>
                <a:ea typeface="ＭＳ Ｐゴシック" pitchFamily="-65" charset="-128"/>
              </a:rPr>
              <a:t>Abraham Maslow</a:t>
            </a:r>
          </a:p>
        </p:txBody>
      </p:sp>
      <p:sp>
        <p:nvSpPr>
          <p:cNvPr id="2150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Abraham Maslow was an American psychologist.  He</a:t>
            </a:r>
          </a:p>
          <a:p>
            <a:pPr eaLnBrk="1" hangingPunct="1">
              <a:buFont typeface="Wingdings 2" pitchFamily="18" charset="2"/>
              <a:buNone/>
            </a:pPr>
            <a:r>
              <a:rPr lang="en-GB" smtClean="0">
                <a:ea typeface="ＭＳ Ｐゴシック" pitchFamily="-65" charset="-128"/>
              </a:rPr>
              <a:t>fully introduced his hierarchy of needs in 1954 to</a:t>
            </a:r>
          </a:p>
          <a:p>
            <a:pPr eaLnBrk="1" hangingPunct="1">
              <a:buFont typeface="Wingdings 2" pitchFamily="18" charset="2"/>
              <a:buNone/>
            </a:pPr>
            <a:r>
              <a:rPr lang="en-GB" smtClean="0">
                <a:ea typeface="ＭＳ Ｐゴシック" pitchFamily="-65" charset="-128"/>
              </a:rPr>
              <a:t>explain how people are motivated. </a:t>
            </a:r>
          </a:p>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r>
              <a:rPr lang="en-GB" smtClean="0">
                <a:ea typeface="ＭＳ Ｐゴシック" pitchFamily="-65" charset="-128"/>
              </a:rPr>
              <a:t>Although Maslow</a:t>
            </a:r>
            <a:r>
              <a:rPr lang="en-GB" altLang="fr-FR" smtClean="0">
                <a:ea typeface="ＭＳ Ｐゴシック" pitchFamily="-65" charset="-128"/>
              </a:rPr>
              <a:t>’</a:t>
            </a:r>
            <a:r>
              <a:rPr lang="en-GB" smtClean="0">
                <a:ea typeface="ＭＳ Ｐゴシック" pitchFamily="-65" charset="-128"/>
              </a:rPr>
              <a:t>s theory was not intended to apply</a:t>
            </a:r>
          </a:p>
          <a:p>
            <a:pPr eaLnBrk="1" hangingPunct="1">
              <a:buFont typeface="Wingdings 2" pitchFamily="18" charset="2"/>
              <a:buNone/>
            </a:pPr>
            <a:r>
              <a:rPr lang="en-GB" smtClean="0">
                <a:ea typeface="ＭＳ Ｐゴシック" pitchFamily="-65" charset="-128"/>
              </a:rPr>
              <a:t>only to the workplace, it has practical applications in</a:t>
            </a:r>
          </a:p>
          <a:p>
            <a:pPr eaLnBrk="1" hangingPunct="1">
              <a:buFont typeface="Wingdings 2" pitchFamily="18" charset="2"/>
              <a:buNone/>
            </a:pPr>
            <a:r>
              <a:rPr lang="en-GB" smtClean="0">
                <a:ea typeface="ＭＳ Ｐゴシック" pitchFamily="-65" charset="-128"/>
              </a:rPr>
              <a:t>business.</a:t>
            </a:r>
          </a:p>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endParaRPr lang="en-GB" smtClean="0">
              <a:ea typeface="ＭＳ Ｐゴシック" pitchFamily="-65" charset="-128"/>
            </a:endParaRPr>
          </a:p>
          <a:p>
            <a:pPr eaLnBrk="1" hangingPunct="1">
              <a:buFont typeface="Wingdings 2" pitchFamily="18" charset="2"/>
              <a:buNone/>
            </a:pPr>
            <a:endParaRPr lang="en-GB" smtClean="0">
              <a:ea typeface="ＭＳ Ｐゴシック" pitchFamily="-65"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446</TotalTime>
  <Words>774</Words>
  <Application>Microsoft Office PowerPoint</Application>
  <PresentationFormat>Affichage à l'écran (4:3)</PresentationFormat>
  <Paragraphs>116</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ＭＳ Ｐゴシック</vt:lpstr>
      <vt:lpstr>Georgia</vt:lpstr>
      <vt:lpstr>Wingdings 2</vt:lpstr>
      <vt:lpstr>Wingdings</vt:lpstr>
      <vt:lpstr>Calibri</vt:lpstr>
      <vt:lpstr>Civic</vt:lpstr>
      <vt:lpstr>Motivation</vt:lpstr>
      <vt:lpstr>What is motivation?</vt:lpstr>
      <vt:lpstr>Monetary methods of motivation</vt:lpstr>
      <vt:lpstr>Monetary methods of motivaiton</vt:lpstr>
      <vt:lpstr>Non-monetary methods of motivation</vt:lpstr>
      <vt:lpstr>Non-monetary methods of motivation</vt:lpstr>
      <vt:lpstr>Motivational theorists</vt:lpstr>
      <vt:lpstr>Maslow’s hierarchy of needs</vt:lpstr>
      <vt:lpstr>Abraham Maslow</vt:lpstr>
      <vt:lpstr>Maslow’s hierarchy of needs</vt:lpstr>
      <vt:lpstr>Maslow’s hierarchy of needs</vt:lpstr>
      <vt:lpstr>Maslow and the workplace</vt:lpstr>
      <vt:lpstr>However...</vt:lpstr>
      <vt:lpstr>Elton Mayo – the human relations movement</vt:lpstr>
      <vt:lpstr>Elton Mayo</vt:lpstr>
      <vt:lpstr>Mayo’s theory of human relations</vt:lpstr>
      <vt:lpstr>Humans relations and firms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Claire Wilson</dc:creator>
  <cp:lastModifiedBy>suele</cp:lastModifiedBy>
  <cp:revision>25</cp:revision>
  <cp:lastPrinted>2015-09-23T08:48:21Z</cp:lastPrinted>
  <dcterms:created xsi:type="dcterms:W3CDTF">2011-03-13T19:33:07Z</dcterms:created>
  <dcterms:modified xsi:type="dcterms:W3CDTF">2016-01-25T12:41:20Z</dcterms:modified>
</cp:coreProperties>
</file>