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66" r:id="rId2"/>
    <p:sldId id="257" r:id="rId3"/>
    <p:sldId id="367" r:id="rId4"/>
    <p:sldId id="364" r:id="rId5"/>
    <p:sldId id="294" r:id="rId6"/>
    <p:sldId id="295" r:id="rId7"/>
    <p:sldId id="343" r:id="rId8"/>
    <p:sldId id="333" r:id="rId9"/>
    <p:sldId id="337" r:id="rId10"/>
    <p:sldId id="339" r:id="rId11"/>
    <p:sldId id="338" r:id="rId12"/>
    <p:sldId id="335" r:id="rId13"/>
    <p:sldId id="336" r:id="rId14"/>
    <p:sldId id="299" r:id="rId15"/>
    <p:sldId id="300" r:id="rId16"/>
    <p:sldId id="301" r:id="rId17"/>
    <p:sldId id="340" r:id="rId18"/>
    <p:sldId id="341" r:id="rId19"/>
    <p:sldId id="342" r:id="rId20"/>
    <p:sldId id="344" r:id="rId21"/>
    <p:sldId id="345" r:id="rId22"/>
    <p:sldId id="346" r:id="rId23"/>
    <p:sldId id="347" r:id="rId24"/>
    <p:sldId id="348" r:id="rId25"/>
    <p:sldId id="349" r:id="rId26"/>
    <p:sldId id="350" r:id="rId27"/>
    <p:sldId id="351" r:id="rId28"/>
    <p:sldId id="303" r:id="rId29"/>
    <p:sldId id="304" r:id="rId30"/>
    <p:sldId id="306" r:id="rId31"/>
    <p:sldId id="308" r:id="rId32"/>
    <p:sldId id="309" r:id="rId33"/>
    <p:sldId id="330" r:id="rId34"/>
    <p:sldId id="331" r:id="rId35"/>
    <p:sldId id="332" r:id="rId36"/>
    <p:sldId id="353" r:id="rId37"/>
    <p:sldId id="354" r:id="rId38"/>
    <p:sldId id="355" r:id="rId39"/>
    <p:sldId id="352" r:id="rId40"/>
    <p:sldId id="356" r:id="rId41"/>
    <p:sldId id="357" r:id="rId42"/>
    <p:sldId id="358" r:id="rId43"/>
    <p:sldId id="360" r:id="rId44"/>
    <p:sldId id="361" r:id="rId45"/>
    <p:sldId id="362" r:id="rId46"/>
    <p:sldId id="363" r:id="rId47"/>
  </p:sldIdLst>
  <p:sldSz cx="9144000" cy="6858000" type="screen4x3"/>
  <p:notesSz cx="6797675" cy="9926638"/>
  <p:defaultTextStyle>
    <a:defPPr>
      <a:defRPr lang="fr-FR"/>
    </a:defPPr>
    <a:lvl1pPr algn="l" rtl="0" fontAlgn="base">
      <a:spcBef>
        <a:spcPct val="20000"/>
      </a:spcBef>
      <a:spcAft>
        <a:spcPct val="0"/>
      </a:spcAft>
      <a:buChar char="•"/>
      <a:defRPr sz="3200" kern="1200">
        <a:solidFill>
          <a:schemeClr val="tx1"/>
        </a:solidFill>
        <a:latin typeface="Arial" charset="0"/>
        <a:ea typeface="+mn-ea"/>
        <a:cs typeface="+mn-cs"/>
      </a:defRPr>
    </a:lvl1pPr>
    <a:lvl2pPr marL="457200" algn="l" rtl="0" fontAlgn="base">
      <a:spcBef>
        <a:spcPct val="20000"/>
      </a:spcBef>
      <a:spcAft>
        <a:spcPct val="0"/>
      </a:spcAft>
      <a:buChar char="•"/>
      <a:defRPr sz="3200" kern="1200">
        <a:solidFill>
          <a:schemeClr val="tx1"/>
        </a:solidFill>
        <a:latin typeface="Arial" charset="0"/>
        <a:ea typeface="+mn-ea"/>
        <a:cs typeface="+mn-cs"/>
      </a:defRPr>
    </a:lvl2pPr>
    <a:lvl3pPr marL="914400" algn="l" rtl="0" fontAlgn="base">
      <a:spcBef>
        <a:spcPct val="20000"/>
      </a:spcBef>
      <a:spcAft>
        <a:spcPct val="0"/>
      </a:spcAft>
      <a:buChar char="•"/>
      <a:defRPr sz="3200" kern="1200">
        <a:solidFill>
          <a:schemeClr val="tx1"/>
        </a:solidFill>
        <a:latin typeface="Arial" charset="0"/>
        <a:ea typeface="+mn-ea"/>
        <a:cs typeface="+mn-cs"/>
      </a:defRPr>
    </a:lvl3pPr>
    <a:lvl4pPr marL="1371600" algn="l" rtl="0" fontAlgn="base">
      <a:spcBef>
        <a:spcPct val="20000"/>
      </a:spcBef>
      <a:spcAft>
        <a:spcPct val="0"/>
      </a:spcAft>
      <a:buChar char="•"/>
      <a:defRPr sz="3200" kern="1200">
        <a:solidFill>
          <a:schemeClr val="tx1"/>
        </a:solidFill>
        <a:latin typeface="Arial" charset="0"/>
        <a:ea typeface="+mn-ea"/>
        <a:cs typeface="+mn-cs"/>
      </a:defRPr>
    </a:lvl4pPr>
    <a:lvl5pPr marL="1828800" algn="l" rtl="0" fontAlgn="base">
      <a:spcBef>
        <a:spcPct val="20000"/>
      </a:spcBef>
      <a:spcAft>
        <a:spcPct val="0"/>
      </a:spcAft>
      <a:buChar char="•"/>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8" d="100"/>
          <a:sy n="98" d="100"/>
        </p:scale>
        <p:origin x="-35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pPr>
              <a:defRPr/>
            </a:pPr>
            <a:endParaRPr lang="fr-FR"/>
          </a:p>
        </p:txBody>
      </p:sp>
      <p:sp>
        <p:nvSpPr>
          <p:cNvPr id="33795"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pPr>
              <a:defRPr/>
            </a:pPr>
            <a:endParaRPr lang="fr-FR"/>
          </a:p>
        </p:txBody>
      </p:sp>
      <p:sp>
        <p:nvSpPr>
          <p:cNvPr id="33796"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pPr>
              <a:defRPr/>
            </a:pPr>
            <a:endParaRPr lang="fr-FR"/>
          </a:p>
        </p:txBody>
      </p:sp>
      <p:sp>
        <p:nvSpPr>
          <p:cNvPr id="33797"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pPr>
              <a:defRPr/>
            </a:pPr>
            <a:fld id="{227DDEC4-0D02-4429-AFE1-0FD2D426B7F6}" type="slidenum">
              <a:rPr lang="fr-FR"/>
              <a:pPr>
                <a:defRPr/>
              </a:pPr>
              <a:t>‹N°›</a:t>
            </a:fld>
            <a:endParaRPr lang="fr-FR"/>
          </a:p>
        </p:txBody>
      </p:sp>
    </p:spTree>
    <p:extLst>
      <p:ext uri="{BB962C8B-B14F-4D97-AF65-F5344CB8AC3E}">
        <p14:creationId xmlns:p14="http://schemas.microsoft.com/office/powerpoint/2010/main" xmlns="" val="184019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pPr>
              <a:defRPr/>
            </a:pPr>
            <a:endParaRPr lang="fr-FR"/>
          </a:p>
        </p:txBody>
      </p:sp>
      <p:sp>
        <p:nvSpPr>
          <p:cNvPr id="296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pPr>
              <a:defRPr/>
            </a:pPr>
            <a:endParaRPr lang="fr-FR"/>
          </a:p>
        </p:txBody>
      </p:sp>
      <p:sp>
        <p:nvSpPr>
          <p:cNvPr id="768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97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pPr>
              <a:defRPr/>
            </a:pPr>
            <a:endParaRPr lang="fr-FR"/>
          </a:p>
        </p:txBody>
      </p:sp>
      <p:sp>
        <p:nvSpPr>
          <p:cNvPr id="297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pPr>
              <a:defRPr/>
            </a:pPr>
            <a:fld id="{B818EE2D-16B5-46B1-A174-F0EEB9BDFFBD}" type="slidenum">
              <a:rPr lang="fr-FR"/>
              <a:pPr>
                <a:defRPr/>
              </a:pPr>
              <a:t>‹N°›</a:t>
            </a:fld>
            <a:endParaRPr lang="fr-FR"/>
          </a:p>
        </p:txBody>
      </p:sp>
    </p:spTree>
    <p:extLst>
      <p:ext uri="{BB962C8B-B14F-4D97-AF65-F5344CB8AC3E}">
        <p14:creationId xmlns:p14="http://schemas.microsoft.com/office/powerpoint/2010/main" xmlns="" val="565608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A11084D-F887-4261-A3A6-92C46C2D0FDA}" type="slidenum">
              <a:rPr lang="fr-FR" altLang="fr-FR" smtClean="0"/>
              <a:pPr/>
              <a:t>5</a:t>
            </a:fld>
            <a:endParaRPr lang="fr-FR" altLang="fr-FR"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95D674B-C316-4CDC-B55E-DA4E3CB30CBB}" type="slidenum">
              <a:rPr lang="fr-FR" altLang="fr-FR" smtClean="0"/>
              <a:pPr/>
              <a:t>32</a:t>
            </a:fld>
            <a:endParaRPr lang="fr-FR" altLang="fr-FR"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10C9901F-D8BC-4A69-AC58-04735480C47B}" type="slidenum">
              <a:rPr lang="fr-FR" altLang="fr-FR" smtClean="0"/>
              <a:pPr/>
              <a:t>6</a:t>
            </a:fld>
            <a:endParaRPr lang="fr-FR" altLang="fr-FR"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7200B83-C97F-4F6B-820D-51F7C4706B22}" type="slidenum">
              <a:rPr lang="fr-FR" altLang="fr-FR" smtClean="0"/>
              <a:pPr/>
              <a:t>14</a:t>
            </a:fld>
            <a:endParaRPr lang="fr-FR" altLang="fr-FR"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fr-FR" altLang="fr-FR" smtClean="0"/>
              <a:t>La chute de coût des communications téléphoniques (pointillés verts) et par satellite est spectaculaire, mais ce qui nous intéresse ici :</a:t>
            </a:r>
          </a:p>
          <a:p>
            <a:pPr eaLnBrk="1" hangingPunct="1"/>
            <a:r>
              <a:rPr lang="fr-FR" altLang="fr-FR" smtClean="0"/>
              <a:t>Coût du transport maritime de marchandises (ligne noire): divisé par 3 entre 1920 et 1970, transport aérien: divisé par 5.</a:t>
            </a:r>
          </a:p>
          <a:p>
            <a:pPr eaLnBrk="1" hangingPunct="1"/>
            <a:endParaRPr lang="fr-FR" altLang="fr-FR" smtClean="0"/>
          </a:p>
          <a:p>
            <a:pPr eaLnBrk="1" hangingPunct="1"/>
            <a:r>
              <a:rPr lang="fr-FR" altLang="fr-FR" smtClean="0"/>
              <a:t>Or secteur responsable d’émissions de gaz à effet de serre…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0F421C7-55C2-461B-9F8F-57A623401F35}" type="slidenum">
              <a:rPr lang="fr-FR" altLang="fr-FR" smtClean="0"/>
              <a:pPr/>
              <a:t>15</a:t>
            </a:fld>
            <a:endParaRPr lang="fr-FR" altLang="fr-FR"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2EB9B51-4EE1-47BA-AD34-DE63FAF3CE61}" type="slidenum">
              <a:rPr lang="fr-FR" altLang="fr-FR" smtClean="0"/>
              <a:pPr/>
              <a:t>16</a:t>
            </a:fld>
            <a:endParaRPr lang="fr-FR" altLang="fr-FR"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fr-FR"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7EFC0C2-64F0-443D-857B-295873505CBD}" type="slidenum">
              <a:rPr lang="fr-FR" altLang="fr-FR" smtClean="0"/>
              <a:pPr/>
              <a:t>28</a:t>
            </a:fld>
            <a:endParaRPr lang="fr-FR" altLang="fr-FR"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fr-FR" altLang="fr-FR" b="1" smtClean="0"/>
              <a:t>1970 : Clean Air Act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3E916CF-C64F-4170-9FF6-BDFA8255C90F}" type="slidenum">
              <a:rPr lang="fr-FR" altLang="fr-FR" smtClean="0"/>
              <a:pPr/>
              <a:t>29</a:t>
            </a:fld>
            <a:endParaRPr lang="fr-FR" altLang="fr-FR"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fr-FR" altLang="fr-FR" smtClean="0"/>
              <a:t>Evolution (en %) de la destruction de la couche d’ozone, en fonction de la latitude (bleu)</a:t>
            </a:r>
          </a:p>
          <a:p>
            <a:pPr eaLnBrk="1" hangingPunct="1"/>
            <a:r>
              <a:rPr lang="fr-FR" altLang="fr-FR" smtClean="0"/>
              <a:t>…………….. Des cancers de la peau</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14EFF04-C07D-4D39-9961-08DC531AB50C}" type="slidenum">
              <a:rPr lang="fr-FR" altLang="fr-FR" smtClean="0"/>
              <a:pPr/>
              <a:t>30</a:t>
            </a:fld>
            <a:endParaRPr lang="fr-FR" altLang="fr-FR"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45A407F-A340-49E4-AAF5-F9F6B063519D}" type="slidenum">
              <a:rPr lang="fr-FR" altLang="fr-FR" smtClean="0"/>
              <a:pPr/>
              <a:t>31</a:t>
            </a:fld>
            <a:endParaRPr lang="fr-FR" altLang="fr-FR"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B3C32B7-A587-4D86-933D-4B1D8CD7C0A6}"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7FEED22-CFC2-49C9-A53F-6A61CB3AFA22}"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21D24FF-ECDF-4C78-8D1D-5D4F35982450}"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9E21E33-7D15-42DD-9EFE-74416E38FB7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BF8E37C-6C6E-4C17-972A-DD1DDBC93267}"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5C29A33-3341-4DCC-ACB1-6E8F50CD880E}"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7834536-71A5-4F7B-9A93-77B904FFD6F1}"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A92896FF-A6B0-4A2A-B3D2-125A761D1EE1}"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B11CFE2-244C-4B4C-A5CA-7BA8B2E31171}"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5DF4CF0-8F24-4400-98DE-6DFDCB1B47FC}"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2CCEBB4-085E-46B6-8DEC-AB0746CFB170}"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E372FB82-4655-4DC3-B8B3-F4B93C88702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www.alternatives-economiques.fr/pics_bdd/article_options_visuel/A082086C.GIF" TargetMode="External"/><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http://www.alternatives-economiques.fr/pics_bdd/article_options_visuel/A082086D.GIF" TargetMode="External"/><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http://www.alternatives-economiques.fr/pics_bdd/article_options_visuel/A083022B.gif" TargetMode="External"/><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http://www.alternatives-economiques.fr/pics_bdd/article_options_visuel/A083023A.gif" TargetMode="External"/><Relationship Id="rId2" Type="http://schemas.openxmlformats.org/officeDocument/2006/relationships/image" Target="../media/image14.gif"/><Relationship Id="rId1" Type="http://schemas.openxmlformats.org/officeDocument/2006/relationships/slideLayout" Target="../slideLayouts/slideLayout7.xml"/><Relationship Id="rId5" Type="http://schemas.openxmlformats.org/officeDocument/2006/relationships/image" Target="http://www.alternatives-economiques.fr/pics_bdd/article_options_visuel/A083023B.gif" TargetMode="External"/><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http://www.alternatives-economiques.fr/pics_bdd/article_options_visuel/A083024A.gif" TargetMode="External"/><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http://www.alternatives-economiques.fr/pics_bdd/article_options_visuel/A083025A.gif" TargetMode="External"/><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http://www.alternatives-economiques.fr/pics_bdd/article_options_visuel/A083026A.gif" TargetMode="External"/><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http://www.alternatives-economiques.fr/pics_bdd/article_options_visuel/A083027A.gif" TargetMode="External"/><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3272" cy="274042"/>
          </a:xfrm>
        </p:spPr>
        <p:txBody>
          <a:bodyPr/>
          <a:lstStyle/>
          <a:p>
            <a:r>
              <a:rPr lang="fr-FR" sz="1400" dirty="0" smtClean="0"/>
              <a:t>Paris – Mars 2014 Alerte Pic Pollution PM10</a:t>
            </a:r>
            <a:endParaRPr lang="fr-FR" sz="1400" dirty="0"/>
          </a:p>
        </p:txBody>
      </p:sp>
      <p:pic>
        <p:nvPicPr>
          <p:cNvPr id="5" name="Espace réservé du contenu 4" descr="3-russe.jpg"/>
          <p:cNvPicPr>
            <a:picLocks noGrp="1" noChangeAspect="1"/>
          </p:cNvPicPr>
          <p:nvPr>
            <p:ph idx="1"/>
          </p:nvPr>
        </p:nvPicPr>
        <p:blipFill>
          <a:blip r:embed="rId2" cstate="print"/>
          <a:stretch>
            <a:fillRect/>
          </a:stretch>
        </p:blipFill>
        <p:spPr>
          <a:xfrm>
            <a:off x="215008" y="764704"/>
            <a:ext cx="8928992" cy="5649491"/>
          </a:xfrm>
        </p:spPr>
      </p:pic>
      <p:sp>
        <p:nvSpPr>
          <p:cNvPr id="4" name="Espace réservé du numéro de diapositive 3"/>
          <p:cNvSpPr>
            <a:spLocks noGrp="1"/>
          </p:cNvSpPr>
          <p:nvPr>
            <p:ph type="sldNum" sz="quarter" idx="12"/>
          </p:nvPr>
        </p:nvSpPr>
        <p:spPr/>
        <p:txBody>
          <a:bodyPr/>
          <a:lstStyle/>
          <a:p>
            <a:pPr>
              <a:defRPr/>
            </a:pPr>
            <a:fld id="{49E21E33-7D15-42DD-9EFE-74416E38FB71}" type="slidenum">
              <a:rPr lang="fr-FR" smtClean="0"/>
              <a:pPr>
                <a:defRPr/>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1"/>
          <p:cNvSpPr>
            <a:spLocks noGrp="1"/>
          </p:cNvSpPr>
          <p:nvPr>
            <p:ph type="sldNum" sz="quarter" idx="12"/>
          </p:nvPr>
        </p:nvSpPr>
        <p:spPr>
          <a:noFill/>
        </p:spPr>
        <p:txBody>
          <a:bodyPr/>
          <a:lstStyle/>
          <a:p>
            <a:fld id="{28D4E103-5818-4DDA-B789-D7882F9F211A}" type="slidenum">
              <a:rPr lang="fr-FR" smtClean="0"/>
              <a:pPr/>
              <a:t>10</a:t>
            </a:fld>
            <a:endParaRPr lang="fr-FR" smtClean="0"/>
          </a:p>
        </p:txBody>
      </p:sp>
      <p:pic>
        <p:nvPicPr>
          <p:cNvPr id="8195" name="Picture 2" descr="http://www.wou.edu/las/physci/GS361/graphics/Production_vs_consumption.jpg"/>
          <p:cNvPicPr>
            <a:picLocks noChangeAspect="1" noChangeArrowheads="1"/>
          </p:cNvPicPr>
          <p:nvPr/>
        </p:nvPicPr>
        <p:blipFill>
          <a:blip r:embed="rId2" cstate="print"/>
          <a:srcRect/>
          <a:stretch>
            <a:fillRect/>
          </a:stretch>
        </p:blipFill>
        <p:spPr bwMode="auto">
          <a:xfrm>
            <a:off x="1403648" y="1340768"/>
            <a:ext cx="6016086" cy="3929090"/>
          </a:xfrm>
          <a:prstGeom prst="rect">
            <a:avLst/>
          </a:prstGeom>
          <a:noFill/>
          <a:ln w="9525">
            <a:noFill/>
            <a:miter lim="800000"/>
            <a:headEnd/>
            <a:tailEnd/>
          </a:ln>
        </p:spPr>
      </p:pic>
      <p:sp>
        <p:nvSpPr>
          <p:cNvPr id="8196" name="Rectangle 3"/>
          <p:cNvSpPr>
            <a:spLocks noChangeArrowheads="1"/>
          </p:cNvSpPr>
          <p:nvPr/>
        </p:nvSpPr>
        <p:spPr bwMode="auto">
          <a:xfrm>
            <a:off x="1979712" y="5517232"/>
            <a:ext cx="6000772" cy="307777"/>
          </a:xfrm>
          <a:prstGeom prst="rect">
            <a:avLst/>
          </a:prstGeom>
          <a:noFill/>
          <a:ln w="9525">
            <a:noFill/>
            <a:miter lim="800000"/>
            <a:headEnd/>
            <a:tailEnd/>
          </a:ln>
        </p:spPr>
        <p:txBody>
          <a:bodyPr wrap="square">
            <a:spAutoFit/>
          </a:bodyPr>
          <a:lstStyle/>
          <a:p>
            <a:pPr>
              <a:buNone/>
            </a:pPr>
            <a:r>
              <a:rPr lang="en-US" sz="1400" dirty="0"/>
              <a:t> USA Historical </a:t>
            </a:r>
            <a:r>
              <a:rPr lang="en-US" sz="1400" dirty="0" smtClean="0"/>
              <a:t>Comparison </a:t>
            </a:r>
            <a:r>
              <a:rPr lang="en-US" sz="1400" dirty="0"/>
              <a:t>of Energy Production and Consumption</a:t>
            </a:r>
            <a:endParaRPr lang="fr-FR" sz="1400" dirty="0"/>
          </a:p>
        </p:txBody>
      </p:sp>
      <p:sp>
        <p:nvSpPr>
          <p:cNvPr id="5" name="Rectangle 6"/>
          <p:cNvSpPr txBox="1">
            <a:spLocks noChangeArrowheads="1"/>
          </p:cNvSpPr>
          <p:nvPr/>
        </p:nvSpPr>
        <p:spPr>
          <a:xfrm>
            <a:off x="457200" y="274638"/>
            <a:ext cx="8229600" cy="6340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pPr>
            <a:r>
              <a:rPr lang="fr-FR" altLang="fr-FR" sz="2400" kern="0" dirty="0" smtClean="0"/>
              <a:t>L’Energie agrégée aux US…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1"/>
          <p:cNvSpPr>
            <a:spLocks noGrp="1"/>
          </p:cNvSpPr>
          <p:nvPr>
            <p:ph type="sldNum" sz="quarter" idx="12"/>
          </p:nvPr>
        </p:nvSpPr>
        <p:spPr>
          <a:noFill/>
        </p:spPr>
        <p:txBody>
          <a:bodyPr/>
          <a:lstStyle/>
          <a:p>
            <a:fld id="{4C578B94-56F9-4C9C-898F-2FECC2C4E78C}" type="slidenum">
              <a:rPr lang="fr-FR" smtClean="0"/>
              <a:pPr/>
              <a:t>11</a:t>
            </a:fld>
            <a:endParaRPr lang="fr-FR" smtClean="0"/>
          </a:p>
        </p:txBody>
      </p:sp>
      <p:pic>
        <p:nvPicPr>
          <p:cNvPr id="7171" name="Picture 2" descr="http://www.wou.edu/las/physci/GS361/graphics/US_consumption_1635-2000.jpg"/>
          <p:cNvPicPr>
            <a:picLocks noChangeAspect="1" noChangeArrowheads="1"/>
          </p:cNvPicPr>
          <p:nvPr/>
        </p:nvPicPr>
        <p:blipFill>
          <a:blip r:embed="rId2" cstate="print"/>
          <a:srcRect/>
          <a:stretch>
            <a:fillRect/>
          </a:stretch>
        </p:blipFill>
        <p:spPr bwMode="auto">
          <a:xfrm>
            <a:off x="608677" y="1844824"/>
            <a:ext cx="7756582" cy="2143123"/>
          </a:xfrm>
          <a:prstGeom prst="rect">
            <a:avLst/>
          </a:prstGeom>
          <a:noFill/>
          <a:ln w="9525">
            <a:noFill/>
            <a:miter lim="800000"/>
            <a:headEnd/>
            <a:tailEnd/>
          </a:ln>
        </p:spPr>
      </p:pic>
      <p:sp>
        <p:nvSpPr>
          <p:cNvPr id="7172" name="Rectangle 3"/>
          <p:cNvSpPr>
            <a:spLocks noChangeArrowheads="1"/>
          </p:cNvSpPr>
          <p:nvPr/>
        </p:nvSpPr>
        <p:spPr bwMode="auto">
          <a:xfrm>
            <a:off x="1357290" y="4286250"/>
            <a:ext cx="6715172" cy="307777"/>
          </a:xfrm>
          <a:prstGeom prst="rect">
            <a:avLst/>
          </a:prstGeom>
          <a:noFill/>
          <a:ln w="9525">
            <a:noFill/>
            <a:miter lim="800000"/>
            <a:headEnd/>
            <a:tailEnd/>
          </a:ln>
        </p:spPr>
        <p:txBody>
          <a:bodyPr wrap="square">
            <a:spAutoFit/>
          </a:bodyPr>
          <a:lstStyle/>
          <a:p>
            <a:pPr>
              <a:buNone/>
            </a:pPr>
            <a:r>
              <a:rPr lang="en-US" sz="1400" dirty="0"/>
              <a:t>U.S. Energy Consumption By Energy Resource 1635-2000 (in Quadrillion Btu) </a:t>
            </a:r>
            <a:endParaRPr lang="fr-FR" sz="1400" dirty="0"/>
          </a:p>
        </p:txBody>
      </p:sp>
      <p:sp>
        <p:nvSpPr>
          <p:cNvPr id="5" name="Rectangle 6"/>
          <p:cNvSpPr txBox="1">
            <a:spLocks noChangeArrowheads="1"/>
          </p:cNvSpPr>
          <p:nvPr/>
        </p:nvSpPr>
        <p:spPr>
          <a:xfrm>
            <a:off x="457200" y="274638"/>
            <a:ext cx="8229600" cy="6340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pPr>
            <a:r>
              <a:rPr lang="fr-FR" altLang="fr-FR" sz="2400" kern="0" dirty="0" smtClean="0"/>
              <a:t>L’Energie agrégée aux US par type d’énergie - LT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1"/>
          <p:cNvSpPr>
            <a:spLocks noGrp="1"/>
          </p:cNvSpPr>
          <p:nvPr>
            <p:ph type="sldNum" sz="quarter" idx="12"/>
          </p:nvPr>
        </p:nvSpPr>
        <p:spPr>
          <a:noFill/>
        </p:spPr>
        <p:txBody>
          <a:bodyPr/>
          <a:lstStyle/>
          <a:p>
            <a:fld id="{85A301E2-76DB-4AEB-9EFE-12BFC3AB2CB5}" type="slidenum">
              <a:rPr lang="fr-FR" smtClean="0"/>
              <a:pPr/>
              <a:t>12</a:t>
            </a:fld>
            <a:endParaRPr lang="fr-FR" smtClean="0"/>
          </a:p>
        </p:txBody>
      </p:sp>
      <p:pic>
        <p:nvPicPr>
          <p:cNvPr id="11267" name="Picture 2" descr="http://www.dfat.gov.au/trade/export_review/images/growth_global.png"/>
          <p:cNvPicPr>
            <a:picLocks noChangeAspect="1" noChangeArrowheads="1"/>
          </p:cNvPicPr>
          <p:nvPr/>
        </p:nvPicPr>
        <p:blipFill>
          <a:blip r:embed="rId2" cstate="print"/>
          <a:srcRect/>
          <a:stretch>
            <a:fillRect/>
          </a:stretch>
        </p:blipFill>
        <p:spPr bwMode="auto">
          <a:xfrm>
            <a:off x="1115616" y="933280"/>
            <a:ext cx="6690361" cy="5099542"/>
          </a:xfrm>
          <a:prstGeom prst="rect">
            <a:avLst/>
          </a:prstGeom>
          <a:noFill/>
          <a:ln w="9525">
            <a:noFill/>
            <a:miter lim="800000"/>
            <a:headEnd/>
            <a:tailEnd/>
          </a:ln>
        </p:spPr>
      </p:pic>
      <p:sp>
        <p:nvSpPr>
          <p:cNvPr id="4" name="Rectangle 6"/>
          <p:cNvSpPr txBox="1">
            <a:spLocks noChangeArrowheads="1"/>
          </p:cNvSpPr>
          <p:nvPr/>
        </p:nvSpPr>
        <p:spPr>
          <a:xfrm>
            <a:off x="457200" y="274638"/>
            <a:ext cx="8229600" cy="6340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pPr>
            <a:r>
              <a:rPr lang="fr-FR" altLang="fr-FR" sz="2400" kern="0" dirty="0" smtClean="0"/>
              <a:t>Croissance économique et commerce mondial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2"/>
          </p:nvPr>
        </p:nvSpPr>
        <p:spPr>
          <a:noFill/>
        </p:spPr>
        <p:txBody>
          <a:bodyPr/>
          <a:lstStyle/>
          <a:p>
            <a:fld id="{2AC62EF8-96B4-498A-9CF5-062A95AC82CC}" type="slidenum">
              <a:rPr lang="fr-FR" smtClean="0"/>
              <a:pPr/>
              <a:t>13</a:t>
            </a:fld>
            <a:endParaRPr lang="fr-FR" smtClean="0"/>
          </a:p>
        </p:txBody>
      </p:sp>
      <p:pic>
        <p:nvPicPr>
          <p:cNvPr id="12291" name="Picture 2" descr="http://www.ic.gc.ca/eic/site/cprp-gepmc.nsf/vwimages/figure1_e.gif/$file/figure1_e.gif"/>
          <p:cNvPicPr>
            <a:picLocks noChangeAspect="1" noChangeArrowheads="1"/>
          </p:cNvPicPr>
          <p:nvPr/>
        </p:nvPicPr>
        <p:blipFill>
          <a:blip r:embed="rId2" cstate="print"/>
          <a:srcRect/>
          <a:stretch>
            <a:fillRect/>
          </a:stretch>
        </p:blipFill>
        <p:spPr bwMode="auto">
          <a:xfrm>
            <a:off x="571472" y="1500174"/>
            <a:ext cx="7690946" cy="4214823"/>
          </a:xfrm>
          <a:prstGeom prst="rect">
            <a:avLst/>
          </a:prstGeom>
          <a:noFill/>
          <a:ln w="9525">
            <a:noFill/>
            <a:miter lim="800000"/>
            <a:headEnd/>
            <a:tailEnd/>
          </a:ln>
        </p:spPr>
      </p:pic>
      <p:sp>
        <p:nvSpPr>
          <p:cNvPr id="12292" name="Rectangle 3"/>
          <p:cNvSpPr>
            <a:spLocks noChangeArrowheads="1"/>
          </p:cNvSpPr>
          <p:nvPr/>
        </p:nvSpPr>
        <p:spPr bwMode="auto">
          <a:xfrm>
            <a:off x="2267744" y="5949280"/>
            <a:ext cx="5000625" cy="276225"/>
          </a:xfrm>
          <a:prstGeom prst="rect">
            <a:avLst/>
          </a:prstGeom>
          <a:noFill/>
          <a:ln w="9525" algn="ctr">
            <a:noFill/>
            <a:miter lim="800000"/>
            <a:headEnd/>
            <a:tailEnd/>
          </a:ln>
        </p:spPr>
        <p:txBody>
          <a:bodyPr wrap="none" anchor="ctr">
            <a:spAutoFit/>
          </a:bodyPr>
          <a:lstStyle/>
          <a:p>
            <a:pPr eaLnBrk="0" hangingPunct="0">
              <a:buNone/>
            </a:pPr>
            <a:r>
              <a:rPr lang="fr-FR" sz="1200" b="1" dirty="0"/>
              <a:t>World FDI Stock, Exports and GDP, 1980-2005</a:t>
            </a:r>
            <a:r>
              <a:rPr lang="fr-FR" sz="1200" dirty="0"/>
              <a:t> (Index: 1980 = 100) </a:t>
            </a:r>
          </a:p>
        </p:txBody>
      </p:sp>
      <p:sp>
        <p:nvSpPr>
          <p:cNvPr id="5" name="Rectangle 6"/>
          <p:cNvSpPr txBox="1">
            <a:spLocks noChangeArrowheads="1"/>
          </p:cNvSpPr>
          <p:nvPr/>
        </p:nvSpPr>
        <p:spPr>
          <a:xfrm>
            <a:off x="457200" y="274638"/>
            <a:ext cx="8229600" cy="6340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pPr>
            <a:r>
              <a:rPr lang="fr-FR" altLang="fr-FR" sz="2400" kern="0" dirty="0" smtClean="0"/>
              <a:t>Le poids des délocalisations 1980 - 2005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FR" altLang="fr-FR" sz="4000" smtClean="0"/>
              <a:t>Evolution des coûts de transport/ de communication</a:t>
            </a:r>
          </a:p>
        </p:txBody>
      </p:sp>
      <p:pic>
        <p:nvPicPr>
          <p:cNvPr id="15363" name="Picture 5"/>
          <p:cNvPicPr>
            <a:picLocks noGrp="1" noChangeAspect="1" noChangeArrowheads="1"/>
          </p:cNvPicPr>
          <p:nvPr>
            <p:ph idx="1"/>
          </p:nvPr>
        </p:nvPicPr>
        <p:blipFill>
          <a:blip r:embed="rId3" cstate="print"/>
          <a:srcRect/>
          <a:stretch>
            <a:fillRect/>
          </a:stretch>
        </p:blipFill>
        <p:spPr>
          <a:xfrm>
            <a:off x="323850" y="1471613"/>
            <a:ext cx="8424863" cy="538638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r-FR" altLang="fr-FR" sz="3200" dirty="0" smtClean="0"/>
              <a:t>Du côté des écosystèmes :</a:t>
            </a:r>
          </a:p>
        </p:txBody>
      </p:sp>
      <p:sp>
        <p:nvSpPr>
          <p:cNvPr id="16387" name="Rectangle 3"/>
          <p:cNvSpPr>
            <a:spLocks noGrp="1" noChangeArrowheads="1"/>
          </p:cNvSpPr>
          <p:nvPr>
            <p:ph type="body" idx="1"/>
          </p:nvPr>
        </p:nvSpPr>
        <p:spPr>
          <a:xfrm>
            <a:off x="468313" y="1484313"/>
            <a:ext cx="8229600" cy="4708525"/>
          </a:xfrm>
        </p:spPr>
        <p:txBody>
          <a:bodyPr/>
          <a:lstStyle/>
          <a:p>
            <a:pPr eaLnBrk="1" hangingPunct="1">
              <a:lnSpc>
                <a:spcPct val="90000"/>
              </a:lnSpc>
            </a:pPr>
            <a:r>
              <a:rPr lang="fr-FR" altLang="fr-FR" sz="2400" dirty="0" smtClean="0"/>
              <a:t>Distinction entre </a:t>
            </a:r>
          </a:p>
          <a:p>
            <a:pPr lvl="1" eaLnBrk="1" hangingPunct="1">
              <a:lnSpc>
                <a:spcPct val="90000"/>
              </a:lnSpc>
            </a:pPr>
            <a:r>
              <a:rPr lang="fr-FR" altLang="fr-FR" sz="2300" dirty="0" smtClean="0"/>
              <a:t> effets globaux (à l’échelle de la planète)</a:t>
            </a:r>
          </a:p>
          <a:p>
            <a:pPr lvl="1" eaLnBrk="1" hangingPunct="1">
              <a:lnSpc>
                <a:spcPct val="90000"/>
              </a:lnSpc>
            </a:pPr>
            <a:r>
              <a:rPr lang="fr-FR" altLang="fr-FR" sz="2300" dirty="0" smtClean="0"/>
              <a:t> effets locaux</a:t>
            </a:r>
          </a:p>
          <a:p>
            <a:pPr eaLnBrk="1" hangingPunct="1">
              <a:lnSpc>
                <a:spcPct val="90000"/>
              </a:lnSpc>
            </a:pPr>
            <a:r>
              <a:rPr lang="fr-FR" altLang="fr-FR" sz="2400" dirty="0" smtClean="0"/>
              <a:t>De nombreux indicateurs globaux montrent une évolution défavorable :</a:t>
            </a:r>
          </a:p>
          <a:p>
            <a:pPr lvl="1" eaLnBrk="1" hangingPunct="1">
              <a:lnSpc>
                <a:spcPct val="90000"/>
              </a:lnSpc>
            </a:pPr>
            <a:r>
              <a:rPr lang="fr-FR" altLang="fr-FR" sz="2300" dirty="0" smtClean="0"/>
              <a:t>Consommation mondiale d’énergie en hausse de 70% depuis 1971 ; d’où émissions préoccupantes de gaz à effet de serre ;</a:t>
            </a:r>
          </a:p>
          <a:p>
            <a:pPr lvl="1" eaLnBrk="1" hangingPunct="1">
              <a:lnSpc>
                <a:spcPct val="90000"/>
              </a:lnSpc>
            </a:pPr>
            <a:r>
              <a:rPr lang="fr-FR" altLang="fr-FR" sz="2300" dirty="0" smtClean="0"/>
              <a:t> biodiversité menacée un peu partout </a:t>
            </a:r>
          </a:p>
          <a:p>
            <a:pPr lvl="1" eaLnBrk="1" hangingPunct="1">
              <a:lnSpc>
                <a:spcPct val="90000"/>
              </a:lnSpc>
            </a:pPr>
            <a:r>
              <a:rPr lang="fr-FR" altLang="fr-FR" sz="2300" dirty="0" smtClean="0"/>
              <a:t> dégradation des écosystèmes aquatiques : 58% des récifs coralliens, 20% des espèces de poissons menacés d’extinction</a:t>
            </a:r>
          </a:p>
          <a:p>
            <a:pPr lvl="1" eaLnBrk="1" hangingPunct="1">
              <a:lnSpc>
                <a:spcPct val="90000"/>
              </a:lnSpc>
            </a:pPr>
            <a:r>
              <a:rPr lang="fr-FR" altLang="fr-FR" sz="2300" dirty="0" smtClean="0"/>
              <a:t> pénurie en eau pourrait apparaître au XXIème siècle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r-FR" altLang="fr-FR" sz="3200" dirty="0">
                <a:solidFill>
                  <a:srgbClr val="000000"/>
                </a:solidFill>
              </a:rPr>
              <a:t>Du côté des écosystèmes :</a:t>
            </a:r>
            <a:endParaRPr lang="fr-FR" altLang="fr-FR" dirty="0" smtClean="0"/>
          </a:p>
        </p:txBody>
      </p:sp>
      <p:sp>
        <p:nvSpPr>
          <p:cNvPr id="17411" name="Rectangle 3"/>
          <p:cNvSpPr>
            <a:spLocks noGrp="1" noChangeArrowheads="1"/>
          </p:cNvSpPr>
          <p:nvPr>
            <p:ph type="body" idx="1"/>
          </p:nvPr>
        </p:nvSpPr>
        <p:spPr/>
        <p:txBody>
          <a:bodyPr/>
          <a:lstStyle/>
          <a:p>
            <a:pPr eaLnBrk="1" hangingPunct="1">
              <a:lnSpc>
                <a:spcPct val="90000"/>
              </a:lnSpc>
            </a:pPr>
            <a:r>
              <a:rPr lang="fr-FR" altLang="fr-FR" dirty="0" smtClean="0"/>
              <a:t> Localement, situations plus contrastées :</a:t>
            </a:r>
          </a:p>
          <a:p>
            <a:pPr lvl="1" eaLnBrk="1" hangingPunct="1">
              <a:lnSpc>
                <a:spcPct val="90000"/>
              </a:lnSpc>
            </a:pPr>
            <a:r>
              <a:rPr lang="fr-FR" altLang="fr-FR" dirty="0" smtClean="0"/>
              <a:t> déforestation dans certains pays (20 000 km² défrichés chaque année en Amazonie), tandis que le couvert forestier est stable dans les pays développés ;</a:t>
            </a:r>
          </a:p>
          <a:p>
            <a:pPr lvl="1" eaLnBrk="1" hangingPunct="1">
              <a:lnSpc>
                <a:spcPct val="90000"/>
              </a:lnSpc>
            </a:pPr>
            <a:r>
              <a:rPr lang="fr-FR" altLang="fr-FR" dirty="0" smtClean="0"/>
              <a:t> pluies acides en recul dans la plupart des pays développés (réglementations / émissions de dioxyde de soufre et oxyde d’azote), mais aggravation en Asie</a:t>
            </a:r>
          </a:p>
          <a:p>
            <a:pPr lvl="1" eaLnBrk="1" hangingPunct="1">
              <a:lnSpc>
                <a:spcPct val="90000"/>
              </a:lnSpc>
            </a:pPr>
            <a:r>
              <a:rPr lang="fr-FR" altLang="fr-FR" dirty="0" smtClean="0"/>
              <a:t> Idem / qualité de l’air</a:t>
            </a:r>
          </a:p>
          <a:p>
            <a:pPr lvl="1" eaLnBrk="1" hangingPunct="1">
              <a:lnSpc>
                <a:spcPct val="90000"/>
              </a:lnSpc>
            </a:pPr>
            <a:endParaRPr lang="fr-FR" altLang="fr-FR" dirty="0" smtClean="0"/>
          </a:p>
          <a:p>
            <a:pPr eaLnBrk="1" hangingPunct="1">
              <a:lnSpc>
                <a:spcPct val="90000"/>
              </a:lnSpc>
            </a:pPr>
            <a:endParaRPr lang="fr-FR" altLang="fr-F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B11CFE2-244C-4B4C-A5CA-7BA8B2E31171}" type="slidenum">
              <a:rPr lang="fr-FR" smtClean="0"/>
              <a:pPr>
                <a:defRPr/>
              </a:pPr>
              <a:t>17</a:t>
            </a:fld>
            <a:endParaRPr lang="fr-FR"/>
          </a:p>
        </p:txBody>
      </p:sp>
      <p:sp>
        <p:nvSpPr>
          <p:cNvPr id="124930" name="Rectangle 2"/>
          <p:cNvSpPr>
            <a:spLocks noChangeArrowheads="1"/>
          </p:cNvSpPr>
          <p:nvPr/>
        </p:nvSpPr>
        <p:spPr bwMode="auto">
          <a:xfrm>
            <a:off x="0" y="0"/>
            <a:ext cx="9144000" cy="45720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24929" name="Picture 1" descr="http://www.alternatives-economiques.fr/pics_bdd/article_options_visuel/A082086C.GIF"/>
          <p:cNvPicPr>
            <a:picLocks noChangeAspect="1" noChangeArrowheads="1"/>
          </p:cNvPicPr>
          <p:nvPr/>
        </p:nvPicPr>
        <p:blipFill>
          <a:blip r:embed="rId2" r:link="rId3" cstate="print"/>
          <a:srcRect/>
          <a:stretch>
            <a:fillRect/>
          </a:stretch>
        </p:blipFill>
        <p:spPr bwMode="auto">
          <a:xfrm>
            <a:off x="1763688" y="1772816"/>
            <a:ext cx="6267450" cy="4048125"/>
          </a:xfrm>
          <a:prstGeom prst="rect">
            <a:avLst/>
          </a:prstGeom>
          <a:noFill/>
        </p:spPr>
      </p:pic>
      <p:sp>
        <p:nvSpPr>
          <p:cNvPr id="124931" name="Rectangle 3"/>
          <p:cNvSpPr>
            <a:spLocks noChangeArrowheads="1"/>
          </p:cNvSpPr>
          <p:nvPr/>
        </p:nvSpPr>
        <p:spPr bwMode="auto">
          <a:xfrm>
            <a:off x="2662116" y="760349"/>
            <a:ext cx="3926108" cy="584775"/>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20000"/>
              </a:spcBef>
              <a:spcAft>
                <a:spcPct val="0"/>
              </a:spcAft>
              <a:buClrTx/>
              <a:buSz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Emissions de CO2 par habitant en 1990 et en 2008 (tonnes de CO2)</a:t>
            </a:r>
            <a:endParaRPr kumimoji="0" lang="fr-FR"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B11CFE2-244C-4B4C-A5CA-7BA8B2E31171}" type="slidenum">
              <a:rPr lang="fr-FR" smtClean="0"/>
              <a:pPr>
                <a:defRPr/>
              </a:pPr>
              <a:t>18</a:t>
            </a:fld>
            <a:endParaRPr lang="fr-FR"/>
          </a:p>
        </p:txBody>
      </p:sp>
      <p:sp>
        <p:nvSpPr>
          <p:cNvPr id="137218" name="Rectangle 2"/>
          <p:cNvSpPr>
            <a:spLocks noChangeArrowheads="1"/>
          </p:cNvSpPr>
          <p:nvPr/>
        </p:nvSpPr>
        <p:spPr bwMode="auto">
          <a:xfrm>
            <a:off x="0" y="0"/>
            <a:ext cx="9144000" cy="45720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37217" name="Picture 1" descr="http://www.alternatives-economiques.fr/pics_bdd/article_options_visuel/A082086D.GIF"/>
          <p:cNvPicPr>
            <a:picLocks noChangeAspect="1" noChangeArrowheads="1"/>
          </p:cNvPicPr>
          <p:nvPr/>
        </p:nvPicPr>
        <p:blipFill>
          <a:blip r:embed="rId2" r:link="rId3" cstate="print"/>
          <a:srcRect/>
          <a:stretch>
            <a:fillRect/>
          </a:stretch>
        </p:blipFill>
        <p:spPr bwMode="auto">
          <a:xfrm>
            <a:off x="2514600" y="1484784"/>
            <a:ext cx="4114800" cy="3676650"/>
          </a:xfrm>
          <a:prstGeom prst="rect">
            <a:avLst/>
          </a:prstGeom>
          <a:noFill/>
        </p:spPr>
      </p:pic>
      <p:sp>
        <p:nvSpPr>
          <p:cNvPr id="137219" name="Rectangle 3"/>
          <p:cNvSpPr>
            <a:spLocks noChangeArrowheads="1"/>
          </p:cNvSpPr>
          <p:nvPr/>
        </p:nvSpPr>
        <p:spPr bwMode="auto">
          <a:xfrm>
            <a:off x="1046803" y="710843"/>
            <a:ext cx="6460423" cy="338554"/>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20000"/>
              </a:spcBef>
              <a:spcAft>
                <a:spcPct val="0"/>
              </a:spcAft>
              <a:buClrTx/>
              <a:buSz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Emissions de CO2 liées à la combustion d’énergie, par région (en Gt</a:t>
            </a:r>
            <a:r>
              <a:rPr kumimoji="0" lang="fr-FR"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fr-FR"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B11CFE2-244C-4B4C-A5CA-7BA8B2E31171}" type="slidenum">
              <a:rPr lang="fr-FR" smtClean="0"/>
              <a:pPr>
                <a:defRPr/>
              </a:pPr>
              <a:t>19</a:t>
            </a:fld>
            <a:endParaRPr lang="fr-FR"/>
          </a:p>
        </p:txBody>
      </p:sp>
      <p:sp>
        <p:nvSpPr>
          <p:cNvPr id="138242" name="Rectangle 2"/>
          <p:cNvSpPr>
            <a:spLocks noChangeArrowheads="1"/>
          </p:cNvSpPr>
          <p:nvPr/>
        </p:nvSpPr>
        <p:spPr bwMode="auto">
          <a:xfrm>
            <a:off x="0" y="0"/>
            <a:ext cx="9144000" cy="45720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38241" name="Picture 1" descr="http://www.alternatives-economiques.fr/pics_bdd/article_options_visuel/A083022B.gif"/>
          <p:cNvPicPr>
            <a:picLocks noChangeAspect="1" noChangeArrowheads="1"/>
          </p:cNvPicPr>
          <p:nvPr/>
        </p:nvPicPr>
        <p:blipFill>
          <a:blip r:embed="rId2" r:link="rId3" cstate="print"/>
          <a:srcRect/>
          <a:stretch>
            <a:fillRect/>
          </a:stretch>
        </p:blipFill>
        <p:spPr bwMode="auto">
          <a:xfrm>
            <a:off x="2555776" y="2060848"/>
            <a:ext cx="3333750" cy="3400425"/>
          </a:xfrm>
          <a:prstGeom prst="rect">
            <a:avLst/>
          </a:prstGeom>
          <a:noFill/>
        </p:spPr>
      </p:pic>
      <p:sp>
        <p:nvSpPr>
          <p:cNvPr id="138243" name="Rectangle 3"/>
          <p:cNvSpPr>
            <a:spLocks noChangeArrowheads="1"/>
          </p:cNvSpPr>
          <p:nvPr/>
        </p:nvSpPr>
        <p:spPr bwMode="auto">
          <a:xfrm>
            <a:off x="614025" y="1358915"/>
            <a:ext cx="7915950" cy="338554"/>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20000"/>
              </a:spcBef>
              <a:spcAft>
                <a:spcPct val="0"/>
              </a:spcAft>
              <a:buClrTx/>
              <a:buSzTx/>
              <a:buNone/>
              <a:tabLst/>
            </a:pP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Evolution de la concentration de CO</a:t>
            </a:r>
            <a:r>
              <a:rPr kumimoji="0" lang="fr-FR" sz="16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fr-F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dans l'atmosphère, en parties par million (PPM)</a:t>
            </a:r>
            <a:endParaRPr kumimoji="0" lang="fr-FR"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Espace réservé du numéro de diapositive 5"/>
          <p:cNvSpPr>
            <a:spLocks noGrp="1"/>
          </p:cNvSpPr>
          <p:nvPr>
            <p:ph type="sldNum" sz="quarter" idx="12"/>
          </p:nvPr>
        </p:nvSpPr>
        <p:spPr>
          <a:noFill/>
        </p:spPr>
        <p:txBody>
          <a:bodyPr/>
          <a:lstStyle/>
          <a:p>
            <a:fld id="{93F7C750-D081-4075-A1E0-FEAD1A7EEC85}" type="slidenum">
              <a:rPr lang="fr-FR" altLang="fr-FR" smtClean="0"/>
              <a:pPr/>
              <a:t>2</a:t>
            </a:fld>
            <a:endParaRPr lang="fr-FR" altLang="fr-FR" smtClean="0"/>
          </a:p>
        </p:txBody>
      </p:sp>
      <p:sp>
        <p:nvSpPr>
          <p:cNvPr id="2051" name="Rectangle 2"/>
          <p:cNvSpPr>
            <a:spLocks noGrp="1" noChangeArrowheads="1"/>
          </p:cNvSpPr>
          <p:nvPr>
            <p:ph type="title"/>
          </p:nvPr>
        </p:nvSpPr>
        <p:spPr>
          <a:xfrm>
            <a:off x="428625" y="428625"/>
            <a:ext cx="8229600" cy="1143000"/>
          </a:xfrm>
        </p:spPr>
        <p:txBody>
          <a:bodyPr/>
          <a:lstStyle/>
          <a:p>
            <a:pPr eaLnBrk="1" hangingPunct="1"/>
            <a:r>
              <a:rPr lang="fr-FR" altLang="fr-FR" sz="4000" smtClean="0"/>
              <a:t>Développement durable</a:t>
            </a:r>
            <a:br>
              <a:rPr lang="fr-FR" altLang="fr-FR" sz="4000" smtClean="0"/>
            </a:br>
            <a:r>
              <a:rPr lang="fr-FR" altLang="fr-FR" sz="4000" smtClean="0"/>
              <a:t>Croissance économique</a:t>
            </a:r>
            <a:br>
              <a:rPr lang="fr-FR" altLang="fr-FR" sz="4000" smtClean="0"/>
            </a:br>
            <a:r>
              <a:rPr lang="fr-FR" altLang="fr-FR" sz="4000" smtClean="0"/>
              <a:t>et Economie de l’environnement</a:t>
            </a:r>
          </a:p>
        </p:txBody>
      </p:sp>
      <p:sp>
        <p:nvSpPr>
          <p:cNvPr id="2052" name="Rectangle 3"/>
          <p:cNvSpPr>
            <a:spLocks noGrp="1" noChangeArrowheads="1"/>
          </p:cNvSpPr>
          <p:nvPr>
            <p:ph type="body" idx="1"/>
          </p:nvPr>
        </p:nvSpPr>
        <p:spPr/>
        <p:txBody>
          <a:bodyPr/>
          <a:lstStyle/>
          <a:p>
            <a:pPr algn="ctr" eaLnBrk="1" hangingPunct="1">
              <a:lnSpc>
                <a:spcPct val="90000"/>
              </a:lnSpc>
              <a:buFontTx/>
              <a:buNone/>
            </a:pPr>
            <a:endParaRPr lang="fr-FR" altLang="fr-FR" sz="2400" dirty="0" smtClean="0"/>
          </a:p>
          <a:p>
            <a:pPr algn="ctr" eaLnBrk="1" hangingPunct="1">
              <a:lnSpc>
                <a:spcPct val="90000"/>
              </a:lnSpc>
              <a:buFontTx/>
              <a:buNone/>
            </a:pPr>
            <a:r>
              <a:rPr lang="fr-FR" altLang="fr-FR" sz="2400" dirty="0" smtClean="0"/>
              <a:t>Une introduction à </a:t>
            </a:r>
          </a:p>
          <a:p>
            <a:pPr algn="ctr" eaLnBrk="1" hangingPunct="1">
              <a:lnSpc>
                <a:spcPct val="90000"/>
              </a:lnSpc>
              <a:buFontTx/>
              <a:buNone/>
            </a:pPr>
            <a:r>
              <a:rPr lang="fr-FR" altLang="fr-FR" sz="2400" dirty="0" smtClean="0"/>
              <a:t>L’Economie de l’Environnement et des Ressources Naturelles</a:t>
            </a:r>
          </a:p>
          <a:p>
            <a:pPr algn="ctr" eaLnBrk="1" hangingPunct="1">
              <a:lnSpc>
                <a:spcPct val="90000"/>
              </a:lnSpc>
              <a:buFontTx/>
              <a:buNone/>
            </a:pPr>
            <a:endParaRPr lang="fr-FR" altLang="fr-FR" sz="2400" dirty="0" smtClean="0"/>
          </a:p>
          <a:p>
            <a:pPr algn="ctr" eaLnBrk="1" hangingPunct="1">
              <a:lnSpc>
                <a:spcPct val="90000"/>
              </a:lnSpc>
              <a:buFontTx/>
              <a:buNone/>
            </a:pPr>
            <a:r>
              <a:rPr lang="fr-FR" altLang="fr-FR" sz="2400" dirty="0" smtClean="0"/>
              <a:t>M. FODHA</a:t>
            </a:r>
          </a:p>
          <a:p>
            <a:pPr algn="ctr" eaLnBrk="1" hangingPunct="1">
              <a:lnSpc>
                <a:spcPct val="90000"/>
              </a:lnSpc>
              <a:buFontTx/>
              <a:buNone/>
            </a:pPr>
            <a:r>
              <a:rPr lang="fr-FR" altLang="fr-FR" sz="2400" dirty="0" smtClean="0"/>
              <a:t>Université d’Orléans</a:t>
            </a:r>
          </a:p>
          <a:p>
            <a:pPr algn="ctr" eaLnBrk="1" hangingPunct="1">
              <a:lnSpc>
                <a:spcPct val="90000"/>
              </a:lnSpc>
              <a:buFontTx/>
              <a:buNone/>
            </a:pPr>
            <a:r>
              <a:rPr lang="fr-FR" altLang="fr-FR" sz="2400" dirty="0" smtClean="0"/>
              <a:t>PSE - CEPII</a:t>
            </a:r>
          </a:p>
          <a:p>
            <a:pPr algn="ctr" eaLnBrk="1" hangingPunct="1">
              <a:lnSpc>
                <a:spcPct val="90000"/>
              </a:lnSpc>
              <a:buFontTx/>
              <a:buNone/>
            </a:pPr>
            <a:endParaRPr lang="fr-FR" altLang="fr-FR" sz="2400" dirty="0" smtClean="0"/>
          </a:p>
          <a:p>
            <a:pPr algn="ctr" eaLnBrk="1" hangingPunct="1">
              <a:lnSpc>
                <a:spcPct val="90000"/>
              </a:lnSpc>
              <a:buFontTx/>
              <a:buNone/>
            </a:pPr>
            <a:r>
              <a:rPr lang="fr-FR" altLang="fr-FR" sz="2400" dirty="0" smtClean="0"/>
              <a:t>mouez.fodha@gmail.com</a:t>
            </a:r>
          </a:p>
          <a:p>
            <a:pPr algn="ctr" eaLnBrk="1" hangingPunct="1">
              <a:lnSpc>
                <a:spcPct val="90000"/>
              </a:lnSpc>
              <a:buFontTx/>
              <a:buNone/>
            </a:pPr>
            <a:endParaRPr lang="fr-FR" altLang="fr-FR" sz="2400" dirty="0" smtClean="0"/>
          </a:p>
          <a:p>
            <a:pPr algn="ctr" eaLnBrk="1" hangingPunct="1">
              <a:lnSpc>
                <a:spcPct val="90000"/>
              </a:lnSpc>
              <a:buFontTx/>
              <a:buNone/>
            </a:pPr>
            <a:endParaRPr lang="fr-FR" altLang="fr-FR" sz="2400" dirty="0" smtClean="0"/>
          </a:p>
          <a:p>
            <a:pPr algn="ctr" eaLnBrk="1" hangingPunct="1">
              <a:lnSpc>
                <a:spcPct val="90000"/>
              </a:lnSpc>
              <a:buFontTx/>
              <a:buNone/>
            </a:pPr>
            <a:endParaRPr lang="fr-FR" altLang="fr-FR" sz="2400" dirty="0" smtClean="0"/>
          </a:p>
          <a:p>
            <a:pPr algn="ctr" eaLnBrk="1" hangingPunct="1">
              <a:lnSpc>
                <a:spcPct val="90000"/>
              </a:lnSpc>
              <a:buFontTx/>
              <a:buNone/>
            </a:pPr>
            <a:endParaRPr lang="fr-FR" altLang="fr-FR"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B11CFE2-244C-4B4C-A5CA-7BA8B2E31171}" type="slidenum">
              <a:rPr lang="fr-FR" smtClean="0"/>
              <a:pPr>
                <a:defRPr/>
              </a:pPr>
              <a:t>20</a:t>
            </a:fld>
            <a:endParaRPr lang="fr-FR"/>
          </a:p>
        </p:txBody>
      </p:sp>
      <p:pic>
        <p:nvPicPr>
          <p:cNvPr id="140290" name="TB_Image" descr="http://www.alternatives-economiques.fr/pics_bdd/article_options_visuel/A083023A.gif"/>
          <p:cNvPicPr>
            <a:picLocks noChangeAspect="1" noChangeArrowheads="1"/>
          </p:cNvPicPr>
          <p:nvPr/>
        </p:nvPicPr>
        <p:blipFill>
          <a:blip r:embed="rId2" r:link="rId3" cstate="print"/>
          <a:srcRect/>
          <a:stretch>
            <a:fillRect/>
          </a:stretch>
        </p:blipFill>
        <p:spPr bwMode="auto">
          <a:xfrm>
            <a:off x="2654220" y="980728"/>
            <a:ext cx="3285931" cy="2187738"/>
          </a:xfrm>
          <a:prstGeom prst="rect">
            <a:avLst/>
          </a:prstGeom>
          <a:noFill/>
        </p:spPr>
      </p:pic>
      <p:pic>
        <p:nvPicPr>
          <p:cNvPr id="140289" name="Picture 1" descr="http://www.alternatives-economiques.fr/pics_bdd/article_options_visuel/A083023B.gif"/>
          <p:cNvPicPr>
            <a:picLocks noChangeAspect="1" noChangeArrowheads="1"/>
          </p:cNvPicPr>
          <p:nvPr/>
        </p:nvPicPr>
        <p:blipFill>
          <a:blip r:embed="rId4" r:link="rId5" cstate="print"/>
          <a:srcRect/>
          <a:stretch>
            <a:fillRect/>
          </a:stretch>
        </p:blipFill>
        <p:spPr bwMode="auto">
          <a:xfrm>
            <a:off x="2629976" y="3740700"/>
            <a:ext cx="3409950" cy="2286000"/>
          </a:xfrm>
          <a:prstGeom prst="rect">
            <a:avLst/>
          </a:prstGeom>
          <a:noFill/>
        </p:spPr>
      </p:pic>
      <p:sp>
        <p:nvSpPr>
          <p:cNvPr id="140291" name="Rectangle 3"/>
          <p:cNvSpPr>
            <a:spLocks noChangeArrowheads="1"/>
          </p:cNvSpPr>
          <p:nvPr/>
        </p:nvSpPr>
        <p:spPr bwMode="auto">
          <a:xfrm>
            <a:off x="0" y="0"/>
            <a:ext cx="9144000" cy="45720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40292" name="Rectangle 4"/>
          <p:cNvSpPr>
            <a:spLocks noChangeArrowheads="1"/>
          </p:cNvSpPr>
          <p:nvPr/>
        </p:nvSpPr>
        <p:spPr bwMode="auto">
          <a:xfrm>
            <a:off x="1775843" y="3140968"/>
            <a:ext cx="6458490" cy="800219"/>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20000"/>
              </a:spcBef>
              <a:spcAft>
                <a:spcPct val="0"/>
              </a:spcAft>
              <a:buClrTx/>
              <a:buSzTx/>
              <a:buNone/>
              <a:tabLst/>
            </a:pPr>
            <a:r>
              <a:rPr kumimoji="0" lang="fr-F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Rendements du riz paddy (non décortiqué) en Chine, en tonnes par hectare</a:t>
            </a:r>
            <a:endParaRPr kumimoji="0" lang="fr-FR"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endParaRPr>
          </a:p>
        </p:txBody>
      </p:sp>
      <p:sp>
        <p:nvSpPr>
          <p:cNvPr id="8" name="Rectangle 7"/>
          <p:cNvSpPr/>
          <p:nvPr/>
        </p:nvSpPr>
        <p:spPr>
          <a:xfrm>
            <a:off x="2071670" y="6021288"/>
            <a:ext cx="5214974" cy="307777"/>
          </a:xfrm>
          <a:prstGeom prst="rect">
            <a:avLst/>
          </a:prstGeom>
        </p:spPr>
        <p:txBody>
          <a:bodyPr wrap="square">
            <a:spAutoFit/>
          </a:bodyPr>
          <a:lstStyle/>
          <a:p>
            <a:pPr lvl="0" eaLnBrk="0" hangingPunct="0">
              <a:buNone/>
            </a:pPr>
            <a:r>
              <a:rPr lang="fr-FR" sz="1400" dirty="0">
                <a:solidFill>
                  <a:srgbClr val="000000"/>
                </a:solidFill>
                <a:latin typeface="Arial" pitchFamily="34" charset="0"/>
                <a:ea typeface="Times New Roman" pitchFamily="18" charset="0"/>
              </a:rPr>
              <a:t>Rendements du blé en France, en tonnes par hectare</a:t>
            </a:r>
            <a:r>
              <a:rPr kumimoji="0" lang="fr-FR" sz="1400" b="0" i="0" u="none" strike="noStrike" cap="none" normalizeH="0" baseline="0" dirty="0" smtClean="0">
                <a:ln>
                  <a:noFill/>
                </a:ln>
                <a:solidFill>
                  <a:schemeClr val="tx1"/>
                </a:solidFill>
                <a:effectLst/>
                <a:latin typeface="Arial" pitchFamily="34" charset="0"/>
              </a:rPr>
              <a:t> </a:t>
            </a:r>
          </a:p>
        </p:txBody>
      </p:sp>
      <p:sp>
        <p:nvSpPr>
          <p:cNvPr id="9" name="Rectangle 2"/>
          <p:cNvSpPr txBox="1">
            <a:spLocks noChangeArrowheads="1"/>
          </p:cNvSpPr>
          <p:nvPr/>
        </p:nvSpPr>
        <p:spPr>
          <a:xfrm>
            <a:off x="457200" y="274638"/>
            <a:ext cx="8229600" cy="56207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pPr>
            <a:r>
              <a:rPr lang="fr-FR" altLang="fr-FR" sz="3200" kern="0" dirty="0" smtClean="0"/>
              <a:t>Ralentissement de la productivité agricole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B11CFE2-244C-4B4C-A5CA-7BA8B2E31171}" type="slidenum">
              <a:rPr lang="fr-FR" smtClean="0"/>
              <a:pPr>
                <a:defRPr/>
              </a:pPr>
              <a:t>21</a:t>
            </a:fld>
            <a:endParaRPr lang="fr-FR"/>
          </a:p>
        </p:txBody>
      </p:sp>
      <p:pic>
        <p:nvPicPr>
          <p:cNvPr id="141314" name="Picture 2" descr="A074086D"/>
          <p:cNvPicPr>
            <a:picLocks noChangeAspect="1" noChangeArrowheads="1"/>
          </p:cNvPicPr>
          <p:nvPr/>
        </p:nvPicPr>
        <p:blipFill>
          <a:blip r:embed="rId2" cstate="print"/>
          <a:srcRect/>
          <a:stretch>
            <a:fillRect/>
          </a:stretch>
        </p:blipFill>
        <p:spPr bwMode="auto">
          <a:xfrm>
            <a:off x="2771800" y="1450504"/>
            <a:ext cx="3797078" cy="4147964"/>
          </a:xfrm>
          <a:prstGeom prst="rect">
            <a:avLst/>
          </a:prstGeom>
          <a:noFill/>
          <a:ln w="9525">
            <a:noFill/>
            <a:miter lim="800000"/>
            <a:headEnd/>
            <a:tailEnd/>
          </a:ln>
        </p:spPr>
      </p:pic>
      <p:sp>
        <p:nvSpPr>
          <p:cNvPr id="4" name="Rectangle 2"/>
          <p:cNvSpPr txBox="1">
            <a:spLocks noChangeArrowheads="1"/>
          </p:cNvSpPr>
          <p:nvPr/>
        </p:nvSpPr>
        <p:spPr>
          <a:xfrm>
            <a:off x="457200" y="274638"/>
            <a:ext cx="8229600" cy="85010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pPr>
            <a:r>
              <a:rPr lang="fr-FR" altLang="fr-FR" sz="3200" kern="0" dirty="0" smtClean="0"/>
              <a:t>Epuisement de la ressource en eau</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B11CFE2-244C-4B4C-A5CA-7BA8B2E31171}" type="slidenum">
              <a:rPr lang="fr-FR" smtClean="0"/>
              <a:pPr>
                <a:defRPr/>
              </a:pPr>
              <a:t>22</a:t>
            </a:fld>
            <a:endParaRPr lang="fr-FR"/>
          </a:p>
        </p:txBody>
      </p:sp>
      <p:pic>
        <p:nvPicPr>
          <p:cNvPr id="142338" name="Picture 2" descr="A074086C"/>
          <p:cNvPicPr>
            <a:picLocks noChangeAspect="1" noChangeArrowheads="1"/>
          </p:cNvPicPr>
          <p:nvPr/>
        </p:nvPicPr>
        <p:blipFill>
          <a:blip r:embed="rId2" cstate="print"/>
          <a:srcRect/>
          <a:stretch>
            <a:fillRect/>
          </a:stretch>
        </p:blipFill>
        <p:spPr bwMode="auto">
          <a:xfrm>
            <a:off x="1230398" y="1628800"/>
            <a:ext cx="7197439" cy="3429024"/>
          </a:xfrm>
          <a:prstGeom prst="rect">
            <a:avLst/>
          </a:prstGeom>
          <a:noFill/>
          <a:ln w="9525">
            <a:noFill/>
            <a:miter lim="800000"/>
            <a:headEnd/>
            <a:tailEnd/>
          </a:ln>
        </p:spPr>
      </p:pic>
      <p:sp>
        <p:nvSpPr>
          <p:cNvPr id="4" name="Rectangle 2"/>
          <p:cNvSpPr txBox="1">
            <a:spLocks noChangeArrowheads="1"/>
          </p:cNvSpPr>
          <p:nvPr/>
        </p:nvSpPr>
        <p:spPr>
          <a:xfrm>
            <a:off x="457200" y="274638"/>
            <a:ext cx="8229600" cy="85010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pPr>
            <a:r>
              <a:rPr lang="fr-FR" altLang="fr-FR" sz="3200" kern="0" dirty="0" smtClean="0"/>
              <a:t>Epuisement de la ressource en eau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B11CFE2-244C-4B4C-A5CA-7BA8B2E31171}" type="slidenum">
              <a:rPr lang="fr-FR" smtClean="0"/>
              <a:pPr>
                <a:defRPr/>
              </a:pPr>
              <a:t>23</a:t>
            </a:fld>
            <a:endParaRPr lang="fr-FR"/>
          </a:p>
        </p:txBody>
      </p:sp>
      <p:sp>
        <p:nvSpPr>
          <p:cNvPr id="143362" name="Rectangle 2"/>
          <p:cNvSpPr>
            <a:spLocks noChangeArrowheads="1"/>
          </p:cNvSpPr>
          <p:nvPr/>
        </p:nvSpPr>
        <p:spPr bwMode="auto">
          <a:xfrm>
            <a:off x="0" y="0"/>
            <a:ext cx="9144000" cy="45720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43361" name="Picture 1" descr="http://www.alternatives-economiques.fr/pics_bdd/article_options_visuel/A083024A.gif"/>
          <p:cNvPicPr>
            <a:picLocks noChangeAspect="1" noChangeArrowheads="1"/>
          </p:cNvPicPr>
          <p:nvPr/>
        </p:nvPicPr>
        <p:blipFill>
          <a:blip r:embed="rId2" r:link="rId3" cstate="print"/>
          <a:srcRect/>
          <a:stretch>
            <a:fillRect/>
          </a:stretch>
        </p:blipFill>
        <p:spPr bwMode="auto">
          <a:xfrm>
            <a:off x="594265" y="736385"/>
            <a:ext cx="8201025" cy="5581650"/>
          </a:xfrm>
          <a:prstGeom prst="rect">
            <a:avLst/>
          </a:prstGeom>
          <a:noFill/>
        </p:spPr>
      </p:pic>
      <p:sp>
        <p:nvSpPr>
          <p:cNvPr id="143363" name="Rectangle 3"/>
          <p:cNvSpPr>
            <a:spLocks noChangeArrowheads="1"/>
          </p:cNvSpPr>
          <p:nvPr/>
        </p:nvSpPr>
        <p:spPr bwMode="auto">
          <a:xfrm>
            <a:off x="3275856" y="6318035"/>
            <a:ext cx="3153427" cy="230832"/>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20000"/>
              </a:spcBef>
              <a:spcAft>
                <a:spcPct val="0"/>
              </a:spcAft>
              <a:buClrTx/>
              <a:buSzTx/>
              <a:buNone/>
              <a:tabLst/>
            </a:pPr>
            <a:r>
              <a:rPr kumimoji="0" lang="fr-FR"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La pénurie d'eau douce s'aggrave et exacerbe les conflits</a:t>
            </a:r>
            <a:endParaRPr kumimoji="0" lang="fr-FR" sz="3200" b="0" i="0" u="none" strike="noStrike" cap="none" normalizeH="0" baseline="0" dirty="0" smtClean="0">
              <a:ln>
                <a:noFill/>
              </a:ln>
              <a:solidFill>
                <a:schemeClr val="tx1"/>
              </a:solidFill>
              <a:effectLst/>
              <a:latin typeface="Arial" pitchFamily="34" charset="0"/>
            </a:endParaRPr>
          </a:p>
        </p:txBody>
      </p:sp>
      <p:sp>
        <p:nvSpPr>
          <p:cNvPr id="6" name="Rectangle 2"/>
          <p:cNvSpPr txBox="1">
            <a:spLocks noChangeArrowheads="1"/>
          </p:cNvSpPr>
          <p:nvPr/>
        </p:nvSpPr>
        <p:spPr>
          <a:xfrm>
            <a:off x="457200" y="274638"/>
            <a:ext cx="8229600" cy="56207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pPr>
            <a:r>
              <a:rPr lang="fr-FR" altLang="fr-FR" sz="3200" kern="0" dirty="0" smtClean="0"/>
              <a:t>Epuisement de la ressource en eau</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B11CFE2-244C-4B4C-A5CA-7BA8B2E31171}" type="slidenum">
              <a:rPr lang="fr-FR" smtClean="0"/>
              <a:pPr>
                <a:defRPr/>
              </a:pPr>
              <a:t>24</a:t>
            </a:fld>
            <a:endParaRPr lang="fr-FR"/>
          </a:p>
        </p:txBody>
      </p:sp>
      <p:sp>
        <p:nvSpPr>
          <p:cNvPr id="144386" name="Rectangle 2"/>
          <p:cNvSpPr>
            <a:spLocks noChangeArrowheads="1"/>
          </p:cNvSpPr>
          <p:nvPr/>
        </p:nvSpPr>
        <p:spPr bwMode="auto">
          <a:xfrm>
            <a:off x="0" y="0"/>
            <a:ext cx="9144000" cy="45720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44385" name="Picture 1" descr="http://www.alternatives-economiques.fr/pics_bdd/article_options_visuel/A083025A.gif"/>
          <p:cNvPicPr>
            <a:picLocks noChangeAspect="1" noChangeArrowheads="1"/>
          </p:cNvPicPr>
          <p:nvPr/>
        </p:nvPicPr>
        <p:blipFill>
          <a:blip r:embed="rId2" r:link="rId3" cstate="print"/>
          <a:srcRect/>
          <a:stretch>
            <a:fillRect/>
          </a:stretch>
        </p:blipFill>
        <p:spPr bwMode="auto">
          <a:xfrm>
            <a:off x="1653558" y="1124744"/>
            <a:ext cx="6200775" cy="4638675"/>
          </a:xfrm>
          <a:prstGeom prst="rect">
            <a:avLst/>
          </a:prstGeom>
          <a:noFill/>
        </p:spPr>
      </p:pic>
      <p:sp>
        <p:nvSpPr>
          <p:cNvPr id="144387" name="Rectangle 3"/>
          <p:cNvSpPr>
            <a:spLocks noChangeArrowheads="1"/>
          </p:cNvSpPr>
          <p:nvPr/>
        </p:nvSpPr>
        <p:spPr bwMode="auto">
          <a:xfrm>
            <a:off x="2843808" y="5877272"/>
            <a:ext cx="3820277" cy="230832"/>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20000"/>
              </a:spcBef>
              <a:spcAft>
                <a:spcPct val="0"/>
              </a:spcAft>
              <a:buClrTx/>
              <a:buSzTx/>
              <a:buNone/>
              <a:tabLst/>
            </a:pPr>
            <a:r>
              <a:rPr kumimoji="0" lang="fr-FR"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Captures mondiales de poissons en milieu marin, en millions de tonnes</a:t>
            </a:r>
            <a:endParaRPr kumimoji="0" lang="fr-FR" sz="3200" b="0" i="0" u="none" strike="noStrike" cap="none" normalizeH="0" baseline="0" dirty="0" smtClean="0">
              <a:ln>
                <a:noFill/>
              </a:ln>
              <a:solidFill>
                <a:schemeClr val="tx1"/>
              </a:solidFill>
              <a:effectLst/>
              <a:latin typeface="Arial" pitchFamily="34" charset="0"/>
            </a:endParaRPr>
          </a:p>
        </p:txBody>
      </p:sp>
      <p:sp>
        <p:nvSpPr>
          <p:cNvPr id="6" name="Rectangle 2"/>
          <p:cNvSpPr txBox="1">
            <a:spLocks noChangeArrowheads="1"/>
          </p:cNvSpPr>
          <p:nvPr/>
        </p:nvSpPr>
        <p:spPr>
          <a:xfrm>
            <a:off x="457200" y="274638"/>
            <a:ext cx="8229600" cy="85010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pPr>
            <a:r>
              <a:rPr lang="fr-FR" altLang="fr-FR" sz="3200" kern="0" dirty="0" smtClean="0"/>
              <a:t>Epuisement de la ressource halieutique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B11CFE2-244C-4B4C-A5CA-7BA8B2E31171}" type="slidenum">
              <a:rPr lang="fr-FR" smtClean="0"/>
              <a:pPr>
                <a:defRPr/>
              </a:pPr>
              <a:t>25</a:t>
            </a:fld>
            <a:endParaRPr lang="fr-FR"/>
          </a:p>
        </p:txBody>
      </p:sp>
      <p:sp>
        <p:nvSpPr>
          <p:cNvPr id="145410" name="Rectangle 2"/>
          <p:cNvSpPr>
            <a:spLocks noChangeArrowheads="1"/>
          </p:cNvSpPr>
          <p:nvPr/>
        </p:nvSpPr>
        <p:spPr bwMode="auto">
          <a:xfrm>
            <a:off x="0" y="0"/>
            <a:ext cx="9144000" cy="45720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45409" name="Picture 1" descr="http://www.alternatives-economiques.fr/pics_bdd/article_options_visuel/A083026A.gif"/>
          <p:cNvPicPr>
            <a:picLocks noChangeAspect="1" noChangeArrowheads="1"/>
          </p:cNvPicPr>
          <p:nvPr/>
        </p:nvPicPr>
        <p:blipFill>
          <a:blip r:embed="rId2" r:link="rId3" cstate="print"/>
          <a:srcRect/>
          <a:stretch>
            <a:fillRect/>
          </a:stretch>
        </p:blipFill>
        <p:spPr bwMode="auto">
          <a:xfrm>
            <a:off x="1885950" y="1844824"/>
            <a:ext cx="5372100" cy="3686175"/>
          </a:xfrm>
          <a:prstGeom prst="rect">
            <a:avLst/>
          </a:prstGeom>
          <a:noFill/>
        </p:spPr>
      </p:pic>
      <p:sp>
        <p:nvSpPr>
          <p:cNvPr id="145411" name="Rectangle 3"/>
          <p:cNvSpPr>
            <a:spLocks noChangeArrowheads="1"/>
          </p:cNvSpPr>
          <p:nvPr/>
        </p:nvSpPr>
        <p:spPr bwMode="auto">
          <a:xfrm>
            <a:off x="3275856" y="5661248"/>
            <a:ext cx="2326278" cy="230832"/>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20000"/>
              </a:spcBef>
              <a:spcAft>
                <a:spcPct val="0"/>
              </a:spcAft>
              <a:buClrTx/>
              <a:buSzTx/>
              <a:buNone/>
              <a:tabLst/>
            </a:pPr>
            <a:r>
              <a:rPr kumimoji="0" lang="fr-FR"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Evolution de la couverture forestière, en%</a:t>
            </a:r>
            <a:endParaRPr kumimoji="0" lang="fr-FR" sz="3200" b="0" i="0" u="none" strike="noStrike" cap="none" normalizeH="0" baseline="0" dirty="0" smtClean="0">
              <a:ln>
                <a:noFill/>
              </a:ln>
              <a:solidFill>
                <a:schemeClr val="tx1"/>
              </a:solidFill>
              <a:effectLst/>
              <a:latin typeface="Arial" pitchFamily="34" charset="0"/>
            </a:endParaRPr>
          </a:p>
        </p:txBody>
      </p:sp>
      <p:sp>
        <p:nvSpPr>
          <p:cNvPr id="6" name="Rectangle 2"/>
          <p:cNvSpPr txBox="1">
            <a:spLocks noChangeArrowheads="1"/>
          </p:cNvSpPr>
          <p:nvPr/>
        </p:nvSpPr>
        <p:spPr>
          <a:xfrm>
            <a:off x="457200" y="274638"/>
            <a:ext cx="8229600" cy="85010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pPr>
            <a:r>
              <a:rPr lang="fr-FR" altLang="fr-FR" sz="3200" kern="0" dirty="0" smtClean="0"/>
              <a:t>Epuisement de la ressource forestière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B11CFE2-244C-4B4C-A5CA-7BA8B2E31171}" type="slidenum">
              <a:rPr lang="fr-FR" smtClean="0"/>
              <a:pPr>
                <a:defRPr/>
              </a:pPr>
              <a:t>26</a:t>
            </a:fld>
            <a:endParaRPr lang="fr-FR"/>
          </a:p>
        </p:txBody>
      </p:sp>
      <p:sp>
        <p:nvSpPr>
          <p:cNvPr id="146434" name="Rectangle 2"/>
          <p:cNvSpPr>
            <a:spLocks noChangeArrowheads="1"/>
          </p:cNvSpPr>
          <p:nvPr/>
        </p:nvSpPr>
        <p:spPr bwMode="auto">
          <a:xfrm>
            <a:off x="0" y="0"/>
            <a:ext cx="9144000" cy="45720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46433" name="Picture 1" descr="http://www.alternatives-economiques.fr/pics_bdd/article_options_visuel/A083027A.gif"/>
          <p:cNvPicPr>
            <a:picLocks noChangeAspect="1" noChangeArrowheads="1"/>
          </p:cNvPicPr>
          <p:nvPr/>
        </p:nvPicPr>
        <p:blipFill>
          <a:blip r:embed="rId2" r:link="rId3" cstate="print"/>
          <a:srcRect/>
          <a:stretch>
            <a:fillRect/>
          </a:stretch>
        </p:blipFill>
        <p:spPr bwMode="auto">
          <a:xfrm>
            <a:off x="2333625" y="1700808"/>
            <a:ext cx="4476750" cy="3838575"/>
          </a:xfrm>
          <a:prstGeom prst="rect">
            <a:avLst/>
          </a:prstGeom>
          <a:noFill/>
        </p:spPr>
      </p:pic>
      <p:sp>
        <p:nvSpPr>
          <p:cNvPr id="146435" name="Rectangle 3"/>
          <p:cNvSpPr>
            <a:spLocks noChangeArrowheads="1"/>
          </p:cNvSpPr>
          <p:nvPr/>
        </p:nvSpPr>
        <p:spPr bwMode="auto">
          <a:xfrm>
            <a:off x="3635896" y="5733256"/>
            <a:ext cx="1707519" cy="230832"/>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20000"/>
              </a:spcBef>
              <a:spcAft>
                <a:spcPct val="0"/>
              </a:spcAft>
              <a:buClrTx/>
              <a:buSzTx/>
              <a:buNone/>
              <a:tabLst/>
            </a:pPr>
            <a:r>
              <a:rPr kumimoji="0" lang="fr-FR"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Nombre d'espèces menacées</a:t>
            </a:r>
            <a:endParaRPr kumimoji="0" lang="fr-FR" sz="3200" b="0" i="0" u="none" strike="noStrike" cap="none" normalizeH="0" baseline="0" dirty="0" smtClean="0">
              <a:ln>
                <a:noFill/>
              </a:ln>
              <a:solidFill>
                <a:schemeClr val="tx1"/>
              </a:solidFill>
              <a:effectLst/>
              <a:latin typeface="Arial" pitchFamily="34" charset="0"/>
            </a:endParaRPr>
          </a:p>
        </p:txBody>
      </p:sp>
      <p:sp>
        <p:nvSpPr>
          <p:cNvPr id="6" name="Rectangle 2"/>
          <p:cNvSpPr txBox="1">
            <a:spLocks noChangeArrowheads="1"/>
          </p:cNvSpPr>
          <p:nvPr/>
        </p:nvSpPr>
        <p:spPr>
          <a:xfrm>
            <a:off x="457200" y="274638"/>
            <a:ext cx="8229600" cy="85010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pPr>
            <a:r>
              <a:rPr lang="fr-FR" altLang="fr-FR" sz="3200" kern="0" dirty="0" smtClean="0"/>
              <a:t>Epuisement de la ressource en biodiversité</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B11CFE2-244C-4B4C-A5CA-7BA8B2E31171}" type="slidenum">
              <a:rPr lang="fr-FR" smtClean="0"/>
              <a:pPr>
                <a:defRPr/>
              </a:pPr>
              <a:t>27</a:t>
            </a:fld>
            <a:endParaRPr lang="fr-FR"/>
          </a:p>
        </p:txBody>
      </p:sp>
      <p:pic>
        <p:nvPicPr>
          <p:cNvPr id="148482" name="Picture 2" descr="http://www.caring-planet.com/images/ibrowser/350pxcarbon_emission_by_region.png"/>
          <p:cNvPicPr>
            <a:picLocks noChangeAspect="1" noChangeArrowheads="1"/>
          </p:cNvPicPr>
          <p:nvPr/>
        </p:nvPicPr>
        <p:blipFill>
          <a:blip r:embed="rId2" cstate="print"/>
          <a:srcRect/>
          <a:stretch>
            <a:fillRect/>
          </a:stretch>
        </p:blipFill>
        <p:spPr bwMode="auto">
          <a:xfrm>
            <a:off x="1500166" y="1643050"/>
            <a:ext cx="5785077" cy="4214842"/>
          </a:xfrm>
          <a:prstGeom prst="rect">
            <a:avLst/>
          </a:prstGeom>
          <a:noFill/>
        </p:spPr>
      </p:pic>
      <p:sp>
        <p:nvSpPr>
          <p:cNvPr id="5" name="Rectangle 4"/>
          <p:cNvSpPr txBox="1">
            <a:spLocks noChangeArrowheads="1"/>
          </p:cNvSpPr>
          <p:nvPr/>
        </p:nvSpPr>
        <p:spPr>
          <a:xfrm>
            <a:off x="357158" y="142852"/>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4000" b="0" i="0" u="none" strike="noStrike" kern="0" cap="none" spc="0" normalizeH="0" baseline="0" noProof="0" smtClean="0">
                <a:ln>
                  <a:noFill/>
                </a:ln>
                <a:solidFill>
                  <a:schemeClr val="tx2"/>
                </a:solidFill>
                <a:effectLst/>
                <a:uLnTx/>
                <a:uFillTx/>
                <a:latin typeface="+mj-lt"/>
                <a:ea typeface="+mj-ea"/>
                <a:cs typeface="+mj-cs"/>
              </a:rPr>
              <a:t>Evolution des émissions de CO</a:t>
            </a:r>
            <a:r>
              <a:rPr kumimoji="0" lang="fr-FR" altLang="fr-FR" sz="4000" b="0" i="0" u="none" strike="noStrike" kern="0" cap="none" spc="0" normalizeH="0" baseline="-25000" noProof="0" smtClean="0">
                <a:ln>
                  <a:noFill/>
                </a:ln>
                <a:solidFill>
                  <a:schemeClr val="tx2"/>
                </a:solidFill>
                <a:effectLst/>
                <a:uLnTx/>
                <a:uFillTx/>
                <a:latin typeface="+mj-lt"/>
                <a:ea typeface="+mj-ea"/>
                <a:cs typeface="+mj-cs"/>
              </a:rPr>
              <a:t>2</a:t>
            </a:r>
            <a:r>
              <a:rPr kumimoji="0" lang="fr-FR" altLang="fr-FR" sz="4000" b="0" i="0" u="none" strike="noStrike" kern="0" cap="none" spc="0" normalizeH="0" baseline="0" noProof="0" smtClean="0">
                <a:ln>
                  <a:noFill/>
                </a:ln>
                <a:solidFill>
                  <a:schemeClr val="tx2"/>
                </a:solidFill>
                <a:effectLst/>
                <a:uLnTx/>
                <a:uFillTx/>
                <a:latin typeface="+mj-lt"/>
                <a:ea typeface="+mj-ea"/>
                <a:cs typeface="+mj-cs"/>
              </a:rPr>
              <a:t> d’origine fossile depuis 1860</a:t>
            </a:r>
            <a:endParaRPr kumimoji="0" lang="fr-FR" altLang="fr-FR" sz="4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fr-FR" altLang="fr-FR" smtClean="0"/>
              <a:t>Pollution de l’air aux Etats-Unis</a:t>
            </a:r>
          </a:p>
        </p:txBody>
      </p:sp>
      <p:pic>
        <p:nvPicPr>
          <p:cNvPr id="19459" name="Picture 5"/>
          <p:cNvPicPr>
            <a:picLocks noGrp="1" noChangeAspect="1" noChangeArrowheads="1"/>
          </p:cNvPicPr>
          <p:nvPr>
            <p:ph idx="1"/>
          </p:nvPr>
        </p:nvPicPr>
        <p:blipFill>
          <a:blip r:embed="rId3" cstate="print"/>
          <a:srcRect/>
          <a:stretch>
            <a:fillRect/>
          </a:stretch>
        </p:blipFill>
        <p:spPr>
          <a:xfrm>
            <a:off x="468313" y="1628775"/>
            <a:ext cx="8424862" cy="492442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fr-FR" altLang="fr-FR" sz="4000" dirty="0" smtClean="0"/>
              <a:t>Diminution de la couche d’ozone </a:t>
            </a:r>
          </a:p>
        </p:txBody>
      </p:sp>
      <p:pic>
        <p:nvPicPr>
          <p:cNvPr id="20483" name="Picture 6"/>
          <p:cNvPicPr>
            <a:picLocks noGrp="1" noChangeAspect="1" noChangeArrowheads="1"/>
          </p:cNvPicPr>
          <p:nvPr>
            <p:ph idx="1"/>
          </p:nvPr>
        </p:nvPicPr>
        <p:blipFill>
          <a:blip r:embed="rId3" cstate="print"/>
          <a:srcRect/>
          <a:stretch>
            <a:fillRect/>
          </a:stretch>
        </p:blipFill>
        <p:spPr>
          <a:xfrm>
            <a:off x="1116013" y="1504950"/>
            <a:ext cx="7272337" cy="50736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428605"/>
            <a:ext cx="7772400" cy="785818"/>
          </a:xfrm>
        </p:spPr>
        <p:txBody>
          <a:bodyPr/>
          <a:lstStyle/>
          <a:p>
            <a:r>
              <a:rPr lang="fr-FR" dirty="0" smtClean="0"/>
              <a:t>Ressources bibliographiques</a:t>
            </a:r>
            <a:endParaRPr lang="fr-FR" dirty="0"/>
          </a:p>
        </p:txBody>
      </p:sp>
      <p:sp>
        <p:nvSpPr>
          <p:cNvPr id="3" name="Sous-titre 2"/>
          <p:cNvSpPr>
            <a:spLocks noGrp="1"/>
          </p:cNvSpPr>
          <p:nvPr>
            <p:ph type="subTitle" idx="1"/>
          </p:nvPr>
        </p:nvSpPr>
        <p:spPr>
          <a:xfrm>
            <a:off x="428596" y="1500174"/>
            <a:ext cx="8001056" cy="4138626"/>
          </a:xfrm>
        </p:spPr>
        <p:txBody>
          <a:bodyPr/>
          <a:lstStyle/>
          <a:p>
            <a:pPr algn="just"/>
            <a:r>
              <a:rPr lang="fr-FR" sz="2800" dirty="0" smtClean="0"/>
              <a:t>P. </a:t>
            </a:r>
            <a:r>
              <a:rPr lang="fr-FR" sz="2800" dirty="0" err="1" smtClean="0"/>
              <a:t>Bontems</a:t>
            </a:r>
            <a:r>
              <a:rPr lang="fr-FR" sz="2800" dirty="0" smtClean="0"/>
              <a:t> et G. </a:t>
            </a:r>
            <a:r>
              <a:rPr lang="fr-FR" sz="2800" dirty="0" err="1" smtClean="0"/>
              <a:t>Rotillon</a:t>
            </a:r>
            <a:r>
              <a:rPr lang="fr-FR" sz="2800" dirty="0" smtClean="0"/>
              <a:t>, L'économie </a:t>
            </a:r>
            <a:r>
              <a:rPr lang="fr-FR" sz="2800" dirty="0" smtClean="0"/>
              <a:t>de </a:t>
            </a:r>
            <a:r>
              <a:rPr lang="fr-FR" sz="2800" dirty="0" smtClean="0"/>
              <a:t>l'environnement. Ed. La </a:t>
            </a:r>
            <a:r>
              <a:rPr lang="fr-FR" sz="2800" dirty="0" smtClean="0"/>
              <a:t>Découverte, collection </a:t>
            </a:r>
            <a:r>
              <a:rPr lang="fr-FR" sz="2800" dirty="0" smtClean="0"/>
              <a:t>Repères.</a:t>
            </a:r>
          </a:p>
          <a:p>
            <a:pPr algn="l"/>
            <a:endParaRPr lang="fr-FR" sz="2800" dirty="0" smtClean="0"/>
          </a:p>
          <a:p>
            <a:pPr algn="l"/>
            <a:r>
              <a:rPr lang="fr-FR" sz="2800" dirty="0" smtClean="0"/>
              <a:t>L'économie durable, Alternatives Economiques, Hors-série n°83, Décembre 2009.</a:t>
            </a:r>
            <a:endParaRPr lang="fr-FR" sz="2800" dirty="0"/>
          </a:p>
        </p:txBody>
      </p:sp>
      <p:sp>
        <p:nvSpPr>
          <p:cNvPr id="4" name="Espace réservé du numéro de diapositive 3"/>
          <p:cNvSpPr>
            <a:spLocks noGrp="1"/>
          </p:cNvSpPr>
          <p:nvPr>
            <p:ph type="sldNum" sz="quarter" idx="12"/>
          </p:nvPr>
        </p:nvSpPr>
        <p:spPr/>
        <p:txBody>
          <a:bodyPr/>
          <a:lstStyle/>
          <a:p>
            <a:pPr>
              <a:defRPr/>
            </a:pPr>
            <a:fld id="{8B3C32B7-A587-4D86-933D-4B1D8CD7C0A6}" type="slidenum">
              <a:rPr lang="fr-FR" smtClean="0"/>
              <a:pPr>
                <a:defRPr/>
              </a:pPr>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68313" y="1773238"/>
            <a:ext cx="8229600" cy="4530725"/>
          </a:xfrm>
        </p:spPr>
        <p:txBody>
          <a:bodyPr/>
          <a:lstStyle/>
          <a:p>
            <a:pPr eaLnBrk="1" hangingPunct="1"/>
            <a:r>
              <a:rPr lang="fr-FR" altLang="fr-FR" dirty="0" smtClean="0"/>
              <a:t>Pollution atmosphérique, déforestation, surpêche, réchauffement climatique, etc. :</a:t>
            </a:r>
          </a:p>
          <a:p>
            <a:pPr lvl="1" eaLnBrk="1" hangingPunct="1"/>
            <a:r>
              <a:rPr lang="fr-FR" altLang="fr-FR" dirty="0" smtClean="0"/>
              <a:t> résultent d’une multiplicité d’actions</a:t>
            </a:r>
          </a:p>
          <a:p>
            <a:pPr lvl="1" eaLnBrk="1" hangingPunct="1"/>
            <a:r>
              <a:rPr lang="fr-FR" altLang="fr-FR" dirty="0" smtClean="0"/>
              <a:t> individuellement anodines, globalement nocives</a:t>
            </a:r>
          </a:p>
          <a:p>
            <a:pPr eaLnBrk="1" hangingPunct="1"/>
            <a:r>
              <a:rPr lang="fr-FR" altLang="fr-FR" dirty="0" smtClean="0"/>
              <a:t>Notion de seuil dans la capacité des écosystèmes à absorber les conséquences de l’activité humaine</a:t>
            </a:r>
          </a:p>
          <a:p>
            <a:pPr lvl="1" eaLnBrk="1" hangingPunct="1"/>
            <a:r>
              <a:rPr lang="fr-FR" altLang="fr-FR" dirty="0" smtClean="0"/>
              <a:t> Or ces limites sont difficiles à mesurer</a:t>
            </a:r>
          </a:p>
        </p:txBody>
      </p:sp>
      <p:sp>
        <p:nvSpPr>
          <p:cNvPr id="3" name="Rectangle 2"/>
          <p:cNvSpPr txBox="1">
            <a:spLocks noChangeArrowheads="1"/>
          </p:cNvSpPr>
          <p:nvPr/>
        </p:nvSpPr>
        <p:spPr>
          <a:xfrm>
            <a:off x="457200" y="274638"/>
            <a:ext cx="8229600" cy="85010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pPr>
            <a:r>
              <a:rPr lang="fr-FR" altLang="fr-FR" sz="3200" kern="0" dirty="0" smtClean="0"/>
              <a:t>Causes et Conséquences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lvl="0" eaLnBrk="1" hangingPunct="1">
              <a:spcBef>
                <a:spcPct val="20000"/>
              </a:spcBef>
            </a:pPr>
            <a:r>
              <a:rPr lang="fr-FR" altLang="fr-FR" sz="3200" dirty="0">
                <a:solidFill>
                  <a:srgbClr val="000000"/>
                </a:solidFill>
                <a:latin typeface="Arial" charset="0"/>
              </a:rPr>
              <a:t>Causes et Conséquences </a:t>
            </a:r>
            <a:r>
              <a:rPr lang="fr-FR" altLang="fr-FR" sz="3200" dirty="0" smtClean="0">
                <a:solidFill>
                  <a:srgbClr val="000000"/>
                </a:solidFill>
                <a:latin typeface="Arial" charset="0"/>
              </a:rPr>
              <a:t>?</a:t>
            </a:r>
            <a:endParaRPr lang="fr-FR" altLang="fr-FR" dirty="0" smtClean="0"/>
          </a:p>
        </p:txBody>
      </p:sp>
      <p:sp>
        <p:nvSpPr>
          <p:cNvPr id="23555" name="Rectangle 3"/>
          <p:cNvSpPr>
            <a:spLocks noGrp="1" noChangeArrowheads="1"/>
          </p:cNvSpPr>
          <p:nvPr>
            <p:ph type="body" idx="1"/>
          </p:nvPr>
        </p:nvSpPr>
        <p:spPr/>
        <p:txBody>
          <a:bodyPr/>
          <a:lstStyle/>
          <a:p>
            <a:pPr eaLnBrk="1" hangingPunct="1">
              <a:lnSpc>
                <a:spcPct val="90000"/>
              </a:lnSpc>
            </a:pPr>
            <a:r>
              <a:rPr lang="fr-FR" altLang="fr-FR" dirty="0" smtClean="0"/>
              <a:t>… Mais projections « toutes choses égales par ailleurs » ne font pas beaucoup de sens :</a:t>
            </a:r>
          </a:p>
          <a:p>
            <a:pPr eaLnBrk="1" hangingPunct="1">
              <a:lnSpc>
                <a:spcPct val="90000"/>
              </a:lnSpc>
            </a:pPr>
            <a:r>
              <a:rPr lang="fr-FR" altLang="fr-FR" dirty="0" smtClean="0"/>
              <a:t>Progrès technique peut permettre de maintenir la croissance tout en réduisant la pollution et en utilisant + efficacement les ressources naturelles (recyclage…)</a:t>
            </a:r>
          </a:p>
          <a:p>
            <a:pPr eaLnBrk="1" hangingPunct="1">
              <a:lnSpc>
                <a:spcPct val="90000"/>
              </a:lnSpc>
            </a:pPr>
            <a:r>
              <a:rPr lang="fr-FR" altLang="fr-FR" dirty="0" smtClean="0"/>
              <a:t>… à condition qu’il y ait les </a:t>
            </a:r>
            <a:r>
              <a:rPr lang="fr-FR" altLang="fr-FR" b="1" dirty="0" smtClean="0"/>
              <a:t>incitations économiques appropriées</a:t>
            </a:r>
            <a:r>
              <a:rPr lang="fr-FR" altLang="fr-FR" dirty="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lvl="0" eaLnBrk="1" hangingPunct="1">
              <a:spcBef>
                <a:spcPct val="20000"/>
              </a:spcBef>
            </a:pPr>
            <a:r>
              <a:rPr lang="fr-FR" altLang="fr-FR" sz="3200" dirty="0">
                <a:solidFill>
                  <a:srgbClr val="000000"/>
                </a:solidFill>
                <a:latin typeface="Arial" charset="0"/>
              </a:rPr>
              <a:t>Causes et Conséquences </a:t>
            </a:r>
            <a:r>
              <a:rPr lang="fr-FR" altLang="fr-FR" sz="3200" dirty="0" smtClean="0">
                <a:solidFill>
                  <a:srgbClr val="000000"/>
                </a:solidFill>
                <a:latin typeface="Arial" charset="0"/>
              </a:rPr>
              <a:t>?</a:t>
            </a:r>
            <a:endParaRPr lang="fr-FR" altLang="fr-FR" dirty="0" smtClean="0"/>
          </a:p>
        </p:txBody>
      </p:sp>
      <p:sp>
        <p:nvSpPr>
          <p:cNvPr id="24579" name="Rectangle 3"/>
          <p:cNvSpPr>
            <a:spLocks noGrp="1" noChangeArrowheads="1"/>
          </p:cNvSpPr>
          <p:nvPr>
            <p:ph type="body" idx="1"/>
          </p:nvPr>
        </p:nvSpPr>
        <p:spPr/>
        <p:txBody>
          <a:bodyPr/>
          <a:lstStyle/>
          <a:p>
            <a:pPr eaLnBrk="1" hangingPunct="1"/>
            <a:r>
              <a:rPr lang="fr-FR" altLang="fr-FR" sz="2800" dirty="0" smtClean="0"/>
              <a:t>En effet, moteur du progrès technique = trouver des modes de production moins coûteux</a:t>
            </a:r>
          </a:p>
          <a:p>
            <a:pPr lvl="1" eaLnBrk="1" hangingPunct="1"/>
            <a:r>
              <a:rPr lang="fr-FR" altLang="fr-FR" sz="2500" dirty="0" smtClean="0"/>
              <a:t> ex. chocs pétroliers </a:t>
            </a:r>
            <a:r>
              <a:rPr lang="fr-FR" altLang="fr-FR" sz="2500" dirty="0" smtClean="0">
                <a:sym typeface="Wingdings" pitchFamily="2" charset="2"/>
              </a:rPr>
              <a:t> augmentation des prix  développement d’énergies alternatives</a:t>
            </a:r>
          </a:p>
          <a:p>
            <a:pPr lvl="1" eaLnBrk="1" hangingPunct="1"/>
            <a:r>
              <a:rPr lang="fr-FR" altLang="fr-FR" sz="2500" dirty="0" smtClean="0">
                <a:sym typeface="Wingdings" pitchFamily="2" charset="2"/>
              </a:rPr>
              <a:t> … l’épuisement prédit des ressources pétrolières n’a pas encore eu lieu.</a:t>
            </a:r>
          </a:p>
          <a:p>
            <a:pPr eaLnBrk="1" hangingPunct="1"/>
            <a:r>
              <a:rPr lang="fr-FR" altLang="fr-FR" sz="2800" dirty="0" smtClean="0">
                <a:sym typeface="Wingdings" pitchFamily="2" charset="2"/>
              </a:rPr>
              <a:t> Importance des incitations économiques pour influencer le comportement </a:t>
            </a:r>
          </a:p>
          <a:p>
            <a:pPr lvl="1" eaLnBrk="1" hangingPunct="1"/>
            <a:r>
              <a:rPr lang="fr-FR" altLang="fr-FR" sz="2500" dirty="0" smtClean="0">
                <a:sym typeface="Wingdings" pitchFamily="2" charset="2"/>
              </a:rPr>
              <a:t> des producteurs et </a:t>
            </a:r>
          </a:p>
          <a:p>
            <a:pPr lvl="1" eaLnBrk="1" hangingPunct="1"/>
            <a:r>
              <a:rPr lang="fr-FR" altLang="fr-FR" sz="2500" dirty="0" smtClean="0">
                <a:sym typeface="Wingdings" pitchFamily="2" charset="2"/>
              </a:rPr>
              <a:t> des consommateurs</a:t>
            </a:r>
            <a:endParaRPr lang="fr-FR" altLang="fr-FR" sz="25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r>
              <a:rPr lang="fr-FR" altLang="fr-FR" smtClean="0"/>
              <a:t>La croissance économique</a:t>
            </a:r>
          </a:p>
        </p:txBody>
      </p:sp>
      <p:sp>
        <p:nvSpPr>
          <p:cNvPr id="25603" name="Espace réservé du contenu 2"/>
          <p:cNvSpPr>
            <a:spLocks noGrp="1"/>
          </p:cNvSpPr>
          <p:nvPr>
            <p:ph idx="1"/>
          </p:nvPr>
        </p:nvSpPr>
        <p:spPr/>
        <p:txBody>
          <a:bodyPr/>
          <a:lstStyle/>
          <a:p>
            <a:r>
              <a:rPr lang="fr-FR" altLang="fr-FR" smtClean="0"/>
              <a:t>Processus de développement </a:t>
            </a:r>
            <a:r>
              <a:rPr lang="fr-FR" altLang="fr-FR" smtClean="0">
                <a:sym typeface="Wingdings" pitchFamily="2" charset="2"/>
              </a:rPr>
              <a:t></a:t>
            </a:r>
            <a:r>
              <a:rPr lang="fr-FR" altLang="fr-FR" smtClean="0"/>
              <a:t> croissance économique </a:t>
            </a:r>
            <a:r>
              <a:rPr lang="fr-FR" altLang="fr-FR" smtClean="0">
                <a:sym typeface="Wingdings" pitchFamily="2" charset="2"/>
              </a:rPr>
              <a:t></a:t>
            </a:r>
            <a:r>
              <a:rPr lang="fr-FR" altLang="fr-FR" smtClean="0"/>
              <a:t> essor économique</a:t>
            </a:r>
          </a:p>
          <a:p>
            <a:endParaRPr lang="fr-FR" altLang="fr-FR" smtClean="0"/>
          </a:p>
          <a:p>
            <a:r>
              <a:rPr lang="fr-FR" altLang="fr-FR" smtClean="0"/>
              <a:t>Croissance : rythme de progression du PIB pour une économie donnée, sur une période précise.</a:t>
            </a:r>
          </a:p>
          <a:p>
            <a:endParaRPr lang="fr-FR" altLang="fr-FR" smtClean="0"/>
          </a:p>
        </p:txBody>
      </p:sp>
      <p:sp>
        <p:nvSpPr>
          <p:cNvPr id="25604" name="Espace réservé du numéro de diapositive 3"/>
          <p:cNvSpPr>
            <a:spLocks noGrp="1"/>
          </p:cNvSpPr>
          <p:nvPr>
            <p:ph type="sldNum" sz="quarter" idx="12"/>
          </p:nvPr>
        </p:nvSpPr>
        <p:spPr>
          <a:noFill/>
        </p:spPr>
        <p:txBody>
          <a:bodyPr/>
          <a:lstStyle/>
          <a:p>
            <a:fld id="{1E0B1B72-08C7-439D-9347-A4FA8875513C}" type="slidenum">
              <a:rPr lang="fr-FR" altLang="fr-FR" smtClean="0"/>
              <a:pPr/>
              <a:t>33</a:t>
            </a:fld>
            <a:endParaRPr lang="fr-FR" altLang="fr-FR"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p:txBody>
          <a:bodyPr/>
          <a:lstStyle/>
          <a:p>
            <a:r>
              <a:rPr lang="fr-FR" altLang="fr-FR" dirty="0" smtClean="0"/>
              <a:t>La croissance du Pib</a:t>
            </a:r>
          </a:p>
        </p:txBody>
      </p:sp>
      <p:sp>
        <p:nvSpPr>
          <p:cNvPr id="3" name="Espace réservé du contenu 2"/>
          <p:cNvSpPr>
            <a:spLocks noGrp="1"/>
          </p:cNvSpPr>
          <p:nvPr>
            <p:ph idx="1"/>
          </p:nvPr>
        </p:nvSpPr>
        <p:spPr/>
        <p:txBody>
          <a:bodyPr/>
          <a:lstStyle/>
          <a:p>
            <a:pPr>
              <a:defRPr/>
            </a:pPr>
            <a:r>
              <a:rPr lang="fr-FR" dirty="0" smtClean="0"/>
              <a:t>Est-ce un bon indicateur de l’état de santé d’une économie ?</a:t>
            </a:r>
            <a:endParaRPr lang="fr-FR" sz="1100" dirty="0" smtClean="0"/>
          </a:p>
          <a:p>
            <a:pPr>
              <a:defRPr/>
            </a:pPr>
            <a:r>
              <a:rPr lang="fr-FR" dirty="0" smtClean="0"/>
              <a:t>Non, car :</a:t>
            </a:r>
            <a:endParaRPr lang="fr-FR" sz="1100" dirty="0" smtClean="0"/>
          </a:p>
          <a:p>
            <a:pPr lvl="3">
              <a:defRPr/>
            </a:pPr>
            <a:r>
              <a:rPr lang="fr-FR" sz="3200" dirty="0" smtClean="0"/>
              <a:t> Quantité et Qualité</a:t>
            </a:r>
          </a:p>
          <a:p>
            <a:pPr lvl="3">
              <a:defRPr/>
            </a:pPr>
            <a:r>
              <a:rPr lang="fr-FR" sz="3200" dirty="0" smtClean="0"/>
              <a:t> Patrimoine non économique</a:t>
            </a:r>
          </a:p>
          <a:p>
            <a:pPr lvl="3">
              <a:defRPr/>
            </a:pPr>
            <a:r>
              <a:rPr lang="fr-FR" sz="3200" dirty="0" smtClean="0">
                <a:ea typeface="+mn-ea"/>
                <a:cs typeface="+mn-cs"/>
              </a:rPr>
              <a:t> Inégalités</a:t>
            </a:r>
            <a:endParaRPr lang="fr-FR" sz="3200" dirty="0"/>
          </a:p>
        </p:txBody>
      </p:sp>
      <p:sp>
        <p:nvSpPr>
          <p:cNvPr id="26628" name="Espace réservé du numéro de diapositive 3"/>
          <p:cNvSpPr>
            <a:spLocks noGrp="1"/>
          </p:cNvSpPr>
          <p:nvPr>
            <p:ph type="sldNum" sz="quarter" idx="12"/>
          </p:nvPr>
        </p:nvSpPr>
        <p:spPr>
          <a:noFill/>
        </p:spPr>
        <p:txBody>
          <a:bodyPr/>
          <a:lstStyle/>
          <a:p>
            <a:fld id="{03A66D2D-55A4-4483-9284-9FDAD1B40CCA}" type="slidenum">
              <a:rPr lang="fr-FR" altLang="fr-FR" smtClean="0"/>
              <a:pPr/>
              <a:t>34</a:t>
            </a:fld>
            <a:endParaRPr lang="fr-FR" altLang="fr-FR"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r>
              <a:rPr lang="fr-FR" altLang="fr-FR" dirty="0" smtClean="0"/>
              <a:t>La croissance économique</a:t>
            </a:r>
          </a:p>
        </p:txBody>
      </p:sp>
      <p:sp>
        <p:nvSpPr>
          <p:cNvPr id="27651" name="Espace réservé du contenu 2"/>
          <p:cNvSpPr>
            <a:spLocks noGrp="1"/>
          </p:cNvSpPr>
          <p:nvPr>
            <p:ph idx="1"/>
          </p:nvPr>
        </p:nvSpPr>
        <p:spPr/>
        <p:txBody>
          <a:bodyPr/>
          <a:lstStyle/>
          <a:p>
            <a:r>
              <a:rPr lang="fr-FR" altLang="fr-FR" dirty="0" smtClean="0"/>
              <a:t>IDH : Indice de développement humain</a:t>
            </a:r>
          </a:p>
          <a:p>
            <a:r>
              <a:rPr lang="fr-FR" altLang="fr-FR" dirty="0" smtClean="0"/>
              <a:t>= [PIB/habitant + espérance de vie + taux de scolarisation] / 3</a:t>
            </a:r>
          </a:p>
          <a:p>
            <a:r>
              <a:rPr lang="fr-FR" altLang="fr-FR" dirty="0" smtClean="0"/>
              <a:t>Intéressant, complémentaire mais insatisfaisant : Dictature, Famine ?</a:t>
            </a:r>
          </a:p>
          <a:p>
            <a:r>
              <a:rPr lang="fr-FR" altLang="fr-FR" dirty="0" smtClean="0"/>
              <a:t>Le bon indicateur est multiple : tableau de bord ?</a:t>
            </a:r>
          </a:p>
        </p:txBody>
      </p:sp>
      <p:sp>
        <p:nvSpPr>
          <p:cNvPr id="27652" name="Espace réservé du numéro de diapositive 3"/>
          <p:cNvSpPr>
            <a:spLocks noGrp="1"/>
          </p:cNvSpPr>
          <p:nvPr>
            <p:ph type="sldNum" sz="quarter" idx="12"/>
          </p:nvPr>
        </p:nvSpPr>
        <p:spPr>
          <a:noFill/>
        </p:spPr>
        <p:txBody>
          <a:bodyPr/>
          <a:lstStyle/>
          <a:p>
            <a:fld id="{EEE8B209-459B-4497-BB99-2376BA525ECB}" type="slidenum">
              <a:rPr lang="fr-FR" altLang="fr-FR" smtClean="0"/>
              <a:pPr/>
              <a:t>35</a:t>
            </a:fld>
            <a:endParaRPr lang="fr-FR" altLang="fr-FR"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Croissance économique et ressources naturelles</a:t>
            </a:r>
            <a:endParaRPr lang="fr-FR" sz="3200" dirty="0"/>
          </a:p>
        </p:txBody>
      </p:sp>
      <p:sp>
        <p:nvSpPr>
          <p:cNvPr id="3" name="Espace réservé du contenu 2"/>
          <p:cNvSpPr>
            <a:spLocks noGrp="1"/>
          </p:cNvSpPr>
          <p:nvPr>
            <p:ph idx="1"/>
          </p:nvPr>
        </p:nvSpPr>
        <p:spPr/>
        <p:txBody>
          <a:bodyPr/>
          <a:lstStyle/>
          <a:p>
            <a:r>
              <a:rPr lang="fr-FR" dirty="0" smtClean="0"/>
              <a:t>Problématique ancienne</a:t>
            </a:r>
          </a:p>
          <a:p>
            <a:r>
              <a:rPr lang="fr-FR" dirty="0" smtClean="0"/>
              <a:t>Epuisement des ressources non renouvelables et renouvelables</a:t>
            </a:r>
          </a:p>
          <a:p>
            <a:r>
              <a:rPr lang="fr-FR" dirty="0" smtClean="0"/>
              <a:t>Capacité d’adaptation et d’aveuglement</a:t>
            </a:r>
          </a:p>
          <a:p>
            <a:r>
              <a:rPr lang="fr-FR" dirty="0" smtClean="0"/>
              <a:t>La croissance 0 est-elle une solution ?</a:t>
            </a:r>
          </a:p>
          <a:p>
            <a:r>
              <a:rPr lang="fr-FR" dirty="0" smtClean="0"/>
              <a:t>La croissance durable et ses 3 piliers</a:t>
            </a:r>
          </a:p>
          <a:p>
            <a:r>
              <a:rPr lang="fr-FR" dirty="0" smtClean="0"/>
              <a:t>Les besoins des générations futures et le rapport </a:t>
            </a:r>
            <a:r>
              <a:rPr lang="fr-FR" dirty="0" err="1" smtClean="0"/>
              <a:t>Bruntland</a:t>
            </a:r>
            <a:endParaRPr lang="fr-FR" dirty="0" smtClean="0"/>
          </a:p>
          <a:p>
            <a:endParaRPr lang="fr-FR" dirty="0" smtClean="0"/>
          </a:p>
        </p:txBody>
      </p:sp>
      <p:sp>
        <p:nvSpPr>
          <p:cNvPr id="4" name="Espace réservé du numéro de diapositive 3"/>
          <p:cNvSpPr>
            <a:spLocks noGrp="1"/>
          </p:cNvSpPr>
          <p:nvPr>
            <p:ph type="sldNum" sz="quarter" idx="12"/>
          </p:nvPr>
        </p:nvSpPr>
        <p:spPr/>
        <p:txBody>
          <a:bodyPr/>
          <a:lstStyle/>
          <a:p>
            <a:pPr>
              <a:defRPr/>
            </a:pPr>
            <a:fld id="{49E21E33-7D15-42DD-9EFE-74416E38FB71}" type="slidenum">
              <a:rPr lang="fr-FR" smtClean="0"/>
              <a:pPr>
                <a:defRPr/>
              </a:pPr>
              <a:t>36</a:t>
            </a:fld>
            <a:endParaRPr lang="fr-FR"/>
          </a:p>
        </p:txBody>
      </p:sp>
    </p:spTree>
    <p:extLst>
      <p:ext uri="{BB962C8B-B14F-4D97-AF65-F5344CB8AC3E}">
        <p14:creationId xmlns:p14="http://schemas.microsoft.com/office/powerpoint/2010/main" xmlns="" val="1438732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a:t>Les ressources non </a:t>
            </a:r>
            <a:r>
              <a:rPr lang="fr-FR" sz="3200" dirty="0" smtClean="0"/>
              <a:t>renouvelables 1/2</a:t>
            </a:r>
            <a:endParaRPr lang="fr-FR" sz="3200" dirty="0"/>
          </a:p>
        </p:txBody>
      </p:sp>
      <p:sp>
        <p:nvSpPr>
          <p:cNvPr id="3" name="Espace réservé du contenu 2"/>
          <p:cNvSpPr>
            <a:spLocks noGrp="1"/>
          </p:cNvSpPr>
          <p:nvPr>
            <p:ph idx="1"/>
          </p:nvPr>
        </p:nvSpPr>
        <p:spPr/>
        <p:txBody>
          <a:bodyPr/>
          <a:lstStyle/>
          <a:p>
            <a:r>
              <a:rPr lang="fr-FR" dirty="0" smtClean="0"/>
              <a:t>Stocks </a:t>
            </a:r>
            <a:r>
              <a:rPr lang="fr-FR" dirty="0"/>
              <a:t>d’énergies fossiles (charbon, pétrole et gaz naturel) </a:t>
            </a:r>
            <a:endParaRPr lang="fr-FR" dirty="0" smtClean="0"/>
          </a:p>
          <a:p>
            <a:r>
              <a:rPr lang="fr-FR" dirty="0" smtClean="0"/>
              <a:t>Stocks de </a:t>
            </a:r>
            <a:r>
              <a:rPr lang="fr-FR" dirty="0"/>
              <a:t>minerais contenus dans le sous-sol </a:t>
            </a:r>
            <a:r>
              <a:rPr lang="fr-FR" dirty="0" smtClean="0"/>
              <a:t>terrestre</a:t>
            </a:r>
          </a:p>
          <a:p>
            <a:pPr marL="0" indent="0">
              <a:buNone/>
            </a:pPr>
            <a:r>
              <a:rPr lang="fr-FR" dirty="0" smtClean="0">
                <a:sym typeface="Wingdings" panose="05000000000000000000" pitchFamily="2" charset="2"/>
              </a:rPr>
              <a:t></a:t>
            </a:r>
            <a:r>
              <a:rPr lang="fr-FR" dirty="0" smtClean="0"/>
              <a:t> </a:t>
            </a:r>
            <a:r>
              <a:rPr lang="fr-FR" dirty="0"/>
              <a:t>formés par des phénomènes géologiques extrêmement lents, </a:t>
            </a:r>
            <a:r>
              <a:rPr lang="fr-FR" dirty="0" smtClean="0"/>
              <a:t>qui </a:t>
            </a:r>
            <a:r>
              <a:rPr lang="fr-FR" dirty="0"/>
              <a:t>ne se renouvellent pas, au moins à l’échelle </a:t>
            </a:r>
            <a:r>
              <a:rPr lang="fr-FR" dirty="0" smtClean="0"/>
              <a:t>humaine</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pPr>
              <a:defRPr/>
            </a:pPr>
            <a:fld id="{49E21E33-7D15-42DD-9EFE-74416E38FB71}" type="slidenum">
              <a:rPr lang="fr-FR" smtClean="0"/>
              <a:pPr>
                <a:defRPr/>
              </a:pPr>
              <a:t>37</a:t>
            </a:fld>
            <a:endParaRPr lang="fr-FR"/>
          </a:p>
        </p:txBody>
      </p:sp>
    </p:spTree>
    <p:extLst>
      <p:ext uri="{BB962C8B-B14F-4D97-AF65-F5344CB8AC3E}">
        <p14:creationId xmlns:p14="http://schemas.microsoft.com/office/powerpoint/2010/main" xmlns="" val="2722047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a:solidFill>
                  <a:srgbClr val="000000"/>
                </a:solidFill>
              </a:rPr>
              <a:t>Les ressources non </a:t>
            </a:r>
            <a:r>
              <a:rPr lang="fr-FR" sz="3200" dirty="0" smtClean="0">
                <a:solidFill>
                  <a:srgbClr val="000000"/>
                </a:solidFill>
              </a:rPr>
              <a:t>renouvelables 2/2</a:t>
            </a:r>
            <a:endParaRPr lang="fr-FR" dirty="0"/>
          </a:p>
        </p:txBody>
      </p:sp>
      <p:sp>
        <p:nvSpPr>
          <p:cNvPr id="3" name="Espace réservé du contenu 2"/>
          <p:cNvSpPr>
            <a:spLocks noGrp="1"/>
          </p:cNvSpPr>
          <p:nvPr>
            <p:ph idx="1"/>
          </p:nvPr>
        </p:nvSpPr>
        <p:spPr/>
        <p:txBody>
          <a:bodyPr/>
          <a:lstStyle/>
          <a:p>
            <a:r>
              <a:rPr lang="fr-FR" dirty="0" smtClean="0"/>
              <a:t>Pas de possibilités technologique de substitution, pas de progrès technique économiseur de ressources (biaisé) = pas de croissance de LT</a:t>
            </a:r>
          </a:p>
          <a:p>
            <a:r>
              <a:rPr lang="fr-FR" dirty="0" smtClean="0"/>
              <a:t>De plus :</a:t>
            </a:r>
          </a:p>
          <a:p>
            <a:pPr lvl="1"/>
            <a:r>
              <a:rPr lang="fr-FR" dirty="0" smtClean="0"/>
              <a:t>Incertitude sur les gisements</a:t>
            </a:r>
          </a:p>
          <a:p>
            <a:pPr lvl="1"/>
            <a:r>
              <a:rPr lang="fr-FR" dirty="0" smtClean="0"/>
              <a:t>Coût du changement, notamment de la transition</a:t>
            </a:r>
          </a:p>
          <a:p>
            <a:pPr lvl="1"/>
            <a:r>
              <a:rPr lang="fr-FR" dirty="0" smtClean="0"/>
              <a:t>La malédiction des ressources</a:t>
            </a:r>
            <a:endParaRPr lang="fr-FR" dirty="0"/>
          </a:p>
        </p:txBody>
      </p:sp>
      <p:sp>
        <p:nvSpPr>
          <p:cNvPr id="4" name="Espace réservé du numéro de diapositive 3"/>
          <p:cNvSpPr>
            <a:spLocks noGrp="1"/>
          </p:cNvSpPr>
          <p:nvPr>
            <p:ph type="sldNum" sz="quarter" idx="12"/>
          </p:nvPr>
        </p:nvSpPr>
        <p:spPr/>
        <p:txBody>
          <a:bodyPr/>
          <a:lstStyle/>
          <a:p>
            <a:pPr>
              <a:defRPr/>
            </a:pPr>
            <a:fld id="{49E21E33-7D15-42DD-9EFE-74416E38FB71}" type="slidenum">
              <a:rPr lang="fr-FR" smtClean="0"/>
              <a:pPr>
                <a:defRPr/>
              </a:pPr>
              <a:t>38</a:t>
            </a:fld>
            <a:endParaRPr lang="fr-FR"/>
          </a:p>
        </p:txBody>
      </p:sp>
    </p:spTree>
    <p:extLst>
      <p:ext uri="{BB962C8B-B14F-4D97-AF65-F5344CB8AC3E}">
        <p14:creationId xmlns:p14="http://schemas.microsoft.com/office/powerpoint/2010/main" xmlns="" val="13408543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Les ressources renouvelables 1/2</a:t>
            </a:r>
            <a:endParaRPr lang="fr-FR" sz="3200" dirty="0"/>
          </a:p>
        </p:txBody>
      </p:sp>
      <p:sp>
        <p:nvSpPr>
          <p:cNvPr id="3" name="Espace réservé du contenu 2"/>
          <p:cNvSpPr>
            <a:spLocks noGrp="1"/>
          </p:cNvSpPr>
          <p:nvPr>
            <p:ph idx="1"/>
          </p:nvPr>
        </p:nvSpPr>
        <p:spPr/>
        <p:txBody>
          <a:bodyPr/>
          <a:lstStyle/>
          <a:p>
            <a:r>
              <a:rPr lang="fr-FR" sz="2800" dirty="0" smtClean="0"/>
              <a:t>Stocks </a:t>
            </a:r>
            <a:r>
              <a:rPr lang="fr-FR" sz="2800" dirty="0"/>
              <a:t>biologiques (animaux, poissons, forêts) qui naissent, se reproduisent et </a:t>
            </a:r>
            <a:r>
              <a:rPr lang="fr-FR" sz="2800" dirty="0" smtClean="0"/>
              <a:t>meurent</a:t>
            </a:r>
          </a:p>
          <a:p>
            <a:r>
              <a:rPr lang="fr-FR" sz="2800" dirty="0" smtClean="0"/>
              <a:t>Stocks </a:t>
            </a:r>
            <a:r>
              <a:rPr lang="fr-FR" sz="2800" dirty="0"/>
              <a:t>physiques comme les sols, dont la fertilité peut se régénérer, les systèmes aquifères et atmosphériques, qui se reproduisent et se régénèrent grâce à des processus physiques et </a:t>
            </a:r>
            <a:r>
              <a:rPr lang="fr-FR" sz="2800" dirty="0" smtClean="0"/>
              <a:t>chimiques</a:t>
            </a:r>
          </a:p>
          <a:p>
            <a:r>
              <a:rPr lang="fr-FR" sz="2800" dirty="0" smtClean="0"/>
              <a:t>Flux </a:t>
            </a:r>
            <a:r>
              <a:rPr lang="fr-FR" sz="2800" dirty="0"/>
              <a:t>d’énergies renouvelables (hydraulique, éolienne, solaire, géothermique</a:t>
            </a:r>
            <a:r>
              <a:rPr lang="fr-FR" sz="2800" dirty="0" smtClean="0"/>
              <a:t>) : usage aujourd’hui n’influence pas la dispo demain </a:t>
            </a:r>
            <a:endParaRPr lang="fr-FR" sz="2800" dirty="0"/>
          </a:p>
        </p:txBody>
      </p:sp>
      <p:sp>
        <p:nvSpPr>
          <p:cNvPr id="4" name="Espace réservé du numéro de diapositive 3"/>
          <p:cNvSpPr>
            <a:spLocks noGrp="1"/>
          </p:cNvSpPr>
          <p:nvPr>
            <p:ph type="sldNum" sz="quarter" idx="12"/>
          </p:nvPr>
        </p:nvSpPr>
        <p:spPr/>
        <p:txBody>
          <a:bodyPr/>
          <a:lstStyle/>
          <a:p>
            <a:pPr>
              <a:defRPr/>
            </a:pPr>
            <a:fld id="{49E21E33-7D15-42DD-9EFE-74416E38FB71}" type="slidenum">
              <a:rPr lang="fr-FR" smtClean="0"/>
              <a:pPr>
                <a:defRPr/>
              </a:pPr>
              <a:t>39</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Croissance et environnement</a:t>
            </a:r>
            <a:endParaRPr lang="fr-FR" dirty="0"/>
          </a:p>
        </p:txBody>
      </p:sp>
      <p:sp>
        <p:nvSpPr>
          <p:cNvPr id="3" name="Espace réservé du contenu 2"/>
          <p:cNvSpPr>
            <a:spLocks noGrp="1"/>
          </p:cNvSpPr>
          <p:nvPr>
            <p:ph idx="1"/>
          </p:nvPr>
        </p:nvSpPr>
        <p:spPr/>
        <p:txBody>
          <a:bodyPr/>
          <a:lstStyle/>
          <a:p>
            <a:r>
              <a:rPr lang="fr-FR" sz="1800" dirty="0" smtClean="0"/>
              <a:t>L’analyse économique des liens qu’entretient l’homme avec la nature est très ancienne. 3 temps forts : </a:t>
            </a:r>
          </a:p>
          <a:p>
            <a:pPr>
              <a:buFont typeface="+mj-lt"/>
              <a:buAutoNum type="arabicPeriod"/>
            </a:pPr>
            <a:r>
              <a:rPr lang="fr-FR" sz="1800" dirty="0" smtClean="0"/>
              <a:t>L’homme est soumis aux lois de la nature, parfois jusqu’à la disparation de certaines civilisations</a:t>
            </a:r>
          </a:p>
          <a:p>
            <a:pPr>
              <a:buFont typeface="+mj-lt"/>
              <a:buAutoNum type="arabicPeriod"/>
            </a:pPr>
            <a:r>
              <a:rPr lang="fr-FR" sz="1800" dirty="0" smtClean="0"/>
              <a:t>Révolution industrielle </a:t>
            </a:r>
          </a:p>
          <a:p>
            <a:pPr>
              <a:buFont typeface="+mj-lt"/>
              <a:buAutoNum type="arabicPeriod"/>
            </a:pPr>
            <a:r>
              <a:rPr lang="fr-FR" sz="1800" dirty="0" smtClean="0"/>
              <a:t>La nature soumise aux lois des hommes, jusqu’à l’extinction d’espèces naturelles</a:t>
            </a:r>
          </a:p>
          <a:p>
            <a:r>
              <a:rPr lang="fr-FR" sz="1800" dirty="0" smtClean="0"/>
              <a:t>Ce thème fait encore débat, objet d’une actualité brûlante, 3 illustrations :</a:t>
            </a:r>
          </a:p>
          <a:p>
            <a:pPr>
              <a:buFont typeface="+mj-lt"/>
              <a:buAutoNum type="arabicPeriod"/>
            </a:pPr>
            <a:r>
              <a:rPr lang="fr-FR" sz="1800" dirty="0" smtClean="0"/>
              <a:t>Faut-il exploiter les gaz de schiste ? </a:t>
            </a:r>
            <a:r>
              <a:rPr lang="fr-FR" sz="1800" dirty="0" err="1" smtClean="0"/>
              <a:t>Réindustrialisation</a:t>
            </a:r>
            <a:r>
              <a:rPr lang="fr-FR" sz="1800" dirty="0" smtClean="0"/>
              <a:t> Vs Principe de précaution</a:t>
            </a:r>
          </a:p>
          <a:p>
            <a:pPr>
              <a:buFont typeface="+mj-lt"/>
              <a:buAutoNum type="arabicPeriod"/>
            </a:pPr>
            <a:r>
              <a:rPr lang="fr-FR" sz="1800" dirty="0" smtClean="0"/>
              <a:t>Faut-il renégocier et renforcer les politiques climatiques Post-Kyoto ? Le mode de vie des américains est-il plus négociable sous </a:t>
            </a:r>
            <a:r>
              <a:rPr lang="fr-FR" sz="1800" dirty="0" err="1" smtClean="0"/>
              <a:t>Obama</a:t>
            </a:r>
            <a:r>
              <a:rPr lang="fr-FR" sz="1800" dirty="0" smtClean="0"/>
              <a:t> que sous Bush ? Et la France, quels choix énergétiques en conséquence?</a:t>
            </a:r>
          </a:p>
          <a:p>
            <a:pPr>
              <a:buFont typeface="+mj-lt"/>
              <a:buAutoNum type="arabicPeriod"/>
            </a:pPr>
            <a:r>
              <a:rPr lang="fr-FR" sz="1800" dirty="0" smtClean="0"/>
              <a:t>Fukushima permettra t il à l’économie japonaise d’</a:t>
            </a:r>
            <a:r>
              <a:rPr lang="fr-FR" sz="1800" dirty="0" err="1" smtClean="0"/>
              <a:t>accélerer</a:t>
            </a:r>
            <a:r>
              <a:rPr lang="fr-FR" sz="1800" dirty="0" smtClean="0"/>
              <a:t> sa sortie de crise (économique) ?</a:t>
            </a:r>
            <a:endParaRPr lang="fr-FR" sz="1800" dirty="0"/>
          </a:p>
        </p:txBody>
      </p:sp>
      <p:sp>
        <p:nvSpPr>
          <p:cNvPr id="4" name="Espace réservé du numéro de diapositive 3"/>
          <p:cNvSpPr>
            <a:spLocks noGrp="1"/>
          </p:cNvSpPr>
          <p:nvPr>
            <p:ph type="sldNum" sz="quarter" idx="12"/>
          </p:nvPr>
        </p:nvSpPr>
        <p:spPr/>
        <p:txBody>
          <a:bodyPr/>
          <a:lstStyle/>
          <a:p>
            <a:pPr>
              <a:defRPr/>
            </a:pPr>
            <a:fld id="{49E21E33-7D15-42DD-9EFE-74416E38FB71}" type="slidenum">
              <a:rPr lang="fr-FR" smtClean="0"/>
              <a:pPr>
                <a:defRPr/>
              </a:pPr>
              <a:t>4</a:t>
            </a:fld>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46050"/>
          </a:xfrm>
        </p:spPr>
        <p:txBody>
          <a:bodyPr/>
          <a:lstStyle/>
          <a:p>
            <a:r>
              <a:rPr lang="fr-FR" sz="3200" dirty="0"/>
              <a:t>Les ressources </a:t>
            </a:r>
            <a:r>
              <a:rPr lang="fr-FR" sz="3200" dirty="0" smtClean="0"/>
              <a:t>renouvelables 2/2</a:t>
            </a:r>
            <a:endParaRPr lang="fr-FR" sz="3200" dirty="0"/>
          </a:p>
        </p:txBody>
      </p:sp>
      <p:sp>
        <p:nvSpPr>
          <p:cNvPr id="3" name="Espace réservé du contenu 2"/>
          <p:cNvSpPr>
            <a:spLocks noGrp="1"/>
          </p:cNvSpPr>
          <p:nvPr>
            <p:ph idx="1"/>
          </p:nvPr>
        </p:nvSpPr>
        <p:spPr>
          <a:xfrm>
            <a:off x="467544" y="1052736"/>
            <a:ext cx="8229600" cy="5073427"/>
          </a:xfrm>
        </p:spPr>
        <p:txBody>
          <a:bodyPr/>
          <a:lstStyle/>
          <a:p>
            <a:r>
              <a:rPr lang="fr-FR" sz="2800" dirty="0"/>
              <a:t>Les stocks biologiques </a:t>
            </a:r>
            <a:r>
              <a:rPr lang="fr-FR" sz="2800" dirty="0" smtClean="0"/>
              <a:t>sont </a:t>
            </a:r>
            <a:r>
              <a:rPr lang="fr-FR" sz="2800" dirty="0"/>
              <a:t>utilisés comme facteur de production ou bien de consommation, mais peuvent également être recherchés, valorisés, pour d’autres </a:t>
            </a:r>
            <a:r>
              <a:rPr lang="fr-FR" sz="2800" dirty="0" smtClean="0"/>
              <a:t>motifs</a:t>
            </a:r>
          </a:p>
          <a:p>
            <a:r>
              <a:rPr lang="fr-FR" sz="2800" dirty="0" smtClean="0"/>
              <a:t>Valeurs </a:t>
            </a:r>
            <a:r>
              <a:rPr lang="fr-FR" sz="2800" dirty="0"/>
              <a:t>de legs, d’option, d’existence…</a:t>
            </a:r>
          </a:p>
          <a:p>
            <a:r>
              <a:rPr lang="fr-FR" sz="2800" dirty="0"/>
              <a:t>Utilisation "raisonnable" = prévenir l’extinction </a:t>
            </a:r>
            <a:r>
              <a:rPr lang="fr-FR" sz="2800" dirty="0">
                <a:sym typeface="Wingdings" panose="05000000000000000000" pitchFamily="2" charset="2"/>
              </a:rPr>
              <a:t> prélever le flux de régénération = </a:t>
            </a:r>
            <a:r>
              <a:rPr lang="fr-FR" sz="2800" dirty="0"/>
              <a:t>rendement maximum </a:t>
            </a:r>
            <a:r>
              <a:rPr lang="fr-FR" sz="2800" dirty="0" smtClean="0"/>
              <a:t>soutenable</a:t>
            </a:r>
          </a:p>
          <a:p>
            <a:r>
              <a:rPr lang="fr-FR" sz="2800" dirty="0" smtClean="0"/>
              <a:t>Règle simple : application complexe</a:t>
            </a:r>
          </a:p>
          <a:p>
            <a:r>
              <a:rPr lang="fr-FR" sz="2800" dirty="0" smtClean="0"/>
              <a:t>Droits de propriétés, incitations ?</a:t>
            </a:r>
            <a:endParaRPr lang="fr-FR" sz="2800" dirty="0"/>
          </a:p>
          <a:p>
            <a:endParaRPr lang="fr-FR" dirty="0"/>
          </a:p>
        </p:txBody>
      </p:sp>
      <p:sp>
        <p:nvSpPr>
          <p:cNvPr id="4" name="Espace réservé du numéro de diapositive 3"/>
          <p:cNvSpPr>
            <a:spLocks noGrp="1"/>
          </p:cNvSpPr>
          <p:nvPr>
            <p:ph type="sldNum" sz="quarter" idx="12"/>
          </p:nvPr>
        </p:nvSpPr>
        <p:spPr/>
        <p:txBody>
          <a:bodyPr/>
          <a:lstStyle/>
          <a:p>
            <a:pPr>
              <a:defRPr/>
            </a:pPr>
            <a:fld id="{49E21E33-7D15-42DD-9EFE-74416E38FB71}" type="slidenum">
              <a:rPr lang="fr-FR" smtClean="0"/>
              <a:pPr>
                <a:defRPr/>
              </a:pPr>
              <a:t>40</a:t>
            </a:fld>
            <a:endParaRPr lang="fr-FR"/>
          </a:p>
        </p:txBody>
      </p:sp>
    </p:spTree>
    <p:extLst>
      <p:ext uri="{BB962C8B-B14F-4D97-AF65-F5344CB8AC3E}">
        <p14:creationId xmlns:p14="http://schemas.microsoft.com/office/powerpoint/2010/main" xmlns="" val="21047538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Qualité de l’environnement et pollution 1/2</a:t>
            </a:r>
            <a:endParaRPr lang="fr-FR" sz="3200" dirty="0"/>
          </a:p>
        </p:txBody>
      </p:sp>
      <p:sp>
        <p:nvSpPr>
          <p:cNvPr id="3" name="Espace réservé du contenu 2"/>
          <p:cNvSpPr>
            <a:spLocks noGrp="1"/>
          </p:cNvSpPr>
          <p:nvPr>
            <p:ph idx="1"/>
          </p:nvPr>
        </p:nvSpPr>
        <p:spPr/>
        <p:txBody>
          <a:bodyPr/>
          <a:lstStyle/>
          <a:p>
            <a:r>
              <a:rPr lang="fr-FR" sz="2800" dirty="0" smtClean="0"/>
              <a:t>QE = état </a:t>
            </a:r>
            <a:r>
              <a:rPr lang="fr-FR" sz="2800" dirty="0"/>
              <a:t>plus ou moins naturel de notre </a:t>
            </a:r>
            <a:r>
              <a:rPr lang="fr-FR" sz="2800" dirty="0" smtClean="0"/>
              <a:t>environnement = qualité </a:t>
            </a:r>
            <a:r>
              <a:rPr lang="fr-FR" sz="2800" dirty="0"/>
              <a:t>de l’eau, de l’air, </a:t>
            </a:r>
            <a:r>
              <a:rPr lang="fr-FR" sz="2800" dirty="0" smtClean="0"/>
              <a:t>préservation </a:t>
            </a:r>
            <a:r>
              <a:rPr lang="fr-FR" sz="2800" dirty="0"/>
              <a:t>des paysages </a:t>
            </a:r>
            <a:r>
              <a:rPr lang="fr-FR" sz="2800" dirty="0" smtClean="0"/>
              <a:t>naturels…</a:t>
            </a:r>
            <a:endParaRPr lang="fr-FR" sz="2800" dirty="0"/>
          </a:p>
          <a:p>
            <a:r>
              <a:rPr lang="fr-FR" sz="2800" dirty="0" smtClean="0"/>
              <a:t>QE proche d’une ressource </a:t>
            </a:r>
            <a:r>
              <a:rPr lang="fr-FR" sz="2800" dirty="0"/>
              <a:t>renouvelable : </a:t>
            </a:r>
            <a:r>
              <a:rPr lang="fr-FR" sz="2800" dirty="0" smtClean="0"/>
              <a:t>dégradée </a:t>
            </a:r>
            <a:r>
              <a:rPr lang="fr-FR" sz="2800" dirty="0"/>
              <a:t>par l’activité humaine (les émissions de pollution), mais </a:t>
            </a:r>
            <a:r>
              <a:rPr lang="fr-FR" sz="2800" dirty="0" smtClean="0"/>
              <a:t>capacité </a:t>
            </a:r>
            <a:r>
              <a:rPr lang="fr-FR" sz="2800" dirty="0"/>
              <a:t>de se </a:t>
            </a:r>
            <a:r>
              <a:rPr lang="fr-FR" sz="2800" dirty="0" smtClean="0"/>
              <a:t>régénérer = fonction </a:t>
            </a:r>
            <a:r>
              <a:rPr lang="fr-FR" sz="2800" dirty="0"/>
              <a:t>de restauration et d’assimilation naturelle des déchets et de la </a:t>
            </a:r>
            <a:r>
              <a:rPr lang="fr-FR" sz="2800" dirty="0" smtClean="0"/>
              <a:t>pollution</a:t>
            </a:r>
          </a:p>
          <a:p>
            <a:r>
              <a:rPr lang="fr-FR" sz="2800" dirty="0" smtClean="0"/>
              <a:t>Effets de seuil et d’irréversibilité </a:t>
            </a:r>
            <a:endParaRPr lang="fr-FR" sz="2800" dirty="0"/>
          </a:p>
        </p:txBody>
      </p:sp>
      <p:sp>
        <p:nvSpPr>
          <p:cNvPr id="4" name="Espace réservé du numéro de diapositive 3"/>
          <p:cNvSpPr>
            <a:spLocks noGrp="1"/>
          </p:cNvSpPr>
          <p:nvPr>
            <p:ph type="sldNum" sz="quarter" idx="12"/>
          </p:nvPr>
        </p:nvSpPr>
        <p:spPr/>
        <p:txBody>
          <a:bodyPr/>
          <a:lstStyle/>
          <a:p>
            <a:pPr>
              <a:defRPr/>
            </a:pPr>
            <a:fld id="{49E21E33-7D15-42DD-9EFE-74416E38FB71}" type="slidenum">
              <a:rPr lang="fr-FR" smtClean="0"/>
              <a:pPr>
                <a:defRPr/>
              </a:pPr>
              <a:t>41</a:t>
            </a:fld>
            <a:endParaRPr lang="fr-FR"/>
          </a:p>
        </p:txBody>
      </p:sp>
    </p:spTree>
    <p:extLst>
      <p:ext uri="{BB962C8B-B14F-4D97-AF65-F5344CB8AC3E}">
        <p14:creationId xmlns:p14="http://schemas.microsoft.com/office/powerpoint/2010/main" xmlns="" val="16483416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a:solidFill>
                  <a:srgbClr val="000000"/>
                </a:solidFill>
              </a:rPr>
              <a:t>Qualité de l’environnement et pollution </a:t>
            </a:r>
            <a:r>
              <a:rPr lang="fr-FR" sz="3200" dirty="0" smtClean="0">
                <a:solidFill>
                  <a:srgbClr val="000000"/>
                </a:solidFill>
              </a:rPr>
              <a:t>2/2</a:t>
            </a:r>
            <a:endParaRPr lang="fr-FR" dirty="0"/>
          </a:p>
        </p:txBody>
      </p:sp>
      <p:sp>
        <p:nvSpPr>
          <p:cNvPr id="3" name="Espace réservé du contenu 2"/>
          <p:cNvSpPr>
            <a:spLocks noGrp="1"/>
          </p:cNvSpPr>
          <p:nvPr>
            <p:ph idx="1"/>
          </p:nvPr>
        </p:nvSpPr>
        <p:spPr>
          <a:xfrm>
            <a:off x="457200" y="1268760"/>
            <a:ext cx="8229600" cy="4857403"/>
          </a:xfrm>
        </p:spPr>
        <p:txBody>
          <a:bodyPr/>
          <a:lstStyle/>
          <a:p>
            <a:r>
              <a:rPr lang="fr-FR" dirty="0" smtClean="0"/>
              <a:t>La courbe de Kuznets environnementale</a:t>
            </a:r>
            <a:endParaRPr lang="fr-FR" dirty="0"/>
          </a:p>
        </p:txBody>
      </p:sp>
      <p:sp>
        <p:nvSpPr>
          <p:cNvPr id="4" name="Espace réservé du numéro de diapositive 3"/>
          <p:cNvSpPr>
            <a:spLocks noGrp="1"/>
          </p:cNvSpPr>
          <p:nvPr>
            <p:ph type="sldNum" sz="quarter" idx="12"/>
          </p:nvPr>
        </p:nvSpPr>
        <p:spPr/>
        <p:txBody>
          <a:bodyPr/>
          <a:lstStyle/>
          <a:p>
            <a:pPr>
              <a:defRPr/>
            </a:pPr>
            <a:fld id="{49E21E33-7D15-42DD-9EFE-74416E38FB71}" type="slidenum">
              <a:rPr lang="fr-FR" smtClean="0"/>
              <a:pPr>
                <a:defRPr/>
              </a:pPr>
              <a:t>42</a:t>
            </a:fld>
            <a:endParaRPr lang="fr-F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960" y="2247815"/>
            <a:ext cx="4775551" cy="3528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re 1"/>
          <p:cNvSpPr txBox="1">
            <a:spLocks/>
          </p:cNvSpPr>
          <p:nvPr/>
        </p:nvSpPr>
        <p:spPr bwMode="auto">
          <a:xfrm>
            <a:off x="94509" y="2263752"/>
            <a:ext cx="4117449" cy="39604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457200" indent="-457200" algn="just">
              <a:buAutoNum type="arabicPeriod"/>
            </a:pPr>
            <a:r>
              <a:rPr lang="fr-FR" sz="2400" kern="0" dirty="0" smtClean="0"/>
              <a:t>Effet d’échelle</a:t>
            </a:r>
          </a:p>
          <a:p>
            <a:pPr algn="just">
              <a:buNone/>
            </a:pPr>
            <a:r>
              <a:rPr lang="fr-FR" sz="1400" kern="0" dirty="0" smtClean="0"/>
              <a:t>besoin de développement économique</a:t>
            </a:r>
          </a:p>
          <a:p>
            <a:pPr algn="just">
              <a:buNone/>
            </a:pPr>
            <a:endParaRPr lang="fr-FR" sz="1400" kern="0" dirty="0" smtClean="0"/>
          </a:p>
          <a:p>
            <a:pPr algn="just">
              <a:buNone/>
            </a:pPr>
            <a:r>
              <a:rPr lang="fr-FR" sz="2400" kern="0" dirty="0" smtClean="0"/>
              <a:t>2. Effet de composition</a:t>
            </a:r>
          </a:p>
          <a:p>
            <a:pPr algn="just">
              <a:buNone/>
            </a:pPr>
            <a:r>
              <a:rPr lang="fr-FR" sz="1400" dirty="0" smtClean="0">
                <a:ea typeface="Times New Roman"/>
              </a:rPr>
              <a:t>sources </a:t>
            </a:r>
            <a:r>
              <a:rPr lang="fr-FR" sz="1400" dirty="0">
                <a:ea typeface="Times New Roman"/>
              </a:rPr>
              <a:t>de la croissance </a:t>
            </a:r>
            <a:r>
              <a:rPr lang="fr-FR" sz="1400" dirty="0" smtClean="0">
                <a:ea typeface="Times New Roman"/>
              </a:rPr>
              <a:t>évoluent: capital physique, </a:t>
            </a:r>
            <a:r>
              <a:rPr lang="fr-FR" sz="1400" dirty="0">
                <a:ea typeface="Times New Roman"/>
              </a:rPr>
              <a:t>puis capital humain, </a:t>
            </a:r>
            <a:r>
              <a:rPr lang="fr-FR" sz="1400" dirty="0" smtClean="0">
                <a:ea typeface="Times New Roman"/>
              </a:rPr>
              <a:t>connaissances… entraîne </a:t>
            </a:r>
            <a:r>
              <a:rPr lang="fr-FR" sz="1400" dirty="0">
                <a:ea typeface="Times New Roman"/>
              </a:rPr>
              <a:t>une baisse relative de la demande d’inputs polluants </a:t>
            </a:r>
            <a:endParaRPr lang="fr-FR" sz="1400" dirty="0" smtClean="0">
              <a:ea typeface="Times New Roman"/>
            </a:endParaRPr>
          </a:p>
          <a:p>
            <a:pPr algn="just">
              <a:buNone/>
            </a:pPr>
            <a:endParaRPr lang="fr-FR" sz="1200" kern="0" dirty="0" smtClean="0"/>
          </a:p>
          <a:p>
            <a:pPr algn="just">
              <a:buNone/>
            </a:pPr>
            <a:r>
              <a:rPr lang="fr-FR" sz="2400" kern="0" dirty="0" smtClean="0"/>
              <a:t>3. Effet technique</a:t>
            </a:r>
          </a:p>
          <a:p>
            <a:pPr algn="just">
              <a:buNone/>
            </a:pPr>
            <a:r>
              <a:rPr lang="fr-FR" sz="1400" dirty="0"/>
              <a:t>D</a:t>
            </a:r>
            <a:r>
              <a:rPr lang="fr-FR" sz="1400" dirty="0" smtClean="0"/>
              <a:t>emande QE </a:t>
            </a:r>
            <a:r>
              <a:rPr lang="fr-FR" sz="1400" dirty="0"/>
              <a:t>augmente relativement plus que la demande de biens de consommation quand le revenu augmente, </a:t>
            </a:r>
            <a:r>
              <a:rPr lang="fr-FR" sz="1400" dirty="0" smtClean="0"/>
              <a:t>mise </a:t>
            </a:r>
            <a:r>
              <a:rPr lang="fr-FR" sz="1400" dirty="0"/>
              <a:t>en place de politiques </a:t>
            </a:r>
            <a:r>
              <a:rPr lang="fr-FR" sz="1400" dirty="0" smtClean="0"/>
              <a:t>de </a:t>
            </a:r>
            <a:r>
              <a:rPr lang="fr-FR" sz="1400" dirty="0"/>
              <a:t>contrôle de la pollution qui réduisent l’intensité polluante de la production, et d’innovations technologiques rendant plus propres les processus de production</a:t>
            </a:r>
            <a:endParaRPr lang="fr-FR" sz="1400" kern="0" dirty="0"/>
          </a:p>
        </p:txBody>
      </p:sp>
    </p:spTree>
    <p:extLst>
      <p:ext uri="{BB962C8B-B14F-4D97-AF65-F5344CB8AC3E}">
        <p14:creationId xmlns:p14="http://schemas.microsoft.com/office/powerpoint/2010/main" xmlns="" val="3067089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Durabilité faible ou forte ? 1/3</a:t>
            </a:r>
            <a:endParaRPr lang="fr-FR" sz="3200" dirty="0"/>
          </a:p>
        </p:txBody>
      </p:sp>
      <p:sp>
        <p:nvSpPr>
          <p:cNvPr id="3" name="Espace réservé du contenu 2"/>
          <p:cNvSpPr>
            <a:spLocks noGrp="1"/>
          </p:cNvSpPr>
          <p:nvPr>
            <p:ph idx="1"/>
          </p:nvPr>
        </p:nvSpPr>
        <p:spPr>
          <a:xfrm>
            <a:off x="457200" y="1268760"/>
            <a:ext cx="8229600" cy="4857403"/>
          </a:xfrm>
        </p:spPr>
        <p:txBody>
          <a:bodyPr/>
          <a:lstStyle/>
          <a:p>
            <a:r>
              <a:rPr lang="fr-FR" sz="2400" b="1" dirty="0" smtClean="0"/>
              <a:t>Faible</a:t>
            </a:r>
            <a:r>
              <a:rPr lang="fr-FR" sz="2400" dirty="0" smtClean="0"/>
              <a:t> : </a:t>
            </a:r>
            <a:r>
              <a:rPr lang="fr-FR" sz="2400" dirty="0"/>
              <a:t>si une ressource naturelle n’a pas de raisons particulières d’être préservée, il « suffit » de la remplacer par une autre plus abondante</a:t>
            </a:r>
            <a:r>
              <a:rPr lang="fr-FR" sz="2400" dirty="0" smtClean="0"/>
              <a:t>. Ce </a:t>
            </a:r>
            <a:r>
              <a:rPr lang="fr-FR" sz="2400" dirty="0"/>
              <a:t>qui compte, c’est le stock total de capital et non le niveau de chaque stock particulier.</a:t>
            </a:r>
          </a:p>
          <a:p>
            <a:r>
              <a:rPr lang="fr-FR" sz="2400" dirty="0" smtClean="0"/>
              <a:t>Grandes </a:t>
            </a:r>
            <a:r>
              <a:rPr lang="fr-FR" sz="2400" dirty="0"/>
              <a:t>catégories de stock de </a:t>
            </a:r>
            <a:r>
              <a:rPr lang="fr-FR" sz="2400" dirty="0" smtClean="0"/>
              <a:t>capital</a:t>
            </a:r>
            <a:r>
              <a:rPr lang="fr-FR" sz="2400" dirty="0"/>
              <a:t> : le capital physique, fabriqué par l’homme (machines, bâtiments, infrastructures,…), le capital naturel (ressources épuisables et renouvelables), le capital humain (la force de travail et les connaissances qu’elle incorpore) et le capital institutionnel (démocratie, liberté d’expression, droits de propriété individuel…)</a:t>
            </a:r>
          </a:p>
        </p:txBody>
      </p:sp>
      <p:sp>
        <p:nvSpPr>
          <p:cNvPr id="4" name="Espace réservé du numéro de diapositive 3"/>
          <p:cNvSpPr>
            <a:spLocks noGrp="1"/>
          </p:cNvSpPr>
          <p:nvPr>
            <p:ph type="sldNum" sz="quarter" idx="12"/>
          </p:nvPr>
        </p:nvSpPr>
        <p:spPr/>
        <p:txBody>
          <a:bodyPr/>
          <a:lstStyle/>
          <a:p>
            <a:pPr>
              <a:defRPr/>
            </a:pPr>
            <a:fld id="{49E21E33-7D15-42DD-9EFE-74416E38FB71}" type="slidenum">
              <a:rPr lang="fr-FR" smtClean="0"/>
              <a:pPr>
                <a:defRPr/>
              </a:pPr>
              <a:t>43</a:t>
            </a:fld>
            <a:endParaRPr lang="fr-FR"/>
          </a:p>
        </p:txBody>
      </p:sp>
    </p:spTree>
    <p:extLst>
      <p:ext uri="{BB962C8B-B14F-4D97-AF65-F5344CB8AC3E}">
        <p14:creationId xmlns:p14="http://schemas.microsoft.com/office/powerpoint/2010/main" xmlns="" val="3196208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Durabilité faible ou forte ? 2/3</a:t>
            </a:r>
            <a:endParaRPr lang="fr-FR" sz="3200" dirty="0"/>
          </a:p>
        </p:txBody>
      </p:sp>
      <p:sp>
        <p:nvSpPr>
          <p:cNvPr id="3" name="Espace réservé du contenu 2"/>
          <p:cNvSpPr>
            <a:spLocks noGrp="1"/>
          </p:cNvSpPr>
          <p:nvPr>
            <p:ph idx="1"/>
          </p:nvPr>
        </p:nvSpPr>
        <p:spPr>
          <a:xfrm>
            <a:off x="457200" y="1268760"/>
            <a:ext cx="8229600" cy="4857403"/>
          </a:xfrm>
        </p:spPr>
        <p:txBody>
          <a:bodyPr/>
          <a:lstStyle/>
          <a:p>
            <a:r>
              <a:rPr lang="fr-FR" sz="2400" b="1" dirty="0" smtClean="0"/>
              <a:t>Forte</a:t>
            </a:r>
            <a:r>
              <a:rPr lang="fr-FR" sz="2400" dirty="0" smtClean="0"/>
              <a:t> : Refuse </a:t>
            </a:r>
            <a:r>
              <a:rPr lang="fr-FR" sz="2400" dirty="0"/>
              <a:t>l’hypothèse de la parfaite substituabilité entre types de </a:t>
            </a:r>
            <a:r>
              <a:rPr lang="fr-FR" sz="2400" dirty="0" smtClean="0"/>
              <a:t>capitaux </a:t>
            </a:r>
            <a:r>
              <a:rPr lang="fr-FR" sz="2400" dirty="0" smtClean="0">
                <a:sym typeface="Wingdings" panose="05000000000000000000" pitchFamily="2" charset="2"/>
              </a:rPr>
              <a:t> </a:t>
            </a:r>
            <a:r>
              <a:rPr lang="fr-FR" sz="2400" dirty="0" smtClean="0"/>
              <a:t>capital </a:t>
            </a:r>
            <a:r>
              <a:rPr lang="fr-FR" sz="2400" dirty="0"/>
              <a:t>naturel et </a:t>
            </a:r>
            <a:r>
              <a:rPr lang="fr-FR" sz="2400" dirty="0" smtClean="0"/>
              <a:t>capital </a:t>
            </a:r>
            <a:r>
              <a:rPr lang="fr-FR" sz="2400" dirty="0"/>
              <a:t>physique sont complémentaires</a:t>
            </a:r>
          </a:p>
          <a:p>
            <a:r>
              <a:rPr lang="fr-FR" sz="2400" dirty="0"/>
              <a:t>Préserver des montants minimum qu’on définit comme des seuils de sécurité pour des capitaux qualifiés de « critiques » (puisque leur disparition impliquerait l’impossibilité de continuer à produire, voire de vivre).</a:t>
            </a:r>
          </a:p>
          <a:p>
            <a:r>
              <a:rPr lang="fr-FR" sz="2400" dirty="0"/>
              <a:t>La prise en compte des incertitudes </a:t>
            </a:r>
            <a:r>
              <a:rPr lang="fr-FR" sz="2400" dirty="0" smtClean="0"/>
              <a:t>et </a:t>
            </a:r>
            <a:r>
              <a:rPr lang="fr-FR" sz="2400" dirty="0"/>
              <a:t>des risques d’irréversibilité renforce </a:t>
            </a:r>
            <a:r>
              <a:rPr lang="fr-FR" sz="2400" dirty="0" smtClean="0"/>
              <a:t>cette </a:t>
            </a:r>
            <a:r>
              <a:rPr lang="fr-FR" sz="2400" dirty="0"/>
              <a:t>position conservatrice qui revient à imposer des contraintes sur certains stocks de capitaux </a:t>
            </a:r>
            <a:r>
              <a:rPr lang="fr-FR" sz="2400" dirty="0" smtClean="0"/>
              <a:t>naturels </a:t>
            </a:r>
            <a:r>
              <a:rPr lang="fr-FR" sz="2400" dirty="0" smtClean="0">
                <a:sym typeface="Wingdings" panose="05000000000000000000" pitchFamily="2" charset="2"/>
              </a:rPr>
              <a:t> </a:t>
            </a:r>
            <a:r>
              <a:rPr lang="fr-FR" sz="2400" dirty="0" err="1" smtClean="0">
                <a:sym typeface="Wingdings" panose="05000000000000000000" pitchFamily="2" charset="2"/>
              </a:rPr>
              <a:t>Deep</a:t>
            </a:r>
            <a:r>
              <a:rPr lang="fr-FR" sz="2400" dirty="0" smtClean="0">
                <a:sym typeface="Wingdings" panose="05000000000000000000" pitchFamily="2" charset="2"/>
              </a:rPr>
              <a:t> </a:t>
            </a:r>
            <a:r>
              <a:rPr lang="fr-FR" sz="2400" dirty="0" err="1" smtClean="0">
                <a:sym typeface="Wingdings" panose="05000000000000000000" pitchFamily="2" charset="2"/>
              </a:rPr>
              <a:t>Ecology</a:t>
            </a:r>
            <a:r>
              <a:rPr lang="fr-FR" sz="2400" dirty="0" smtClean="0">
                <a:sym typeface="Wingdings" panose="05000000000000000000" pitchFamily="2" charset="2"/>
              </a:rPr>
              <a:t> étant une limite</a:t>
            </a:r>
            <a:endParaRPr lang="fr-FR" sz="2400" dirty="0"/>
          </a:p>
        </p:txBody>
      </p:sp>
      <p:sp>
        <p:nvSpPr>
          <p:cNvPr id="4" name="Espace réservé du numéro de diapositive 3"/>
          <p:cNvSpPr>
            <a:spLocks noGrp="1"/>
          </p:cNvSpPr>
          <p:nvPr>
            <p:ph type="sldNum" sz="quarter" idx="12"/>
          </p:nvPr>
        </p:nvSpPr>
        <p:spPr/>
        <p:txBody>
          <a:bodyPr/>
          <a:lstStyle/>
          <a:p>
            <a:pPr>
              <a:defRPr/>
            </a:pPr>
            <a:fld id="{49E21E33-7D15-42DD-9EFE-74416E38FB71}" type="slidenum">
              <a:rPr lang="fr-FR" smtClean="0"/>
              <a:pPr>
                <a:defRPr/>
              </a:pPr>
              <a:t>44</a:t>
            </a:fld>
            <a:endParaRPr lang="fr-FR"/>
          </a:p>
        </p:txBody>
      </p:sp>
    </p:spTree>
    <p:extLst>
      <p:ext uri="{BB962C8B-B14F-4D97-AF65-F5344CB8AC3E}">
        <p14:creationId xmlns:p14="http://schemas.microsoft.com/office/powerpoint/2010/main" xmlns="" val="24034718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Durabilité faible ou forte ? 3/3</a:t>
            </a:r>
            <a:endParaRPr lang="fr-FR" sz="3200" dirty="0"/>
          </a:p>
        </p:txBody>
      </p:sp>
      <p:sp>
        <p:nvSpPr>
          <p:cNvPr id="3" name="Espace réservé du contenu 2"/>
          <p:cNvSpPr>
            <a:spLocks noGrp="1"/>
          </p:cNvSpPr>
          <p:nvPr>
            <p:ph idx="1"/>
          </p:nvPr>
        </p:nvSpPr>
        <p:spPr>
          <a:xfrm>
            <a:off x="457200" y="1268760"/>
            <a:ext cx="8229600" cy="4857403"/>
          </a:xfrm>
        </p:spPr>
        <p:txBody>
          <a:bodyPr/>
          <a:lstStyle/>
          <a:p>
            <a:r>
              <a:rPr lang="fr-FR" sz="2400" dirty="0" err="1" smtClean="0"/>
              <a:t>Deep</a:t>
            </a:r>
            <a:r>
              <a:rPr lang="fr-FR" sz="2400" dirty="0" smtClean="0"/>
              <a:t> </a:t>
            </a:r>
            <a:r>
              <a:rPr lang="fr-FR" sz="2400" dirty="0" err="1" smtClean="0"/>
              <a:t>Ecology</a:t>
            </a:r>
            <a:r>
              <a:rPr lang="fr-FR" sz="2400" dirty="0" smtClean="0"/>
              <a:t> accorde </a:t>
            </a:r>
            <a:r>
              <a:rPr lang="fr-FR" sz="2400" dirty="0"/>
              <a:t>à la nature des droits indépendamment des besoins humains et considère que les besoins humains ne sont pas prioritaires et ne doivent pas être satisfaits aux dépens d’autres espèces ou d’écosystèmes. </a:t>
            </a:r>
          </a:p>
          <a:p>
            <a:pPr marL="0" indent="0">
              <a:buNone/>
            </a:pPr>
            <a:r>
              <a:rPr lang="fr-FR" sz="2400" dirty="0" smtClean="0"/>
              <a:t>↔ version forte </a:t>
            </a:r>
            <a:r>
              <a:rPr lang="fr-FR" sz="2400" dirty="0"/>
              <a:t>de la décroissance, en particulier de la population </a:t>
            </a:r>
            <a:r>
              <a:rPr lang="fr-FR" sz="2400" dirty="0" smtClean="0"/>
              <a:t>humaine</a:t>
            </a:r>
          </a:p>
          <a:p>
            <a:pPr marL="0" indent="0">
              <a:buNone/>
            </a:pPr>
            <a:r>
              <a:rPr lang="fr-FR" sz="2400" dirty="0" smtClean="0"/>
              <a:t>Les besoins d’indicateurs écologiques, type </a:t>
            </a:r>
            <a:r>
              <a:rPr lang="fr-FR" sz="2400" dirty="0" err="1" smtClean="0"/>
              <a:t>footprint</a:t>
            </a:r>
            <a:r>
              <a:rPr lang="fr-FR" sz="2400" dirty="0" smtClean="0"/>
              <a:t> :</a:t>
            </a:r>
          </a:p>
          <a:p>
            <a:r>
              <a:rPr lang="fr-FR" sz="2400" dirty="0" smtClean="0"/>
              <a:t>en </a:t>
            </a:r>
            <a:r>
              <a:rPr lang="fr-FR" sz="2400" dirty="0"/>
              <a:t>quantités physiques (tonnes, hectares, mètres cubes</a:t>
            </a:r>
            <a:r>
              <a:rPr lang="fr-FR" sz="2400" dirty="0" smtClean="0"/>
              <a:t>)</a:t>
            </a:r>
            <a:endParaRPr lang="fr-FR" sz="2400" dirty="0"/>
          </a:p>
          <a:p>
            <a:r>
              <a:rPr lang="fr-FR" sz="2400" dirty="0" smtClean="0"/>
              <a:t>monétarisés (indicateurs </a:t>
            </a:r>
            <a:r>
              <a:rPr lang="fr-FR" sz="2400" dirty="0"/>
              <a:t>agrégés au prix d’une certaine perte d’information et de difficultés de mesure) </a:t>
            </a:r>
          </a:p>
          <a:p>
            <a:r>
              <a:rPr lang="fr-FR" sz="2400" dirty="0" smtClean="0"/>
              <a:t>en </a:t>
            </a:r>
            <a:r>
              <a:rPr lang="fr-FR" sz="2400" dirty="0"/>
              <a:t>unités </a:t>
            </a:r>
            <a:r>
              <a:rPr lang="fr-FR" sz="2400" dirty="0" smtClean="0"/>
              <a:t>d’énergie</a:t>
            </a:r>
            <a:r>
              <a:rPr lang="fr-FR" sz="2400" dirty="0"/>
              <a:t> </a:t>
            </a:r>
            <a:r>
              <a:rPr lang="fr-FR" sz="2400" dirty="0" smtClean="0"/>
              <a:t>: thermodynamique</a:t>
            </a:r>
            <a:endParaRPr lang="fr-FR" sz="2400" dirty="0"/>
          </a:p>
        </p:txBody>
      </p:sp>
      <p:sp>
        <p:nvSpPr>
          <p:cNvPr id="4" name="Espace réservé du numéro de diapositive 3"/>
          <p:cNvSpPr>
            <a:spLocks noGrp="1"/>
          </p:cNvSpPr>
          <p:nvPr>
            <p:ph type="sldNum" sz="quarter" idx="12"/>
          </p:nvPr>
        </p:nvSpPr>
        <p:spPr/>
        <p:txBody>
          <a:bodyPr/>
          <a:lstStyle/>
          <a:p>
            <a:pPr>
              <a:defRPr/>
            </a:pPr>
            <a:fld id="{49E21E33-7D15-42DD-9EFE-74416E38FB71}" type="slidenum">
              <a:rPr lang="fr-FR" smtClean="0"/>
              <a:pPr>
                <a:defRPr/>
              </a:pPr>
              <a:t>45</a:t>
            </a:fld>
            <a:endParaRPr lang="fr-FR"/>
          </a:p>
        </p:txBody>
      </p:sp>
    </p:spTree>
    <p:extLst>
      <p:ext uri="{BB962C8B-B14F-4D97-AF65-F5344CB8AC3E}">
        <p14:creationId xmlns:p14="http://schemas.microsoft.com/office/powerpoint/2010/main" xmlns="" val="23826101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5390"/>
            <a:ext cx="8229600" cy="6247946"/>
          </a:xfrm>
        </p:spPr>
        <p:txBody>
          <a:bodyPr/>
          <a:lstStyle/>
          <a:p>
            <a:pPr marL="0" indent="0" algn="ctr">
              <a:buNone/>
            </a:pPr>
            <a:r>
              <a:rPr lang="fr-FR" dirty="0" smtClean="0"/>
              <a:t>Exemple de mesures </a:t>
            </a:r>
            <a:r>
              <a:rPr lang="fr-FR" dirty="0" err="1" smtClean="0"/>
              <a:t>footprint</a:t>
            </a:r>
            <a:endParaRPr lang="fr-FR" dirty="0"/>
          </a:p>
        </p:txBody>
      </p:sp>
      <p:sp>
        <p:nvSpPr>
          <p:cNvPr id="4" name="Espace réservé du numéro de diapositive 3"/>
          <p:cNvSpPr>
            <a:spLocks noGrp="1"/>
          </p:cNvSpPr>
          <p:nvPr>
            <p:ph type="sldNum" sz="quarter" idx="12"/>
          </p:nvPr>
        </p:nvSpPr>
        <p:spPr/>
        <p:txBody>
          <a:bodyPr/>
          <a:lstStyle/>
          <a:p>
            <a:pPr>
              <a:defRPr/>
            </a:pPr>
            <a:fld id="{49E21E33-7D15-42DD-9EFE-74416E38FB71}" type="slidenum">
              <a:rPr lang="fr-FR" smtClean="0"/>
              <a:pPr>
                <a:defRPr/>
              </a:pPr>
              <a:t>46</a:t>
            </a:fld>
            <a:endParaRPr lang="fr-F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980728"/>
            <a:ext cx="5286375" cy="2409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7211" y="3305378"/>
            <a:ext cx="5851376" cy="35526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1070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fr-FR" altLang="fr-FR" sz="4000" b="1" dirty="0" smtClean="0"/>
              <a:t>Contexte économique</a:t>
            </a:r>
          </a:p>
        </p:txBody>
      </p:sp>
      <p:sp>
        <p:nvSpPr>
          <p:cNvPr id="3075" name="Rectangle 3"/>
          <p:cNvSpPr>
            <a:spLocks noGrp="1" noChangeArrowheads="1"/>
          </p:cNvSpPr>
          <p:nvPr>
            <p:ph type="body" idx="1"/>
          </p:nvPr>
        </p:nvSpPr>
        <p:spPr/>
        <p:txBody>
          <a:bodyPr/>
          <a:lstStyle/>
          <a:p>
            <a:pPr eaLnBrk="1" hangingPunct="1"/>
            <a:r>
              <a:rPr lang="fr-FR" altLang="fr-FR" sz="2800" dirty="0" smtClean="0"/>
              <a:t>Population mondiale : 2,5 milliards en 1950, </a:t>
            </a:r>
            <a:br>
              <a:rPr lang="fr-FR" altLang="fr-FR" sz="2800" dirty="0" smtClean="0"/>
            </a:br>
            <a:r>
              <a:rPr lang="fr-FR" altLang="fr-FR" sz="2800" dirty="0" smtClean="0"/>
              <a:t>7 milliards aujourd’hui, 9 Milliards en 2050</a:t>
            </a:r>
          </a:p>
          <a:p>
            <a:pPr eaLnBrk="1" hangingPunct="1"/>
            <a:r>
              <a:rPr lang="fr-FR" altLang="fr-FR" sz="2800" dirty="0" smtClean="0"/>
              <a:t>Revenus réels moyens/tête x 3</a:t>
            </a:r>
          </a:p>
          <a:p>
            <a:pPr eaLnBrk="1" hangingPunct="1"/>
            <a:r>
              <a:rPr lang="fr-FR" altLang="fr-FR" sz="2800" dirty="0" smtClean="0">
                <a:sym typeface="Wingdings" pitchFamily="2" charset="2"/>
              </a:rPr>
              <a:t>Production mondiale x 7</a:t>
            </a:r>
          </a:p>
          <a:p>
            <a:pPr eaLnBrk="1" hangingPunct="1"/>
            <a:r>
              <a:rPr lang="fr-FR" altLang="fr-FR" sz="2800" dirty="0" smtClean="0">
                <a:sym typeface="Wingdings" pitchFamily="2" charset="2"/>
              </a:rPr>
              <a:t>Intégration de l’économie mondiale car :</a:t>
            </a:r>
          </a:p>
          <a:p>
            <a:pPr lvl="1" eaLnBrk="1" hangingPunct="1"/>
            <a:r>
              <a:rPr lang="fr-FR" altLang="fr-FR" sz="2400" dirty="0" smtClean="0"/>
              <a:t>Technologies de communication et information</a:t>
            </a:r>
          </a:p>
          <a:p>
            <a:pPr lvl="1" eaLnBrk="1" hangingPunct="1"/>
            <a:r>
              <a:rPr lang="fr-FR" altLang="fr-FR" sz="2400" dirty="0" smtClean="0"/>
              <a:t>Réduction des barrières aux échanges</a:t>
            </a:r>
          </a:p>
          <a:p>
            <a:pPr lvl="1" eaLnBrk="1" hangingPunct="1"/>
            <a:r>
              <a:rPr lang="fr-FR" altLang="fr-FR" sz="2400" dirty="0" smtClean="0"/>
              <a:t>Réduction des barrières à l’investissement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a:xfrm>
            <a:off x="457200" y="274638"/>
            <a:ext cx="8229600" cy="778098"/>
          </a:xfrm>
        </p:spPr>
        <p:txBody>
          <a:bodyPr/>
          <a:lstStyle/>
          <a:p>
            <a:pPr eaLnBrk="1" hangingPunct="1"/>
            <a:r>
              <a:rPr lang="fr-FR" altLang="fr-FR" sz="2400" dirty="0" smtClean="0"/>
              <a:t>Croissance démographique…</a:t>
            </a:r>
          </a:p>
        </p:txBody>
      </p:sp>
      <p:pic>
        <p:nvPicPr>
          <p:cNvPr id="4099" name="Picture 5"/>
          <p:cNvPicPr>
            <a:picLocks noGrp="1" noChangeAspect="1" noChangeArrowheads="1"/>
          </p:cNvPicPr>
          <p:nvPr>
            <p:ph idx="1"/>
          </p:nvPr>
        </p:nvPicPr>
        <p:blipFill>
          <a:blip r:embed="rId3" cstate="print"/>
          <a:srcRect/>
          <a:stretch>
            <a:fillRect/>
          </a:stretch>
        </p:blipFill>
        <p:spPr>
          <a:xfrm>
            <a:off x="250825" y="1412875"/>
            <a:ext cx="8497888" cy="49895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B11CFE2-244C-4B4C-A5CA-7BA8B2E31171}" type="slidenum">
              <a:rPr lang="fr-FR" smtClean="0"/>
              <a:pPr>
                <a:defRPr/>
              </a:pPr>
              <a:t>7</a:t>
            </a:fld>
            <a:endParaRPr lang="fr-FR"/>
          </a:p>
        </p:txBody>
      </p:sp>
      <p:pic>
        <p:nvPicPr>
          <p:cNvPr id="139266" name="Picture 2"/>
          <p:cNvPicPr>
            <a:picLocks noChangeAspect="1" noChangeArrowheads="1"/>
          </p:cNvPicPr>
          <p:nvPr/>
        </p:nvPicPr>
        <p:blipFill>
          <a:blip r:embed="rId2" cstate="print"/>
          <a:srcRect/>
          <a:stretch>
            <a:fillRect/>
          </a:stretch>
        </p:blipFill>
        <p:spPr bwMode="auto">
          <a:xfrm>
            <a:off x="2446039" y="1196752"/>
            <a:ext cx="4251921" cy="4660000"/>
          </a:xfrm>
          <a:prstGeom prst="rect">
            <a:avLst/>
          </a:prstGeom>
          <a:noFill/>
          <a:ln w="9525">
            <a:noFill/>
            <a:miter lim="800000"/>
            <a:headEnd/>
            <a:tailEnd/>
          </a:ln>
        </p:spPr>
      </p:pic>
      <p:sp>
        <p:nvSpPr>
          <p:cNvPr id="4" name="Rectangle 6"/>
          <p:cNvSpPr txBox="1">
            <a:spLocks noChangeArrowheads="1"/>
          </p:cNvSpPr>
          <p:nvPr/>
        </p:nvSpPr>
        <p:spPr>
          <a:xfrm>
            <a:off x="457200" y="274638"/>
            <a:ext cx="8229600" cy="77809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pPr>
            <a:r>
              <a:rPr lang="fr-FR" altLang="fr-FR" sz="2400" kern="0" dirty="0" smtClean="0"/>
              <a:t>Croissance démographique…le poids des PED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1"/>
          <p:cNvSpPr>
            <a:spLocks noGrp="1"/>
          </p:cNvSpPr>
          <p:nvPr>
            <p:ph type="sldNum" sz="quarter" idx="12"/>
          </p:nvPr>
        </p:nvSpPr>
        <p:spPr>
          <a:noFill/>
        </p:spPr>
        <p:txBody>
          <a:bodyPr/>
          <a:lstStyle/>
          <a:p>
            <a:fld id="{E103C024-A0C8-404E-8487-5A7F3726E5D3}" type="slidenum">
              <a:rPr lang="fr-FR" smtClean="0"/>
              <a:pPr/>
              <a:t>8</a:t>
            </a:fld>
            <a:endParaRPr lang="fr-FR" smtClean="0"/>
          </a:p>
        </p:txBody>
      </p:sp>
      <p:pic>
        <p:nvPicPr>
          <p:cNvPr id="13315" name="Picture 2" descr="http://upload.wikimedia.org/wikipedia/commons/f/f3/World_GDP_Per_Capita_1500_to_2000,_Log_Scale.png"/>
          <p:cNvPicPr>
            <a:picLocks noChangeAspect="1" noChangeArrowheads="1"/>
          </p:cNvPicPr>
          <p:nvPr/>
        </p:nvPicPr>
        <p:blipFill>
          <a:blip r:embed="rId2" cstate="print"/>
          <a:srcRect/>
          <a:stretch>
            <a:fillRect/>
          </a:stretch>
        </p:blipFill>
        <p:spPr bwMode="auto">
          <a:xfrm>
            <a:off x="1763688" y="1628800"/>
            <a:ext cx="5772150" cy="4200525"/>
          </a:xfrm>
          <a:prstGeom prst="rect">
            <a:avLst/>
          </a:prstGeom>
          <a:noFill/>
          <a:ln w="9525">
            <a:noFill/>
            <a:miter lim="800000"/>
            <a:headEnd/>
            <a:tailEnd/>
          </a:ln>
        </p:spPr>
      </p:pic>
      <p:sp>
        <p:nvSpPr>
          <p:cNvPr id="4" name="Rectangle 6"/>
          <p:cNvSpPr txBox="1">
            <a:spLocks noChangeArrowheads="1"/>
          </p:cNvSpPr>
          <p:nvPr/>
        </p:nvSpPr>
        <p:spPr>
          <a:xfrm>
            <a:off x="457200" y="274638"/>
            <a:ext cx="8229600" cy="77809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pPr>
            <a:r>
              <a:rPr lang="fr-FR" altLang="fr-FR" sz="2400" kern="0" dirty="0" smtClean="0"/>
              <a:t>Croissance économique mondiale de LT…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1"/>
          <p:cNvSpPr>
            <a:spLocks noGrp="1"/>
          </p:cNvSpPr>
          <p:nvPr>
            <p:ph type="sldNum" sz="quarter" idx="12"/>
          </p:nvPr>
        </p:nvSpPr>
        <p:spPr>
          <a:noFill/>
        </p:spPr>
        <p:txBody>
          <a:bodyPr/>
          <a:lstStyle/>
          <a:p>
            <a:fld id="{1735519E-C8DE-4269-A01C-F99637D48992}" type="slidenum">
              <a:rPr lang="fr-FR" smtClean="0"/>
              <a:pPr/>
              <a:t>9</a:t>
            </a:fld>
            <a:endParaRPr lang="fr-FR" smtClean="0"/>
          </a:p>
        </p:txBody>
      </p:sp>
      <p:pic>
        <p:nvPicPr>
          <p:cNvPr id="6147" name="Picture 2" descr="http://www.financialsense.com/sites/default/files/users/u673/images/2012/0313/world-energy-consumption-by-source.png"/>
          <p:cNvPicPr>
            <a:picLocks noChangeAspect="1" noChangeArrowheads="1"/>
          </p:cNvPicPr>
          <p:nvPr/>
        </p:nvPicPr>
        <p:blipFill>
          <a:blip r:embed="rId2" cstate="print"/>
          <a:srcRect/>
          <a:stretch>
            <a:fillRect/>
          </a:stretch>
        </p:blipFill>
        <p:spPr bwMode="auto">
          <a:xfrm>
            <a:off x="428596" y="1071546"/>
            <a:ext cx="7620022" cy="4572013"/>
          </a:xfrm>
          <a:prstGeom prst="rect">
            <a:avLst/>
          </a:prstGeom>
          <a:noFill/>
          <a:ln w="9525">
            <a:noFill/>
            <a:miter lim="800000"/>
            <a:headEnd/>
            <a:tailEnd/>
          </a:ln>
        </p:spPr>
      </p:pic>
      <p:sp>
        <p:nvSpPr>
          <p:cNvPr id="4" name="Rectangle 6"/>
          <p:cNvSpPr txBox="1">
            <a:spLocks noChangeArrowheads="1"/>
          </p:cNvSpPr>
          <p:nvPr/>
        </p:nvSpPr>
        <p:spPr>
          <a:xfrm>
            <a:off x="457200" y="274638"/>
            <a:ext cx="8229600" cy="77809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pPr>
            <a:r>
              <a:rPr lang="fr-FR" altLang="fr-FR" sz="2400" kern="0" dirty="0" smtClean="0"/>
              <a:t>Consommation énergétique mondiale LT…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fr-FR"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fr-FR" sz="32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1507</Words>
  <Application>Microsoft Office PowerPoint</Application>
  <PresentationFormat>Affichage à l'écran (4:3)</PresentationFormat>
  <Paragraphs>220</Paragraphs>
  <Slides>46</Slides>
  <Notes>10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Modèle par défaut</vt:lpstr>
      <vt:lpstr>Paris – Mars 2014 Alerte Pic Pollution PM10</vt:lpstr>
      <vt:lpstr>Développement durable Croissance économique et Economie de l’environnement</vt:lpstr>
      <vt:lpstr>Ressources bibliographiques</vt:lpstr>
      <vt:lpstr>Croissance et environnement</vt:lpstr>
      <vt:lpstr>Contexte économique</vt:lpstr>
      <vt:lpstr>Croissance démographique…</vt:lpstr>
      <vt:lpstr>Diapositive 7</vt:lpstr>
      <vt:lpstr>Diapositive 8</vt:lpstr>
      <vt:lpstr>Diapositive 9</vt:lpstr>
      <vt:lpstr>Diapositive 10</vt:lpstr>
      <vt:lpstr>Diapositive 11</vt:lpstr>
      <vt:lpstr>Diapositive 12</vt:lpstr>
      <vt:lpstr>Diapositive 13</vt:lpstr>
      <vt:lpstr>Evolution des coûts de transport/ de communication</vt:lpstr>
      <vt:lpstr>Du côté des écosystèmes :</vt:lpstr>
      <vt:lpstr>Du côté des écosystèmes :</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Pollution de l’air aux Etats-Unis</vt:lpstr>
      <vt:lpstr>Diminution de la couche d’ozone </vt:lpstr>
      <vt:lpstr>Diapositive 30</vt:lpstr>
      <vt:lpstr>Causes et Conséquences ?</vt:lpstr>
      <vt:lpstr>Causes et Conséquences ?</vt:lpstr>
      <vt:lpstr>La croissance économique</vt:lpstr>
      <vt:lpstr>La croissance du Pib</vt:lpstr>
      <vt:lpstr>La croissance économique</vt:lpstr>
      <vt:lpstr>Croissance économique et ressources naturelles</vt:lpstr>
      <vt:lpstr>Les ressources non renouvelables 1/2</vt:lpstr>
      <vt:lpstr>Les ressources non renouvelables 2/2</vt:lpstr>
      <vt:lpstr>Les ressources renouvelables 1/2</vt:lpstr>
      <vt:lpstr>Les ressources renouvelables 2/2</vt:lpstr>
      <vt:lpstr>Qualité de l’environnement et pollution 1/2</vt:lpstr>
      <vt:lpstr>Qualité de l’environnement et pollution 2/2</vt:lpstr>
      <vt:lpstr>Durabilité faible ou forte ? 1/3</vt:lpstr>
      <vt:lpstr>Durabilité faible ou forte ? 2/3</vt:lpstr>
      <vt:lpstr>Durabilité faible ou forte ? 3/3</vt:lpstr>
      <vt:lpstr>Diapositive 46</vt:lpstr>
    </vt:vector>
  </TitlesOfParts>
  <Company>Université</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Développement durable et Economie</dc:title>
  <dc:creator>Principal</dc:creator>
  <cp:lastModifiedBy>fodha</cp:lastModifiedBy>
  <cp:revision>46</cp:revision>
  <dcterms:created xsi:type="dcterms:W3CDTF">2007-09-30T13:44:58Z</dcterms:created>
  <dcterms:modified xsi:type="dcterms:W3CDTF">2014-04-08T17:10:47Z</dcterms:modified>
</cp:coreProperties>
</file>