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360" r:id="rId3"/>
    <p:sldId id="260" r:id="rId4"/>
    <p:sldId id="365" r:id="rId5"/>
    <p:sldId id="322" r:id="rId6"/>
    <p:sldId id="364" r:id="rId7"/>
    <p:sldId id="362" r:id="rId8"/>
    <p:sldId id="363" r:id="rId9"/>
    <p:sldId id="320" r:id="rId10"/>
    <p:sldId id="296" r:id="rId11"/>
    <p:sldId id="321" r:id="rId12"/>
    <p:sldId id="366" r:id="rId13"/>
    <p:sldId id="367" r:id="rId14"/>
    <p:sldId id="369" r:id="rId15"/>
    <p:sldId id="370" r:id="rId16"/>
    <p:sldId id="352" r:id="rId17"/>
    <p:sldId id="371" r:id="rId18"/>
    <p:sldId id="373" r:id="rId19"/>
    <p:sldId id="374" r:id="rId20"/>
    <p:sldId id="375" r:id="rId21"/>
    <p:sldId id="376" r:id="rId22"/>
    <p:sldId id="372" r:id="rId23"/>
    <p:sldId id="379" r:id="rId24"/>
    <p:sldId id="381" r:id="rId25"/>
    <p:sldId id="377" r:id="rId26"/>
    <p:sldId id="378" r:id="rId27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2" autoAdjust="0"/>
    <p:restoredTop sz="94728" autoAdjust="0"/>
  </p:normalViewPr>
  <p:slideViewPr>
    <p:cSldViewPr>
      <p:cViewPr varScale="1">
        <p:scale>
          <a:sx n="71" d="100"/>
          <a:sy n="71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urs2013_2014\biblio\OCDE_ch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cours2013_2014\biblio\donnesinter\donnesUtrim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_erhel\AppData\Local\Microsoft\Windows\Temporary%20Internet%20Files\Content.IE5\0PY9Z5XX\lfsq_urgan%20(1)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F:\cours2013_2014\biblio\donnesinter\cho_jeune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export'!$A$25:$B$25</c:f>
              <c:strCache>
                <c:ptCount val="1"/>
                <c:pt idx="0">
                  <c:v>Danemark</c:v>
                </c:pt>
              </c:strCache>
            </c:strRef>
          </c:tx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export'!$C$25:$AQ$25</c:f>
              <c:numCache>
                <c:formatCode>General</c:formatCode>
                <c:ptCount val="41"/>
                <c:pt idx="11">
                  <c:v>9.7442851197571319</c:v>
                </c:pt>
                <c:pt idx="12">
                  <c:v>8.8718872920799718</c:v>
                </c:pt>
                <c:pt idx="13">
                  <c:v>7.7980141793921005</c:v>
                </c:pt>
                <c:pt idx="14">
                  <c:v>6.0313876867622378</c:v>
                </c:pt>
                <c:pt idx="15">
                  <c:v>6.0906743743463823</c:v>
                </c:pt>
                <c:pt idx="16">
                  <c:v>6.4865052219019601</c:v>
                </c:pt>
                <c:pt idx="17">
                  <c:v>8.1480400696067328</c:v>
                </c:pt>
                <c:pt idx="18">
                  <c:v>8.3384956678743851</c:v>
                </c:pt>
                <c:pt idx="19">
                  <c:v>9.0958811784187006</c:v>
                </c:pt>
                <c:pt idx="20">
                  <c:v>9.0286360069313378</c:v>
                </c:pt>
                <c:pt idx="21">
                  <c:v>10.714428185497779</c:v>
                </c:pt>
                <c:pt idx="22">
                  <c:v>8.0361629762592468</c:v>
                </c:pt>
                <c:pt idx="23">
                  <c:v>6.9921299268994446</c:v>
                </c:pt>
                <c:pt idx="24">
                  <c:v>6.8437772715117955</c:v>
                </c:pt>
                <c:pt idx="25">
                  <c:v>5.399964305339096</c:v>
                </c:pt>
                <c:pt idx="26">
                  <c:v>5.0389033918180131</c:v>
                </c:pt>
                <c:pt idx="27">
                  <c:v>5.1415299723026564</c:v>
                </c:pt>
                <c:pt idx="28">
                  <c:v>4.4760273271162401</c:v>
                </c:pt>
                <c:pt idx="29">
                  <c:v>4.1642135456184173</c:v>
                </c:pt>
                <c:pt idx="30">
                  <c:v>4.5860325905646793</c:v>
                </c:pt>
                <c:pt idx="31">
                  <c:v>5.4065457277132563</c:v>
                </c:pt>
                <c:pt idx="32">
                  <c:v>5.5077458622245778</c:v>
                </c:pt>
                <c:pt idx="33">
                  <c:v>4.829886239540838</c:v>
                </c:pt>
                <c:pt idx="34">
                  <c:v>3.8970127137105997</c:v>
                </c:pt>
                <c:pt idx="35">
                  <c:v>3.800982904377368</c:v>
                </c:pt>
                <c:pt idx="36">
                  <c:v>3.4337100768163045</c:v>
                </c:pt>
                <c:pt idx="37">
                  <c:v>6.0073070007040998</c:v>
                </c:pt>
                <c:pt idx="38">
                  <c:v>7.463579013362617</c:v>
                </c:pt>
                <c:pt idx="39">
                  <c:v>7.5726709025158963</c:v>
                </c:pt>
                <c:pt idx="40">
                  <c:v>7.5258096646376265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'OECD.Stat export'!$A$26:$B$26</c:f>
              <c:strCache>
                <c:ptCount val="1"/>
                <c:pt idx="0">
                  <c:v>France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export'!$C$26:$AQ$26</c:f>
              <c:numCache>
                <c:formatCode>General</c:formatCode>
                <c:ptCount val="41"/>
                <c:pt idx="11">
                  <c:v>7.9199694437602188</c:v>
                </c:pt>
                <c:pt idx="12">
                  <c:v>9.533326635821016</c:v>
                </c:pt>
                <c:pt idx="13">
                  <c:v>10.25859930065435</c:v>
                </c:pt>
                <c:pt idx="14">
                  <c:v>10.231484207471413</c:v>
                </c:pt>
                <c:pt idx="15">
                  <c:v>10.73572177328521</c:v>
                </c:pt>
                <c:pt idx="16">
                  <c:v>10.184339209701053</c:v>
                </c:pt>
                <c:pt idx="17">
                  <c:v>9.6223850888873947</c:v>
                </c:pt>
                <c:pt idx="18">
                  <c:v>9.359842876489223</c:v>
                </c:pt>
                <c:pt idx="19">
                  <c:v>9.1674809058727877</c:v>
                </c:pt>
                <c:pt idx="20">
                  <c:v>10.247333506196538</c:v>
                </c:pt>
                <c:pt idx="21">
                  <c:v>11.37089242295435</c:v>
                </c:pt>
                <c:pt idx="22">
                  <c:v>12.662625255992621</c:v>
                </c:pt>
                <c:pt idx="23">
                  <c:v>11.891032800700252</c:v>
                </c:pt>
                <c:pt idx="24">
                  <c:v>12.421270697793718</c:v>
                </c:pt>
                <c:pt idx="25">
                  <c:v>12.629924029429231</c:v>
                </c:pt>
                <c:pt idx="26">
                  <c:v>12.121809209844463</c:v>
                </c:pt>
                <c:pt idx="27">
                  <c:v>12.08310165633263</c:v>
                </c:pt>
                <c:pt idx="28">
                  <c:v>10.243804961250278</c:v>
                </c:pt>
                <c:pt idx="29">
                  <c:v>8.6104048477392947</c:v>
                </c:pt>
                <c:pt idx="30">
                  <c:v>8.7016571576290627</c:v>
                </c:pt>
                <c:pt idx="31">
                  <c:v>8.4564691858217103</c:v>
                </c:pt>
                <c:pt idx="32">
                  <c:v>8.8357074472453672</c:v>
                </c:pt>
                <c:pt idx="33">
                  <c:v>8.8810075077468067</c:v>
                </c:pt>
                <c:pt idx="34">
                  <c:v>8.8296988030947272</c:v>
                </c:pt>
                <c:pt idx="35">
                  <c:v>8.0039607922041647</c:v>
                </c:pt>
                <c:pt idx="36">
                  <c:v>7.3861930317339803</c:v>
                </c:pt>
                <c:pt idx="37">
                  <c:v>9.1270715694281943</c:v>
                </c:pt>
                <c:pt idx="38">
                  <c:v>9.317404281414019</c:v>
                </c:pt>
                <c:pt idx="39">
                  <c:v>9.2008370010660094</c:v>
                </c:pt>
                <c:pt idx="40">
                  <c:v>9.8674113877489003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'OECD.Stat export'!$A$27:$B$27</c:f>
              <c:strCache>
                <c:ptCount val="1"/>
                <c:pt idx="0">
                  <c:v>Allemagne</c:v>
                </c:pt>
              </c:strCache>
            </c:strRef>
          </c:tx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export'!$C$27:$AQ$27</c:f>
              <c:numCache>
                <c:formatCode>General</c:formatCode>
                <c:ptCount val="41"/>
                <c:pt idx="0">
                  <c:v>0.9092585081671033</c:v>
                </c:pt>
                <c:pt idx="1">
                  <c:v>0.99730261719034807</c:v>
                </c:pt>
                <c:pt idx="2">
                  <c:v>2.1257889168581969</c:v>
                </c:pt>
                <c:pt idx="3">
                  <c:v>3.9512984624439045</c:v>
                </c:pt>
                <c:pt idx="4">
                  <c:v>3.9219530238579621</c:v>
                </c:pt>
                <c:pt idx="5">
                  <c:v>3.8088017751479284</c:v>
                </c:pt>
                <c:pt idx="6">
                  <c:v>3.6559732480799614</c:v>
                </c:pt>
                <c:pt idx="7">
                  <c:v>3.1820988775473147</c:v>
                </c:pt>
                <c:pt idx="8">
                  <c:v>3.1801917847430947</c:v>
                </c:pt>
                <c:pt idx="9">
                  <c:v>4.4921750803688143</c:v>
                </c:pt>
                <c:pt idx="10">
                  <c:v>6.4189662417705575</c:v>
                </c:pt>
                <c:pt idx="11">
                  <c:v>7.8983430049639951</c:v>
                </c:pt>
                <c:pt idx="12">
                  <c:v>7.047164229494375</c:v>
                </c:pt>
                <c:pt idx="13">
                  <c:v>7.1069461066735276</c:v>
                </c:pt>
                <c:pt idx="14">
                  <c:v>6.4311022669294422</c:v>
                </c:pt>
                <c:pt idx="15">
                  <c:v>6.2175951035446326</c:v>
                </c:pt>
                <c:pt idx="16">
                  <c:v>6.1845669144250994</c:v>
                </c:pt>
                <c:pt idx="17">
                  <c:v>5.5676035932779424</c:v>
                </c:pt>
                <c:pt idx="18">
                  <c:v>4.8375188337012345</c:v>
                </c:pt>
                <c:pt idx="19">
                  <c:v>5.5688910225636103</c:v>
                </c:pt>
                <c:pt idx="20">
                  <c:v>6.6219296024309955</c:v>
                </c:pt>
                <c:pt idx="21">
                  <c:v>7.8696564451298121</c:v>
                </c:pt>
                <c:pt idx="22">
                  <c:v>8.4017016104527489</c:v>
                </c:pt>
                <c:pt idx="23">
                  <c:v>8.1267777326290123</c:v>
                </c:pt>
                <c:pt idx="24">
                  <c:v>8.8621997471555005</c:v>
                </c:pt>
                <c:pt idx="25">
                  <c:v>9.815103250766219</c:v>
                </c:pt>
                <c:pt idx="26">
                  <c:v>9.2117735096033915</c:v>
                </c:pt>
                <c:pt idx="27">
                  <c:v>8.406967937389549</c:v>
                </c:pt>
                <c:pt idx="28">
                  <c:v>7.7483493966760282</c:v>
                </c:pt>
                <c:pt idx="29">
                  <c:v>7.8336020963515436</c:v>
                </c:pt>
                <c:pt idx="30">
                  <c:v>8.5668878181680608</c:v>
                </c:pt>
                <c:pt idx="31">
                  <c:v>9.2669467928922202</c:v>
                </c:pt>
                <c:pt idx="32">
                  <c:v>10.289075209610807</c:v>
                </c:pt>
                <c:pt idx="33">
                  <c:v>11.147660818713449</c:v>
                </c:pt>
                <c:pt idx="34">
                  <c:v>10.292842693382141</c:v>
                </c:pt>
                <c:pt idx="35">
                  <c:v>8.6366144471367203</c:v>
                </c:pt>
                <c:pt idx="36">
                  <c:v>7.5107707036859743</c:v>
                </c:pt>
                <c:pt idx="37">
                  <c:v>7.7256093185677717</c:v>
                </c:pt>
                <c:pt idx="38">
                  <c:v>7.0578943589498104</c:v>
                </c:pt>
                <c:pt idx="39">
                  <c:v>5.9168519131627493</c:v>
                </c:pt>
                <c:pt idx="40">
                  <c:v>5.5460607081818845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'OECD.Stat export'!$A$28:$B$28</c:f>
              <c:strCache>
                <c:ptCount val="1"/>
                <c:pt idx="0">
                  <c:v>Pays Bas</c:v>
                </c:pt>
              </c:strCache>
            </c:strRef>
          </c:tx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export'!$C$28:$AQ$28</c:f>
              <c:numCache>
                <c:formatCode>General</c:formatCode>
                <c:ptCount val="41"/>
                <c:pt idx="0">
                  <c:v>2.215169787369089</c:v>
                </c:pt>
                <c:pt idx="1">
                  <c:v>2.2435792906644929</c:v>
                </c:pt>
                <c:pt idx="2">
                  <c:v>2.7282476730068788</c:v>
                </c:pt>
                <c:pt idx="3">
                  <c:v>3.9238782051282044</c:v>
                </c:pt>
                <c:pt idx="4">
                  <c:v>4.1873337303950757</c:v>
                </c:pt>
                <c:pt idx="5">
                  <c:v>3.9988998035363448</c:v>
                </c:pt>
                <c:pt idx="6">
                  <c:v>3.9972978227060665</c:v>
                </c:pt>
                <c:pt idx="7">
                  <c:v>4.0124188001528456</c:v>
                </c:pt>
                <c:pt idx="8">
                  <c:v>4.6034149962880466</c:v>
                </c:pt>
                <c:pt idx="9">
                  <c:v>6.9297791208000579</c:v>
                </c:pt>
                <c:pt idx="10">
                  <c:v>9.5992768906297066</c:v>
                </c:pt>
                <c:pt idx="11">
                  <c:v>13.9390299105122</c:v>
                </c:pt>
                <c:pt idx="12">
                  <c:v>14.239680725812031</c:v>
                </c:pt>
                <c:pt idx="13">
                  <c:v>13.083915001891141</c:v>
                </c:pt>
                <c:pt idx="14">
                  <c:v>12.104232308609379</c:v>
                </c:pt>
                <c:pt idx="15">
                  <c:v>9.5113303530137188</c:v>
                </c:pt>
                <c:pt idx="16">
                  <c:v>9.0662650602409638</c:v>
                </c:pt>
                <c:pt idx="17">
                  <c:v>8.2675405928794898</c:v>
                </c:pt>
                <c:pt idx="18">
                  <c:v>7.422500363848056</c:v>
                </c:pt>
                <c:pt idx="19">
                  <c:v>6.9472182596291008</c:v>
                </c:pt>
                <c:pt idx="20">
                  <c:v>5.483963344788088</c:v>
                </c:pt>
                <c:pt idx="21">
                  <c:v>6.1256175017642898</c:v>
                </c:pt>
                <c:pt idx="22">
                  <c:v>6.8067928730512257</c:v>
                </c:pt>
                <c:pt idx="23">
                  <c:v>7.0435838618270132</c:v>
                </c:pt>
                <c:pt idx="24">
                  <c:v>6.3826946187742015</c:v>
                </c:pt>
                <c:pt idx="25">
                  <c:v>5.4276746010986123</c:v>
                </c:pt>
                <c:pt idx="26">
                  <c:v>4.2985842985842977</c:v>
                </c:pt>
                <c:pt idx="27">
                  <c:v>3.5238940296615544</c:v>
                </c:pt>
                <c:pt idx="28">
                  <c:v>3.0472636815920402</c:v>
                </c:pt>
                <c:pt idx="29">
                  <c:v>2.4932115527030363</c:v>
                </c:pt>
                <c:pt idx="30">
                  <c:v>3.0655519205137529</c:v>
                </c:pt>
                <c:pt idx="31">
                  <c:v>4.1159279103750608</c:v>
                </c:pt>
                <c:pt idx="32">
                  <c:v>5.0429314306445763</c:v>
                </c:pt>
                <c:pt idx="33">
                  <c:v>5.2593746256139928</c:v>
                </c:pt>
                <c:pt idx="34">
                  <c:v>4.3240023823704581</c:v>
                </c:pt>
                <c:pt idx="35">
                  <c:v>3.5697620158656087</c:v>
                </c:pt>
                <c:pt idx="36">
                  <c:v>3.027522935779817</c:v>
                </c:pt>
                <c:pt idx="37">
                  <c:v>3.6779776816214995</c:v>
                </c:pt>
                <c:pt idx="38">
                  <c:v>4.4515466270973638</c:v>
                </c:pt>
                <c:pt idx="39">
                  <c:v>4.4297294211667992</c:v>
                </c:pt>
                <c:pt idx="40">
                  <c:v>5.2684153382763634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'OECD.Stat export'!$A$29:$B$29</c:f>
              <c:strCache>
                <c:ptCount val="1"/>
                <c:pt idx="0">
                  <c:v>Suède</c:v>
                </c:pt>
              </c:strCache>
            </c:strRef>
          </c:tx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export'!$C$29:$AQ$29</c:f>
              <c:numCache>
                <c:formatCode>General</c:formatCode>
                <c:ptCount val="41"/>
                <c:pt idx="0">
                  <c:v>2.7054941179434224</c:v>
                </c:pt>
                <c:pt idx="1">
                  <c:v>2.4640450568238967</c:v>
                </c:pt>
                <c:pt idx="2">
                  <c:v>1.98362642526774</c:v>
                </c:pt>
                <c:pt idx="3">
                  <c:v>1.6298556621137272</c:v>
                </c:pt>
                <c:pt idx="4">
                  <c:v>1.8180944832720898</c:v>
                </c:pt>
                <c:pt idx="5">
                  <c:v>1.9607843137254899</c:v>
                </c:pt>
                <c:pt idx="6">
                  <c:v>2.4575206768253675</c:v>
                </c:pt>
                <c:pt idx="7">
                  <c:v>2.2886501634750118</c:v>
                </c:pt>
                <c:pt idx="8">
                  <c:v>2.2261222981710707</c:v>
                </c:pt>
                <c:pt idx="9">
                  <c:v>2.7589222025357243</c:v>
                </c:pt>
                <c:pt idx="10">
                  <c:v>3.51037571990127</c:v>
                </c:pt>
                <c:pt idx="11">
                  <c:v>3.8973448911337107</c:v>
                </c:pt>
                <c:pt idx="12">
                  <c:v>3.5002155025746888</c:v>
                </c:pt>
                <c:pt idx="13">
                  <c:v>3.1036581242815595</c:v>
                </c:pt>
                <c:pt idx="14">
                  <c:v>2.8468953149518033</c:v>
                </c:pt>
                <c:pt idx="15">
                  <c:v>2.274754683318466</c:v>
                </c:pt>
                <c:pt idx="16">
                  <c:v>1.8743109151047412</c:v>
                </c:pt>
                <c:pt idx="17">
                  <c:v>1.589029168480627</c:v>
                </c:pt>
                <c:pt idx="18">
                  <c:v>1.8315018315018321</c:v>
                </c:pt>
                <c:pt idx="19">
                  <c:v>3.2418413658958287</c:v>
                </c:pt>
                <c:pt idx="20">
                  <c:v>5.7218309859154921</c:v>
                </c:pt>
                <c:pt idx="21">
                  <c:v>9.3258426966292163</c:v>
                </c:pt>
                <c:pt idx="22">
                  <c:v>9.5819209039547992</c:v>
                </c:pt>
                <c:pt idx="23">
                  <c:v>9.0461262875055972</c:v>
                </c:pt>
                <c:pt idx="24">
                  <c:v>9.8925693822739493</c:v>
                </c:pt>
                <c:pt idx="25">
                  <c:v>10.01356238698011</c:v>
                </c:pt>
                <c:pt idx="26">
                  <c:v>8.3257713248638829</c:v>
                </c:pt>
                <c:pt idx="27">
                  <c:v>7.0800450958286376</c:v>
                </c:pt>
                <c:pt idx="28">
                  <c:v>5.7988402319536103</c:v>
                </c:pt>
                <c:pt idx="29">
                  <c:v>5.0165016501650159</c:v>
                </c:pt>
                <c:pt idx="30">
                  <c:v>5.2077635062690097</c:v>
                </c:pt>
                <c:pt idx="31">
                  <c:v>5.7618521735714312</c:v>
                </c:pt>
                <c:pt idx="32">
                  <c:v>6.5263295382806881</c:v>
                </c:pt>
                <c:pt idx="33">
                  <c:v>7.666815371869224</c:v>
                </c:pt>
                <c:pt idx="34">
                  <c:v>6.9750336247478169</c:v>
                </c:pt>
                <c:pt idx="35">
                  <c:v>6.1463074021356734</c:v>
                </c:pt>
                <c:pt idx="36">
                  <c:v>6.2241730793953973</c:v>
                </c:pt>
                <c:pt idx="37">
                  <c:v>8.3164420034916695</c:v>
                </c:pt>
                <c:pt idx="38">
                  <c:v>8.5783570779023925</c:v>
                </c:pt>
                <c:pt idx="39">
                  <c:v>7.7826286306640373</c:v>
                </c:pt>
                <c:pt idx="40">
                  <c:v>7.9641120904312066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'OECD.Stat export'!$A$30:$B$30</c:f>
              <c:strCache>
                <c:ptCount val="1"/>
                <c:pt idx="0">
                  <c:v>Royaume-Uni</c:v>
                </c:pt>
              </c:strCache>
            </c:strRef>
          </c:tx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export'!$C$30:$AQ$30</c:f>
              <c:numCache>
                <c:formatCode>General</c:formatCode>
                <c:ptCount val="41"/>
                <c:pt idx="12">
                  <c:v>11.79114698814171</c:v>
                </c:pt>
                <c:pt idx="13">
                  <c:v>11.264013108735538</c:v>
                </c:pt>
                <c:pt idx="14">
                  <c:v>11.21614555413232</c:v>
                </c:pt>
                <c:pt idx="15">
                  <c:v>10.76778274014468</c:v>
                </c:pt>
                <c:pt idx="16">
                  <c:v>8.7968287817025566</c:v>
                </c:pt>
                <c:pt idx="17">
                  <c:v>7.2026417586433187</c:v>
                </c:pt>
                <c:pt idx="18">
                  <c:v>6.8049114909913113</c:v>
                </c:pt>
                <c:pt idx="19">
                  <c:v>8.3794577173684619</c:v>
                </c:pt>
                <c:pt idx="20">
                  <c:v>9.6562201886725756</c:v>
                </c:pt>
                <c:pt idx="21">
                  <c:v>10.27329015728418</c:v>
                </c:pt>
                <c:pt idx="22">
                  <c:v>9.5747335400848392</c:v>
                </c:pt>
                <c:pt idx="23">
                  <c:v>8.5878407306978719</c:v>
                </c:pt>
                <c:pt idx="24">
                  <c:v>8.0912936826762412</c:v>
                </c:pt>
                <c:pt idx="25">
                  <c:v>7.0260512530086361</c:v>
                </c:pt>
                <c:pt idx="26">
                  <c:v>6.1022715191891974</c:v>
                </c:pt>
                <c:pt idx="27">
                  <c:v>5.9463252061041922</c:v>
                </c:pt>
                <c:pt idx="28">
                  <c:v>5.4766875434933899</c:v>
                </c:pt>
                <c:pt idx="29">
                  <c:v>4.7407201445850129</c:v>
                </c:pt>
                <c:pt idx="30">
                  <c:v>5.0676955937575361</c:v>
                </c:pt>
                <c:pt idx="31">
                  <c:v>4.8366683769454415</c:v>
                </c:pt>
                <c:pt idx="32">
                  <c:v>4.6338224779544444</c:v>
                </c:pt>
                <c:pt idx="33">
                  <c:v>4.6517818520613572</c:v>
                </c:pt>
                <c:pt idx="34">
                  <c:v>5.3969188499656546</c:v>
                </c:pt>
                <c:pt idx="35">
                  <c:v>5.2772080606830105</c:v>
                </c:pt>
                <c:pt idx="36">
                  <c:v>5.2900694623102673</c:v>
                </c:pt>
                <c:pt idx="37">
                  <c:v>7.7048760171717809</c:v>
                </c:pt>
                <c:pt idx="38">
                  <c:v>7.7507017096198014</c:v>
                </c:pt>
                <c:pt idx="39">
                  <c:v>7.8180323722812348</c:v>
                </c:pt>
                <c:pt idx="40">
                  <c:v>7.8883144862726713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'OECD.Stat export'!$A$31:$B$31</c:f>
              <c:strCache>
                <c:ptCount val="1"/>
                <c:pt idx="0">
                  <c:v>États-Unis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'OECD.Stat export'!$C$24:$AQ$24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export'!$C$31:$AQ$31</c:f>
              <c:numCache>
                <c:formatCode>General</c:formatCode>
                <c:ptCount val="41"/>
                <c:pt idx="0">
                  <c:v>5.6069397368874574</c:v>
                </c:pt>
                <c:pt idx="1">
                  <c:v>4.8865580516387297</c:v>
                </c:pt>
                <c:pt idx="2">
                  <c:v>5.6074563073007857</c:v>
                </c:pt>
                <c:pt idx="3">
                  <c:v>8.4552550759256135</c:v>
                </c:pt>
                <c:pt idx="4">
                  <c:v>7.7007071547420978</c:v>
                </c:pt>
                <c:pt idx="5">
                  <c:v>7.0609029390970601</c:v>
                </c:pt>
                <c:pt idx="6">
                  <c:v>6.0642511368637226</c:v>
                </c:pt>
                <c:pt idx="7">
                  <c:v>5.8440197404775054</c:v>
                </c:pt>
                <c:pt idx="8">
                  <c:v>7.1411873614916352</c:v>
                </c:pt>
                <c:pt idx="9">
                  <c:v>7.6119663939781557</c:v>
                </c:pt>
                <c:pt idx="10">
                  <c:v>9.6866691469379234</c:v>
                </c:pt>
                <c:pt idx="11">
                  <c:v>9.6080751577739516</c:v>
                </c:pt>
                <c:pt idx="12">
                  <c:v>7.5195518917776374</c:v>
                </c:pt>
                <c:pt idx="13">
                  <c:v>7.198905267533906</c:v>
                </c:pt>
                <c:pt idx="14">
                  <c:v>6.9911909975049653</c:v>
                </c:pt>
                <c:pt idx="15">
                  <c:v>6.1937378507128962</c:v>
                </c:pt>
                <c:pt idx="16">
                  <c:v>5.5075656083307996</c:v>
                </c:pt>
                <c:pt idx="17">
                  <c:v>5.2723779385171792</c:v>
                </c:pt>
                <c:pt idx="18">
                  <c:v>5.5983344061156535</c:v>
                </c:pt>
                <c:pt idx="19">
                  <c:v>6.8273378447900566</c:v>
                </c:pt>
                <c:pt idx="20">
                  <c:v>7.5040592018984569</c:v>
                </c:pt>
                <c:pt idx="21">
                  <c:v>6.9194510878398781</c:v>
                </c:pt>
                <c:pt idx="22">
                  <c:v>6.1003990630031222</c:v>
                </c:pt>
                <c:pt idx="23">
                  <c:v>5.5962872821272542</c:v>
                </c:pt>
                <c:pt idx="24">
                  <c:v>5.4022576599175771</c:v>
                </c:pt>
                <c:pt idx="25">
                  <c:v>4.9429546204923147</c:v>
                </c:pt>
                <c:pt idx="26">
                  <c:v>4.5092028996034115</c:v>
                </c:pt>
                <c:pt idx="27">
                  <c:v>4.2175504053957082</c:v>
                </c:pt>
                <c:pt idx="28">
                  <c:v>3.9920327666498348</c:v>
                </c:pt>
                <c:pt idx="29">
                  <c:v>4.7316570887890137</c:v>
                </c:pt>
                <c:pt idx="30">
                  <c:v>5.7833953459475502</c:v>
                </c:pt>
                <c:pt idx="31">
                  <c:v>5.9893113827630708</c:v>
                </c:pt>
                <c:pt idx="32">
                  <c:v>5.5285314011628302</c:v>
                </c:pt>
                <c:pt idx="33">
                  <c:v>5.0825095770044735</c:v>
                </c:pt>
                <c:pt idx="34">
                  <c:v>4.6239797131309919</c:v>
                </c:pt>
                <c:pt idx="35">
                  <c:v>4.6218048353600389</c:v>
                </c:pt>
                <c:pt idx="36">
                  <c:v>5.78410085231876</c:v>
                </c:pt>
                <c:pt idx="37">
                  <c:v>9.2556310981938967</c:v>
                </c:pt>
                <c:pt idx="38">
                  <c:v>9.6318053624111322</c:v>
                </c:pt>
                <c:pt idx="39">
                  <c:v>8.9496468443836878</c:v>
                </c:pt>
                <c:pt idx="40">
                  <c:v>8.0685022552315555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39872"/>
        <c:axId val="29441408"/>
      </c:lineChart>
      <c:catAx>
        <c:axId val="2943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29441408"/>
        <c:crosses val="autoZero"/>
        <c:auto val="1"/>
        <c:lblAlgn val="ctr"/>
        <c:lblOffset val="100"/>
        <c:noMultiLvlLbl val="0"/>
      </c:catAx>
      <c:valAx>
        <c:axId val="2944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439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export'!$A$8:$B$8</c:f>
              <c:strCache>
                <c:ptCount val="1"/>
                <c:pt idx="0">
                  <c:v>Danemark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export'!$C$8:$AQ$8</c:f>
              <c:numCache>
                <c:formatCode>General</c:formatCode>
                <c:ptCount val="41"/>
                <c:pt idx="11">
                  <c:v>9.7442851197571319</c:v>
                </c:pt>
                <c:pt idx="12">
                  <c:v>8.8718872920799718</c:v>
                </c:pt>
                <c:pt idx="13">
                  <c:v>7.7980141793921005</c:v>
                </c:pt>
                <c:pt idx="14">
                  <c:v>6.0313876867622378</c:v>
                </c:pt>
                <c:pt idx="15">
                  <c:v>6.0906743743463823</c:v>
                </c:pt>
                <c:pt idx="16">
                  <c:v>6.4865052219019601</c:v>
                </c:pt>
                <c:pt idx="17">
                  <c:v>8.1480400696067328</c:v>
                </c:pt>
                <c:pt idx="18">
                  <c:v>8.3384956678743851</c:v>
                </c:pt>
                <c:pt idx="19">
                  <c:v>9.0958811784187006</c:v>
                </c:pt>
                <c:pt idx="20">
                  <c:v>9.0286360069313378</c:v>
                </c:pt>
                <c:pt idx="21">
                  <c:v>10.714428185497779</c:v>
                </c:pt>
                <c:pt idx="22">
                  <c:v>8.0361629762592468</c:v>
                </c:pt>
                <c:pt idx="23">
                  <c:v>6.9921299268994446</c:v>
                </c:pt>
                <c:pt idx="24">
                  <c:v>6.8437772715117955</c:v>
                </c:pt>
                <c:pt idx="25">
                  <c:v>5.399964305339096</c:v>
                </c:pt>
                <c:pt idx="26">
                  <c:v>5.0389033918180131</c:v>
                </c:pt>
                <c:pt idx="27">
                  <c:v>5.1415299723026564</c:v>
                </c:pt>
                <c:pt idx="28">
                  <c:v>4.4760273271162401</c:v>
                </c:pt>
                <c:pt idx="29">
                  <c:v>4.1642135456184173</c:v>
                </c:pt>
                <c:pt idx="30">
                  <c:v>4.5860325905646793</c:v>
                </c:pt>
                <c:pt idx="31">
                  <c:v>5.4065457277132563</c:v>
                </c:pt>
                <c:pt idx="32">
                  <c:v>5.5077458622245778</c:v>
                </c:pt>
                <c:pt idx="33">
                  <c:v>4.829886239540838</c:v>
                </c:pt>
                <c:pt idx="34">
                  <c:v>3.8970127137105997</c:v>
                </c:pt>
                <c:pt idx="35">
                  <c:v>3.800982904377368</c:v>
                </c:pt>
                <c:pt idx="36">
                  <c:v>3.4337100768163045</c:v>
                </c:pt>
                <c:pt idx="37">
                  <c:v>6.0073070007040998</c:v>
                </c:pt>
                <c:pt idx="38">
                  <c:v>7.463579013362617</c:v>
                </c:pt>
                <c:pt idx="39">
                  <c:v>7.5726709025158963</c:v>
                </c:pt>
                <c:pt idx="40">
                  <c:v>7.5258096646376265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'OECD.Stat export'!$A$9:$B$9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export'!$C$9:$AQ$9</c:f>
              <c:numCache>
                <c:formatCode>General</c:formatCode>
                <c:ptCount val="41"/>
                <c:pt idx="11">
                  <c:v>7.9199694437602188</c:v>
                </c:pt>
                <c:pt idx="12">
                  <c:v>9.533326635821016</c:v>
                </c:pt>
                <c:pt idx="13">
                  <c:v>10.25859930065435</c:v>
                </c:pt>
                <c:pt idx="14">
                  <c:v>10.231484207471413</c:v>
                </c:pt>
                <c:pt idx="15">
                  <c:v>10.73572177328521</c:v>
                </c:pt>
                <c:pt idx="16">
                  <c:v>10.184339209701053</c:v>
                </c:pt>
                <c:pt idx="17">
                  <c:v>9.6223850888873947</c:v>
                </c:pt>
                <c:pt idx="18">
                  <c:v>9.359842876489223</c:v>
                </c:pt>
                <c:pt idx="19">
                  <c:v>9.1674809058727877</c:v>
                </c:pt>
                <c:pt idx="20">
                  <c:v>10.247333506196538</c:v>
                </c:pt>
                <c:pt idx="21">
                  <c:v>11.37089242295435</c:v>
                </c:pt>
                <c:pt idx="22">
                  <c:v>12.662625255992621</c:v>
                </c:pt>
                <c:pt idx="23">
                  <c:v>11.891032800700252</c:v>
                </c:pt>
                <c:pt idx="24">
                  <c:v>12.421270697793718</c:v>
                </c:pt>
                <c:pt idx="25">
                  <c:v>12.629924029429231</c:v>
                </c:pt>
                <c:pt idx="26">
                  <c:v>12.121809209844463</c:v>
                </c:pt>
                <c:pt idx="27">
                  <c:v>12.08310165633263</c:v>
                </c:pt>
                <c:pt idx="28">
                  <c:v>10.243804961250278</c:v>
                </c:pt>
                <c:pt idx="29">
                  <c:v>8.6104048477392947</c:v>
                </c:pt>
                <c:pt idx="30">
                  <c:v>8.7016571576290627</c:v>
                </c:pt>
                <c:pt idx="31">
                  <c:v>8.4564691858217103</c:v>
                </c:pt>
                <c:pt idx="32">
                  <c:v>8.8357074472453672</c:v>
                </c:pt>
                <c:pt idx="33">
                  <c:v>8.8810075077468067</c:v>
                </c:pt>
                <c:pt idx="34">
                  <c:v>8.8296988030947272</c:v>
                </c:pt>
                <c:pt idx="35">
                  <c:v>8.0039607922041647</c:v>
                </c:pt>
                <c:pt idx="36">
                  <c:v>7.3861930317339803</c:v>
                </c:pt>
                <c:pt idx="37">
                  <c:v>9.1270715694281943</c:v>
                </c:pt>
                <c:pt idx="38">
                  <c:v>9.317404281414019</c:v>
                </c:pt>
                <c:pt idx="39">
                  <c:v>9.2008370010660094</c:v>
                </c:pt>
                <c:pt idx="40">
                  <c:v>9.8674113877489003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'OECD.Stat export'!$A$10:$B$10</c:f>
              <c:strCache>
                <c:ptCount val="1"/>
                <c:pt idx="0">
                  <c:v>Allemagne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export'!$C$10:$AQ$10</c:f>
              <c:numCache>
                <c:formatCode>General</c:formatCode>
                <c:ptCount val="41"/>
                <c:pt idx="0">
                  <c:v>0.9092585081671033</c:v>
                </c:pt>
                <c:pt idx="1">
                  <c:v>0.99730261719034807</c:v>
                </c:pt>
                <c:pt idx="2">
                  <c:v>2.1257889168581969</c:v>
                </c:pt>
                <c:pt idx="3">
                  <c:v>3.9512984624439045</c:v>
                </c:pt>
                <c:pt idx="4">
                  <c:v>3.9219530238579621</c:v>
                </c:pt>
                <c:pt idx="5">
                  <c:v>3.8088017751479284</c:v>
                </c:pt>
                <c:pt idx="6">
                  <c:v>3.6559732480799614</c:v>
                </c:pt>
                <c:pt idx="7">
                  <c:v>3.1820988775473147</c:v>
                </c:pt>
                <c:pt idx="8">
                  <c:v>3.1801917847430947</c:v>
                </c:pt>
                <c:pt idx="9">
                  <c:v>4.4921750803688143</c:v>
                </c:pt>
                <c:pt idx="10">
                  <c:v>6.4189662417705575</c:v>
                </c:pt>
                <c:pt idx="11">
                  <c:v>7.8983430049639951</c:v>
                </c:pt>
                <c:pt idx="12">
                  <c:v>7.047164229494375</c:v>
                </c:pt>
                <c:pt idx="13">
                  <c:v>7.1069461066735276</c:v>
                </c:pt>
                <c:pt idx="14">
                  <c:v>6.4311022669294422</c:v>
                </c:pt>
                <c:pt idx="15">
                  <c:v>6.2175951035446326</c:v>
                </c:pt>
                <c:pt idx="16">
                  <c:v>6.1845669144250994</c:v>
                </c:pt>
                <c:pt idx="17">
                  <c:v>5.5676035932779424</c:v>
                </c:pt>
                <c:pt idx="18">
                  <c:v>4.8375188337012345</c:v>
                </c:pt>
                <c:pt idx="19">
                  <c:v>5.5688910225636103</c:v>
                </c:pt>
                <c:pt idx="20">
                  <c:v>6.6219296024309955</c:v>
                </c:pt>
                <c:pt idx="21">
                  <c:v>7.8696564451298121</c:v>
                </c:pt>
                <c:pt idx="22">
                  <c:v>8.4017016104527489</c:v>
                </c:pt>
                <c:pt idx="23">
                  <c:v>8.1267777326290123</c:v>
                </c:pt>
                <c:pt idx="24">
                  <c:v>8.8621997471555005</c:v>
                </c:pt>
                <c:pt idx="25">
                  <c:v>9.815103250766219</c:v>
                </c:pt>
                <c:pt idx="26">
                  <c:v>9.2117735096033915</c:v>
                </c:pt>
                <c:pt idx="27">
                  <c:v>8.406967937389549</c:v>
                </c:pt>
                <c:pt idx="28">
                  <c:v>7.7483493966760282</c:v>
                </c:pt>
                <c:pt idx="29">
                  <c:v>7.8336020963515436</c:v>
                </c:pt>
                <c:pt idx="30">
                  <c:v>8.5668878181680608</c:v>
                </c:pt>
                <c:pt idx="31">
                  <c:v>9.2669467928922202</c:v>
                </c:pt>
                <c:pt idx="32">
                  <c:v>10.289075209610807</c:v>
                </c:pt>
                <c:pt idx="33">
                  <c:v>11.147660818713449</c:v>
                </c:pt>
                <c:pt idx="34">
                  <c:v>10.292842693382141</c:v>
                </c:pt>
                <c:pt idx="35">
                  <c:v>8.6366144471367203</c:v>
                </c:pt>
                <c:pt idx="36">
                  <c:v>7.5107707036859743</c:v>
                </c:pt>
                <c:pt idx="37">
                  <c:v>7.7256093185677717</c:v>
                </c:pt>
                <c:pt idx="38">
                  <c:v>7.0578943589498104</c:v>
                </c:pt>
                <c:pt idx="39">
                  <c:v>5.9168519131627493</c:v>
                </c:pt>
                <c:pt idx="40">
                  <c:v>5.5460607081818845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'OECD.Stat export'!$A$11:$B$11</c:f>
              <c:strCache>
                <c:ptCount val="1"/>
                <c:pt idx="0">
                  <c:v>Pays Bas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export'!$C$11:$AQ$11</c:f>
              <c:numCache>
                <c:formatCode>General</c:formatCode>
                <c:ptCount val="41"/>
                <c:pt idx="0">
                  <c:v>2.215169787369089</c:v>
                </c:pt>
                <c:pt idx="1">
                  <c:v>2.2435792906644929</c:v>
                </c:pt>
                <c:pt idx="2">
                  <c:v>2.7282476730068788</c:v>
                </c:pt>
                <c:pt idx="3">
                  <c:v>3.9238782051282044</c:v>
                </c:pt>
                <c:pt idx="4">
                  <c:v>4.1873337303950757</c:v>
                </c:pt>
                <c:pt idx="5">
                  <c:v>3.9988998035363448</c:v>
                </c:pt>
                <c:pt idx="6">
                  <c:v>3.9972978227060665</c:v>
                </c:pt>
                <c:pt idx="7">
                  <c:v>4.0124188001528456</c:v>
                </c:pt>
                <c:pt idx="8">
                  <c:v>4.6034149962880466</c:v>
                </c:pt>
                <c:pt idx="9">
                  <c:v>6.9297791208000579</c:v>
                </c:pt>
                <c:pt idx="10">
                  <c:v>9.5992768906297066</c:v>
                </c:pt>
                <c:pt idx="11">
                  <c:v>13.9390299105122</c:v>
                </c:pt>
                <c:pt idx="12">
                  <c:v>14.239680725812031</c:v>
                </c:pt>
                <c:pt idx="13">
                  <c:v>13.083915001891141</c:v>
                </c:pt>
                <c:pt idx="14">
                  <c:v>12.104232308609379</c:v>
                </c:pt>
                <c:pt idx="15">
                  <c:v>9.5113303530137188</c:v>
                </c:pt>
                <c:pt idx="16">
                  <c:v>9.0662650602409638</c:v>
                </c:pt>
                <c:pt idx="17">
                  <c:v>8.2675405928794898</c:v>
                </c:pt>
                <c:pt idx="18">
                  <c:v>7.422500363848056</c:v>
                </c:pt>
                <c:pt idx="19">
                  <c:v>6.9472182596291008</c:v>
                </c:pt>
                <c:pt idx="20">
                  <c:v>5.483963344788088</c:v>
                </c:pt>
                <c:pt idx="21">
                  <c:v>6.1256175017642898</c:v>
                </c:pt>
                <c:pt idx="22">
                  <c:v>6.8067928730512257</c:v>
                </c:pt>
                <c:pt idx="23">
                  <c:v>7.0435838618270132</c:v>
                </c:pt>
                <c:pt idx="24">
                  <c:v>6.3826946187742015</c:v>
                </c:pt>
                <c:pt idx="25">
                  <c:v>5.4276746010986123</c:v>
                </c:pt>
                <c:pt idx="26">
                  <c:v>4.2985842985842977</c:v>
                </c:pt>
                <c:pt idx="27">
                  <c:v>3.5238940296615544</c:v>
                </c:pt>
                <c:pt idx="28">
                  <c:v>3.0472636815920402</c:v>
                </c:pt>
                <c:pt idx="29">
                  <c:v>2.4932115527030363</c:v>
                </c:pt>
                <c:pt idx="30">
                  <c:v>3.0655519205137529</c:v>
                </c:pt>
                <c:pt idx="31">
                  <c:v>4.1159279103750608</c:v>
                </c:pt>
                <c:pt idx="32">
                  <c:v>5.0429314306445763</c:v>
                </c:pt>
                <c:pt idx="33">
                  <c:v>5.2593746256139928</c:v>
                </c:pt>
                <c:pt idx="34">
                  <c:v>4.3240023823704581</c:v>
                </c:pt>
                <c:pt idx="35">
                  <c:v>3.5697620158656087</c:v>
                </c:pt>
                <c:pt idx="36">
                  <c:v>3.027522935779817</c:v>
                </c:pt>
                <c:pt idx="37">
                  <c:v>3.6779776816214995</c:v>
                </c:pt>
                <c:pt idx="38">
                  <c:v>4.4515466270973638</c:v>
                </c:pt>
                <c:pt idx="39">
                  <c:v>4.4297294211667992</c:v>
                </c:pt>
                <c:pt idx="40">
                  <c:v>5.2684153382763634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'OECD.Stat export'!$A$12:$B$12</c:f>
              <c:strCache>
                <c:ptCount val="1"/>
                <c:pt idx="0">
                  <c:v>Espagne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export'!$C$12:$AQ$12</c:f>
              <c:numCache>
                <c:formatCode>General</c:formatCode>
                <c:ptCount val="41"/>
                <c:pt idx="0">
                  <c:v>1.951434461703099</c:v>
                </c:pt>
                <c:pt idx="1">
                  <c:v>2.1423993652150024</c:v>
                </c:pt>
                <c:pt idx="2">
                  <c:v>2.7064453094948693</c:v>
                </c:pt>
                <c:pt idx="3">
                  <c:v>4.3462938134457012</c:v>
                </c:pt>
                <c:pt idx="4">
                  <c:v>4.4602797571918726</c:v>
                </c:pt>
                <c:pt idx="5">
                  <c:v>5.062398542687359</c:v>
                </c:pt>
                <c:pt idx="6">
                  <c:v>6.7719280258368793</c:v>
                </c:pt>
                <c:pt idx="7">
                  <c:v>8.4302028791038897</c:v>
                </c:pt>
                <c:pt idx="8">
                  <c:v>11.144230140093489</c:v>
                </c:pt>
                <c:pt idx="9">
                  <c:v>13.699503179362379</c:v>
                </c:pt>
                <c:pt idx="10">
                  <c:v>15.477468963443449</c:v>
                </c:pt>
                <c:pt idx="11">
                  <c:v>16.922043960703935</c:v>
                </c:pt>
                <c:pt idx="12">
                  <c:v>19.63836279017449</c:v>
                </c:pt>
                <c:pt idx="13">
                  <c:v>21.037157337664162</c:v>
                </c:pt>
                <c:pt idx="14">
                  <c:v>20.626325933526527</c:v>
                </c:pt>
                <c:pt idx="15">
                  <c:v>19.885228707520255</c:v>
                </c:pt>
                <c:pt idx="16">
                  <c:v>18.928810998443488</c:v>
                </c:pt>
                <c:pt idx="17">
                  <c:v>16.965799021724411</c:v>
                </c:pt>
                <c:pt idx="18">
                  <c:v>15.99982152304584</c:v>
                </c:pt>
                <c:pt idx="19">
                  <c:v>16.087093919858436</c:v>
                </c:pt>
                <c:pt idx="20">
                  <c:v>18.141322880817409</c:v>
                </c:pt>
                <c:pt idx="21">
                  <c:v>22.425503807375463</c:v>
                </c:pt>
                <c:pt idx="22">
                  <c:v>23.883334974884267</c:v>
                </c:pt>
                <c:pt idx="23">
                  <c:v>22.676561775260598</c:v>
                </c:pt>
                <c:pt idx="24">
                  <c:v>21.969974588337067</c:v>
                </c:pt>
                <c:pt idx="25">
                  <c:v>20.569779637014346</c:v>
                </c:pt>
                <c:pt idx="26">
                  <c:v>18.580877579783966</c:v>
                </c:pt>
                <c:pt idx="27">
                  <c:v>15.639720581814839</c:v>
                </c:pt>
                <c:pt idx="28">
                  <c:v>13.863494470210492</c:v>
                </c:pt>
                <c:pt idx="29">
                  <c:v>10.46874387395612</c:v>
                </c:pt>
                <c:pt idx="30">
                  <c:v>11.35786179296206</c:v>
                </c:pt>
                <c:pt idx="31">
                  <c:v>11.302670796563621</c:v>
                </c:pt>
                <c:pt idx="32">
                  <c:v>10.966946370154879</c:v>
                </c:pt>
                <c:pt idx="33">
                  <c:v>9.1570568449780367</c:v>
                </c:pt>
                <c:pt idx="34">
                  <c:v>8.5111360875579933</c:v>
                </c:pt>
                <c:pt idx="35">
                  <c:v>8.2645596448479139</c:v>
                </c:pt>
                <c:pt idx="36">
                  <c:v>11.338301189326788</c:v>
                </c:pt>
                <c:pt idx="37">
                  <c:v>18.012011740877682</c:v>
                </c:pt>
                <c:pt idx="38">
                  <c:v>20.063294538323213</c:v>
                </c:pt>
                <c:pt idx="39">
                  <c:v>21.637122904761938</c:v>
                </c:pt>
                <c:pt idx="40">
                  <c:v>25.027276462072603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'OECD.Stat export'!$A$13:$B$13</c:f>
              <c:strCache>
                <c:ptCount val="1"/>
                <c:pt idx="0">
                  <c:v>Suède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export'!$C$13:$AQ$13</c:f>
              <c:numCache>
                <c:formatCode>General</c:formatCode>
                <c:ptCount val="41"/>
                <c:pt idx="0">
                  <c:v>2.7054941179434224</c:v>
                </c:pt>
                <c:pt idx="1">
                  <c:v>2.4640450568238967</c:v>
                </c:pt>
                <c:pt idx="2">
                  <c:v>1.9836264252677398</c:v>
                </c:pt>
                <c:pt idx="3">
                  <c:v>1.6298556621137272</c:v>
                </c:pt>
                <c:pt idx="4">
                  <c:v>1.8180944832720898</c:v>
                </c:pt>
                <c:pt idx="5">
                  <c:v>1.9607843137254897</c:v>
                </c:pt>
                <c:pt idx="6">
                  <c:v>2.4575206768253675</c:v>
                </c:pt>
                <c:pt idx="7">
                  <c:v>2.2886501634750118</c:v>
                </c:pt>
                <c:pt idx="8">
                  <c:v>2.2261222981710707</c:v>
                </c:pt>
                <c:pt idx="9">
                  <c:v>2.7589222025357243</c:v>
                </c:pt>
                <c:pt idx="10">
                  <c:v>3.51037571990127</c:v>
                </c:pt>
                <c:pt idx="11">
                  <c:v>3.8973448911337107</c:v>
                </c:pt>
                <c:pt idx="12">
                  <c:v>3.5002155025746888</c:v>
                </c:pt>
                <c:pt idx="13">
                  <c:v>3.1036581242815595</c:v>
                </c:pt>
                <c:pt idx="14">
                  <c:v>2.8468953149518033</c:v>
                </c:pt>
                <c:pt idx="15">
                  <c:v>2.274754683318466</c:v>
                </c:pt>
                <c:pt idx="16">
                  <c:v>1.8743109151047412</c:v>
                </c:pt>
                <c:pt idx="17">
                  <c:v>1.589029168480627</c:v>
                </c:pt>
                <c:pt idx="18">
                  <c:v>1.8315018315018321</c:v>
                </c:pt>
                <c:pt idx="19">
                  <c:v>3.2418413658958287</c:v>
                </c:pt>
                <c:pt idx="20">
                  <c:v>5.7218309859154921</c:v>
                </c:pt>
                <c:pt idx="21">
                  <c:v>9.3258426966292163</c:v>
                </c:pt>
                <c:pt idx="22">
                  <c:v>9.5819209039547992</c:v>
                </c:pt>
                <c:pt idx="23">
                  <c:v>9.0461262875055972</c:v>
                </c:pt>
                <c:pt idx="24">
                  <c:v>9.8925693822739493</c:v>
                </c:pt>
                <c:pt idx="25">
                  <c:v>10.01356238698011</c:v>
                </c:pt>
                <c:pt idx="26">
                  <c:v>8.3257713248638829</c:v>
                </c:pt>
                <c:pt idx="27">
                  <c:v>7.0800450958286376</c:v>
                </c:pt>
                <c:pt idx="28">
                  <c:v>5.7988402319536103</c:v>
                </c:pt>
                <c:pt idx="29">
                  <c:v>5.0165016501650159</c:v>
                </c:pt>
                <c:pt idx="30">
                  <c:v>5.2077635062690097</c:v>
                </c:pt>
                <c:pt idx="31">
                  <c:v>5.7618521735714312</c:v>
                </c:pt>
                <c:pt idx="32">
                  <c:v>6.5263295382806881</c:v>
                </c:pt>
                <c:pt idx="33">
                  <c:v>7.666815371869224</c:v>
                </c:pt>
                <c:pt idx="34">
                  <c:v>6.9750336247478169</c:v>
                </c:pt>
                <c:pt idx="35">
                  <c:v>6.1463074021356734</c:v>
                </c:pt>
                <c:pt idx="36">
                  <c:v>6.2241730793953973</c:v>
                </c:pt>
                <c:pt idx="37">
                  <c:v>8.3164420034916695</c:v>
                </c:pt>
                <c:pt idx="38">
                  <c:v>8.5783570779023925</c:v>
                </c:pt>
                <c:pt idx="39">
                  <c:v>7.7826286306640373</c:v>
                </c:pt>
                <c:pt idx="40">
                  <c:v>7.9641120904312066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'OECD.Stat export'!$A$14:$B$14</c:f>
              <c:strCache>
                <c:ptCount val="1"/>
                <c:pt idx="0">
                  <c:v>Royaume-Uni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export'!$C$14:$AQ$14</c:f>
              <c:numCache>
                <c:formatCode>General</c:formatCode>
                <c:ptCount val="41"/>
                <c:pt idx="12">
                  <c:v>11.79114698814171</c:v>
                </c:pt>
                <c:pt idx="13">
                  <c:v>11.264013108735538</c:v>
                </c:pt>
                <c:pt idx="14">
                  <c:v>11.21614555413232</c:v>
                </c:pt>
                <c:pt idx="15">
                  <c:v>10.76778274014468</c:v>
                </c:pt>
                <c:pt idx="16">
                  <c:v>8.7968287817025566</c:v>
                </c:pt>
                <c:pt idx="17">
                  <c:v>7.2026417586433187</c:v>
                </c:pt>
                <c:pt idx="18">
                  <c:v>6.8049114909913113</c:v>
                </c:pt>
                <c:pt idx="19">
                  <c:v>8.3794577173684619</c:v>
                </c:pt>
                <c:pt idx="20">
                  <c:v>9.6562201886725756</c:v>
                </c:pt>
                <c:pt idx="21">
                  <c:v>10.27329015728418</c:v>
                </c:pt>
                <c:pt idx="22">
                  <c:v>9.5747335400848392</c:v>
                </c:pt>
                <c:pt idx="23">
                  <c:v>8.5878407306978719</c:v>
                </c:pt>
                <c:pt idx="24">
                  <c:v>8.0912936826762412</c:v>
                </c:pt>
                <c:pt idx="25">
                  <c:v>7.0260512530086361</c:v>
                </c:pt>
                <c:pt idx="26">
                  <c:v>6.1022715191891974</c:v>
                </c:pt>
                <c:pt idx="27">
                  <c:v>5.9463252061041922</c:v>
                </c:pt>
                <c:pt idx="28">
                  <c:v>5.4766875434933899</c:v>
                </c:pt>
                <c:pt idx="29">
                  <c:v>4.7407201445850129</c:v>
                </c:pt>
                <c:pt idx="30">
                  <c:v>5.0676955937575361</c:v>
                </c:pt>
                <c:pt idx="31">
                  <c:v>4.8366683769454415</c:v>
                </c:pt>
                <c:pt idx="32">
                  <c:v>4.6338224779544444</c:v>
                </c:pt>
                <c:pt idx="33">
                  <c:v>4.6517818520613572</c:v>
                </c:pt>
                <c:pt idx="34">
                  <c:v>5.3969188499656546</c:v>
                </c:pt>
                <c:pt idx="35">
                  <c:v>5.2772080606830105</c:v>
                </c:pt>
                <c:pt idx="36">
                  <c:v>5.2900694623102673</c:v>
                </c:pt>
                <c:pt idx="37">
                  <c:v>7.7048760171717809</c:v>
                </c:pt>
                <c:pt idx="38">
                  <c:v>7.7507017096198014</c:v>
                </c:pt>
                <c:pt idx="39">
                  <c:v>7.8180323722812348</c:v>
                </c:pt>
                <c:pt idx="40">
                  <c:v>7.8883144862726713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'OECD.Stat export'!$A$15:$B$15</c:f>
              <c:strCache>
                <c:ptCount val="1"/>
                <c:pt idx="0">
                  <c:v>États-Unis</c:v>
                </c:pt>
              </c:strCache>
            </c:strRef>
          </c:tx>
          <c:marker>
            <c:symbol val="none"/>
          </c:marker>
          <c:cat>
            <c:strRef>
              <c:f>'OECD.Stat export'!$C$7:$AQ$7</c:f>
              <c:strCache>
                <c:ptCount val="4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</c:strCache>
            </c:strRef>
          </c:cat>
          <c:val>
            <c:numRef>
              <c:f>'OECD.Stat export'!$C$15:$AQ$15</c:f>
              <c:numCache>
                <c:formatCode>General</c:formatCode>
                <c:ptCount val="41"/>
                <c:pt idx="0">
                  <c:v>5.6069397368874574</c:v>
                </c:pt>
                <c:pt idx="1">
                  <c:v>4.8865580516387297</c:v>
                </c:pt>
                <c:pt idx="2">
                  <c:v>5.6074563073007857</c:v>
                </c:pt>
                <c:pt idx="3">
                  <c:v>8.4552550759256135</c:v>
                </c:pt>
                <c:pt idx="4">
                  <c:v>7.7007071547420978</c:v>
                </c:pt>
                <c:pt idx="5">
                  <c:v>7.0609029390970601</c:v>
                </c:pt>
                <c:pt idx="6">
                  <c:v>6.0642511368637226</c:v>
                </c:pt>
                <c:pt idx="7">
                  <c:v>5.8440197404775054</c:v>
                </c:pt>
                <c:pt idx="8">
                  <c:v>7.1411873614916352</c:v>
                </c:pt>
                <c:pt idx="9">
                  <c:v>7.6119663939781557</c:v>
                </c:pt>
                <c:pt idx="10">
                  <c:v>9.6866691469379234</c:v>
                </c:pt>
                <c:pt idx="11">
                  <c:v>9.6080751577739516</c:v>
                </c:pt>
                <c:pt idx="12">
                  <c:v>7.5195518917776374</c:v>
                </c:pt>
                <c:pt idx="13">
                  <c:v>7.198905267533906</c:v>
                </c:pt>
                <c:pt idx="14">
                  <c:v>6.9911909975049653</c:v>
                </c:pt>
                <c:pt idx="15">
                  <c:v>6.1937378507128962</c:v>
                </c:pt>
                <c:pt idx="16">
                  <c:v>5.5075656083307996</c:v>
                </c:pt>
                <c:pt idx="17">
                  <c:v>5.2723779385171792</c:v>
                </c:pt>
                <c:pt idx="18">
                  <c:v>5.5983344061156535</c:v>
                </c:pt>
                <c:pt idx="19">
                  <c:v>6.8273378447900566</c:v>
                </c:pt>
                <c:pt idx="20">
                  <c:v>7.5040592018984569</c:v>
                </c:pt>
                <c:pt idx="21">
                  <c:v>6.9194510878398781</c:v>
                </c:pt>
                <c:pt idx="22">
                  <c:v>6.1003990630031222</c:v>
                </c:pt>
                <c:pt idx="23">
                  <c:v>5.5962872821272542</c:v>
                </c:pt>
                <c:pt idx="24">
                  <c:v>5.4022576599175771</c:v>
                </c:pt>
                <c:pt idx="25">
                  <c:v>4.9429546204923147</c:v>
                </c:pt>
                <c:pt idx="26">
                  <c:v>4.5092028996034115</c:v>
                </c:pt>
                <c:pt idx="27">
                  <c:v>4.2175504053957082</c:v>
                </c:pt>
                <c:pt idx="28">
                  <c:v>3.9920327666498348</c:v>
                </c:pt>
                <c:pt idx="29">
                  <c:v>4.7316570887890137</c:v>
                </c:pt>
                <c:pt idx="30">
                  <c:v>5.7833953459475502</c:v>
                </c:pt>
                <c:pt idx="31">
                  <c:v>5.9893113827630708</c:v>
                </c:pt>
                <c:pt idx="32">
                  <c:v>5.5285314011628302</c:v>
                </c:pt>
                <c:pt idx="33">
                  <c:v>5.0825095770044735</c:v>
                </c:pt>
                <c:pt idx="34">
                  <c:v>4.6239797131309919</c:v>
                </c:pt>
                <c:pt idx="35">
                  <c:v>4.6218048353600389</c:v>
                </c:pt>
                <c:pt idx="36">
                  <c:v>5.78410085231876</c:v>
                </c:pt>
                <c:pt idx="37">
                  <c:v>9.2556310981938967</c:v>
                </c:pt>
                <c:pt idx="38">
                  <c:v>9.6318053624111322</c:v>
                </c:pt>
                <c:pt idx="39">
                  <c:v>8.9496468443836878</c:v>
                </c:pt>
                <c:pt idx="40">
                  <c:v>8.0685022552315555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53408"/>
        <c:axId val="57154944"/>
      </c:lineChart>
      <c:catAx>
        <c:axId val="57153408"/>
        <c:scaling>
          <c:orientation val="minMax"/>
        </c:scaling>
        <c:delete val="0"/>
        <c:axPos val="b"/>
        <c:majorTickMark val="out"/>
        <c:minorTickMark val="none"/>
        <c:tickLblPos val="nextTo"/>
        <c:crossAx val="57154944"/>
        <c:crosses val="autoZero"/>
        <c:auto val="1"/>
        <c:lblAlgn val="ctr"/>
        <c:lblOffset val="100"/>
        <c:noMultiLvlLbl val="0"/>
      </c:catAx>
      <c:valAx>
        <c:axId val="5715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153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Data!$A$12</c:f>
              <c:strCache>
                <c:ptCount val="1"/>
                <c:pt idx="0">
                  <c:v>BE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Data!$B$12:$AA$12</c:f>
              <c:numCache>
                <c:formatCode>#,##0.0</c:formatCode>
                <c:ptCount val="26"/>
                <c:pt idx="0">
                  <c:v>8</c:v>
                </c:pt>
                <c:pt idx="1">
                  <c:v>7.7</c:v>
                </c:pt>
                <c:pt idx="2">
                  <c:v>7.3</c:v>
                </c:pt>
                <c:pt idx="3">
                  <c:v>7.1</c:v>
                </c:pt>
                <c:pt idx="4">
                  <c:v>7.1</c:v>
                </c:pt>
                <c:pt idx="5">
                  <c:v>6.4</c:v>
                </c:pt>
                <c:pt idx="6">
                  <c:v>7.8</c:v>
                </c:pt>
                <c:pt idx="7">
                  <c:v>6.8</c:v>
                </c:pt>
                <c:pt idx="8">
                  <c:v>7.9</c:v>
                </c:pt>
                <c:pt idx="9">
                  <c:v>7.5</c:v>
                </c:pt>
                <c:pt idx="10">
                  <c:v>8.3000000000000007</c:v>
                </c:pt>
                <c:pt idx="11">
                  <c:v>8.1</c:v>
                </c:pt>
                <c:pt idx="12">
                  <c:v>8.7000000000000011</c:v>
                </c:pt>
                <c:pt idx="13">
                  <c:v>8.2000000000000011</c:v>
                </c:pt>
                <c:pt idx="14">
                  <c:v>8.7000000000000011</c:v>
                </c:pt>
                <c:pt idx="15">
                  <c:v>7.9</c:v>
                </c:pt>
                <c:pt idx="16">
                  <c:v>7.2</c:v>
                </c:pt>
                <c:pt idx="17">
                  <c:v>6.6</c:v>
                </c:pt>
                <c:pt idx="18">
                  <c:v>7.8</c:v>
                </c:pt>
                <c:pt idx="19">
                  <c:v>7.1</c:v>
                </c:pt>
                <c:pt idx="20">
                  <c:v>7.2</c:v>
                </c:pt>
                <c:pt idx="21">
                  <c:v>7</c:v>
                </c:pt>
                <c:pt idx="22">
                  <c:v>7.8</c:v>
                </c:pt>
                <c:pt idx="23">
                  <c:v>8.3000000000000007</c:v>
                </c:pt>
                <c:pt idx="24">
                  <c:v>8.5</c:v>
                </c:pt>
                <c:pt idx="25">
                  <c:v>8.1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Data!$A$13</c:f>
              <c:strCache>
                <c:ptCount val="1"/>
                <c:pt idx="0">
                  <c:v>DK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Data!$B$13:$AA$13</c:f>
              <c:numCache>
                <c:formatCode>#,##0.0</c:formatCode>
                <c:ptCount val="26"/>
                <c:pt idx="0">
                  <c:v>4.4000000000000004</c:v>
                </c:pt>
                <c:pt idx="1">
                  <c:v>3.6</c:v>
                </c:pt>
                <c:pt idx="2">
                  <c:v>4</c:v>
                </c:pt>
                <c:pt idx="3">
                  <c:v>3.3</c:v>
                </c:pt>
                <c:pt idx="4">
                  <c:v>3.6</c:v>
                </c:pt>
                <c:pt idx="5">
                  <c:v>3.2</c:v>
                </c:pt>
                <c:pt idx="6">
                  <c:v>3.5</c:v>
                </c:pt>
                <c:pt idx="7">
                  <c:v>3.6</c:v>
                </c:pt>
                <c:pt idx="8">
                  <c:v>5.4</c:v>
                </c:pt>
                <c:pt idx="9">
                  <c:v>6</c:v>
                </c:pt>
                <c:pt idx="10">
                  <c:v>6.3</c:v>
                </c:pt>
                <c:pt idx="11">
                  <c:v>6.7</c:v>
                </c:pt>
                <c:pt idx="12">
                  <c:v>8</c:v>
                </c:pt>
                <c:pt idx="13">
                  <c:v>7.6</c:v>
                </c:pt>
                <c:pt idx="14">
                  <c:v>7.4</c:v>
                </c:pt>
                <c:pt idx="15">
                  <c:v>7.4</c:v>
                </c:pt>
                <c:pt idx="16">
                  <c:v>8.2000000000000011</c:v>
                </c:pt>
                <c:pt idx="17">
                  <c:v>7.5</c:v>
                </c:pt>
                <c:pt idx="18">
                  <c:v>7.6</c:v>
                </c:pt>
                <c:pt idx="19">
                  <c:v>7.6</c:v>
                </c:pt>
                <c:pt idx="20">
                  <c:v>8.2000000000000011</c:v>
                </c:pt>
                <c:pt idx="21">
                  <c:v>7.9</c:v>
                </c:pt>
                <c:pt idx="22">
                  <c:v>7.5</c:v>
                </c:pt>
                <c:pt idx="23">
                  <c:v>7.1</c:v>
                </c:pt>
                <c:pt idx="24">
                  <c:v>7.9</c:v>
                </c:pt>
                <c:pt idx="25">
                  <c:v>6.9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Data!$A$14</c:f>
              <c:strCache>
                <c:ptCount val="1"/>
                <c:pt idx="0">
                  <c:v>ALL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Data!$B$14:$AA$14</c:f>
              <c:numCache>
                <c:formatCode>#,##0.0</c:formatCode>
                <c:ptCount val="26"/>
                <c:pt idx="0">
                  <c:v>9.6</c:v>
                </c:pt>
                <c:pt idx="1">
                  <c:v>8.7000000000000011</c:v>
                </c:pt>
                <c:pt idx="2">
                  <c:v>8.5</c:v>
                </c:pt>
                <c:pt idx="3">
                  <c:v>8.3000000000000007</c:v>
                </c:pt>
                <c:pt idx="4">
                  <c:v>8.3000000000000007</c:v>
                </c:pt>
                <c:pt idx="5">
                  <c:v>7.9</c:v>
                </c:pt>
                <c:pt idx="6">
                  <c:v>7.2</c:v>
                </c:pt>
                <c:pt idx="7">
                  <c:v>7.1</c:v>
                </c:pt>
                <c:pt idx="8">
                  <c:v>8.2000000000000011</c:v>
                </c:pt>
                <c:pt idx="9">
                  <c:v>7.9</c:v>
                </c:pt>
                <c:pt idx="10">
                  <c:v>8</c:v>
                </c:pt>
                <c:pt idx="11">
                  <c:v>7.4</c:v>
                </c:pt>
                <c:pt idx="12">
                  <c:v>8.1</c:v>
                </c:pt>
                <c:pt idx="13">
                  <c:v>7.1</c:v>
                </c:pt>
                <c:pt idx="14">
                  <c:v>6.8</c:v>
                </c:pt>
                <c:pt idx="15">
                  <c:v>6.6</c:v>
                </c:pt>
                <c:pt idx="16">
                  <c:v>6.8</c:v>
                </c:pt>
                <c:pt idx="17">
                  <c:v>6</c:v>
                </c:pt>
                <c:pt idx="18">
                  <c:v>5.8</c:v>
                </c:pt>
                <c:pt idx="19">
                  <c:v>5.5</c:v>
                </c:pt>
                <c:pt idx="20">
                  <c:v>6</c:v>
                </c:pt>
                <c:pt idx="21">
                  <c:v>5.5</c:v>
                </c:pt>
                <c:pt idx="22">
                  <c:v>5.5</c:v>
                </c:pt>
                <c:pt idx="23">
                  <c:v>5.3</c:v>
                </c:pt>
                <c:pt idx="24">
                  <c:v>5.9</c:v>
                </c:pt>
                <c:pt idx="25">
                  <c:v>5.4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Data!$A$15</c:f>
              <c:strCache>
                <c:ptCount val="1"/>
                <c:pt idx="0">
                  <c:v>IRL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Data!$B$15:$AA$15</c:f>
              <c:numCache>
                <c:formatCode>#,##0.0</c:formatCode>
                <c:ptCount val="26"/>
                <c:pt idx="0">
                  <c:v>4.4000000000000004</c:v>
                </c:pt>
                <c:pt idx="1">
                  <c:v>4.5999999999999996</c:v>
                </c:pt>
                <c:pt idx="2">
                  <c:v>4.9000000000000004</c:v>
                </c:pt>
                <c:pt idx="3">
                  <c:v>4.5999999999999996</c:v>
                </c:pt>
                <c:pt idx="4">
                  <c:v>4.7</c:v>
                </c:pt>
                <c:pt idx="5">
                  <c:v>5.4</c:v>
                </c:pt>
                <c:pt idx="6">
                  <c:v>6.9</c:v>
                </c:pt>
                <c:pt idx="7">
                  <c:v>7.6</c:v>
                </c:pt>
                <c:pt idx="8">
                  <c:v>10.5</c:v>
                </c:pt>
                <c:pt idx="9">
                  <c:v>12.5</c:v>
                </c:pt>
                <c:pt idx="10">
                  <c:v>13.1</c:v>
                </c:pt>
                <c:pt idx="11">
                  <c:v>12.8</c:v>
                </c:pt>
                <c:pt idx="12">
                  <c:v>13.3</c:v>
                </c:pt>
                <c:pt idx="13">
                  <c:v>14.1</c:v>
                </c:pt>
                <c:pt idx="14">
                  <c:v>14.4</c:v>
                </c:pt>
                <c:pt idx="15">
                  <c:v>14.6</c:v>
                </c:pt>
                <c:pt idx="16">
                  <c:v>14.6</c:v>
                </c:pt>
                <c:pt idx="17">
                  <c:v>14.9</c:v>
                </c:pt>
                <c:pt idx="18">
                  <c:v>15.4</c:v>
                </c:pt>
                <c:pt idx="19">
                  <c:v>14.8</c:v>
                </c:pt>
                <c:pt idx="20">
                  <c:v>15.3</c:v>
                </c:pt>
                <c:pt idx="21">
                  <c:v>15.3</c:v>
                </c:pt>
                <c:pt idx="22">
                  <c:v>15.3</c:v>
                </c:pt>
                <c:pt idx="23">
                  <c:v>14</c:v>
                </c:pt>
                <c:pt idx="24">
                  <c:v>13.9</c:v>
                </c:pt>
                <c:pt idx="25">
                  <c:v>14.1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Data!$A$16</c:f>
              <c:strCache>
                <c:ptCount val="1"/>
                <c:pt idx="0">
                  <c:v>GR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Data!$B$16:$AA$16</c:f>
              <c:numCache>
                <c:formatCode>#,##0.0</c:formatCode>
                <c:ptCount val="26"/>
                <c:pt idx="0">
                  <c:v>9.2000000000000011</c:v>
                </c:pt>
                <c:pt idx="1">
                  <c:v>8.2000000000000011</c:v>
                </c:pt>
                <c:pt idx="2">
                  <c:v>8</c:v>
                </c:pt>
                <c:pt idx="3">
                  <c:v>8.2000000000000011</c:v>
                </c:pt>
                <c:pt idx="4">
                  <c:v>8.4</c:v>
                </c:pt>
                <c:pt idx="5">
                  <c:v>7.3</c:v>
                </c:pt>
                <c:pt idx="6">
                  <c:v>7.3</c:v>
                </c:pt>
                <c:pt idx="7">
                  <c:v>8.1</c:v>
                </c:pt>
                <c:pt idx="8">
                  <c:v>9.5</c:v>
                </c:pt>
                <c:pt idx="9">
                  <c:v>9</c:v>
                </c:pt>
                <c:pt idx="10">
                  <c:v>9.4</c:v>
                </c:pt>
                <c:pt idx="11">
                  <c:v>10.5</c:v>
                </c:pt>
                <c:pt idx="12">
                  <c:v>11.9</c:v>
                </c:pt>
                <c:pt idx="13">
                  <c:v>12</c:v>
                </c:pt>
                <c:pt idx="14">
                  <c:v>12.6</c:v>
                </c:pt>
                <c:pt idx="15">
                  <c:v>14.4</c:v>
                </c:pt>
                <c:pt idx="16">
                  <c:v>16.100000000000001</c:v>
                </c:pt>
                <c:pt idx="17">
                  <c:v>16.600000000000001</c:v>
                </c:pt>
                <c:pt idx="18">
                  <c:v>17.899999999999999</c:v>
                </c:pt>
                <c:pt idx="19">
                  <c:v>20.9</c:v>
                </c:pt>
                <c:pt idx="20">
                  <c:v>22.8</c:v>
                </c:pt>
                <c:pt idx="21">
                  <c:v>23.8</c:v>
                </c:pt>
                <c:pt idx="22">
                  <c:v>25</c:v>
                </c:pt>
                <c:pt idx="23">
                  <c:v>26.3</c:v>
                </c:pt>
                <c:pt idx="24">
                  <c:v>27.6</c:v>
                </c:pt>
                <c:pt idx="25">
                  <c:v>27.3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Data!$A$17</c:f>
              <c:strCache>
                <c:ptCount val="1"/>
                <c:pt idx="0">
                  <c:v>ES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Data!$B$17:$AA$17</c:f>
              <c:numCache>
                <c:formatCode>#,##0.0</c:formatCode>
                <c:ptCount val="26"/>
                <c:pt idx="0">
                  <c:v>8.5</c:v>
                </c:pt>
                <c:pt idx="1">
                  <c:v>8</c:v>
                </c:pt>
                <c:pt idx="2">
                  <c:v>8.1</c:v>
                </c:pt>
                <c:pt idx="3">
                  <c:v>8.7000000000000011</c:v>
                </c:pt>
                <c:pt idx="4">
                  <c:v>9.7000000000000011</c:v>
                </c:pt>
                <c:pt idx="5">
                  <c:v>10.5</c:v>
                </c:pt>
                <c:pt idx="6">
                  <c:v>11.4</c:v>
                </c:pt>
                <c:pt idx="7">
                  <c:v>14</c:v>
                </c:pt>
                <c:pt idx="8">
                  <c:v>17.5</c:v>
                </c:pt>
                <c:pt idx="9">
                  <c:v>18</c:v>
                </c:pt>
                <c:pt idx="10">
                  <c:v>18</c:v>
                </c:pt>
                <c:pt idx="11">
                  <c:v>18.899999999999999</c:v>
                </c:pt>
                <c:pt idx="12">
                  <c:v>20.2</c:v>
                </c:pt>
                <c:pt idx="13">
                  <c:v>20.2</c:v>
                </c:pt>
                <c:pt idx="14">
                  <c:v>19.899999999999999</c:v>
                </c:pt>
                <c:pt idx="15">
                  <c:v>20.5</c:v>
                </c:pt>
                <c:pt idx="16">
                  <c:v>21.4</c:v>
                </c:pt>
                <c:pt idx="17">
                  <c:v>21</c:v>
                </c:pt>
                <c:pt idx="18">
                  <c:v>21.7</c:v>
                </c:pt>
                <c:pt idx="19">
                  <c:v>23</c:v>
                </c:pt>
                <c:pt idx="20">
                  <c:v>24.6</c:v>
                </c:pt>
                <c:pt idx="21">
                  <c:v>24.8</c:v>
                </c:pt>
                <c:pt idx="22">
                  <c:v>25.2</c:v>
                </c:pt>
                <c:pt idx="23">
                  <c:v>26.2</c:v>
                </c:pt>
                <c:pt idx="24">
                  <c:v>27.3</c:v>
                </c:pt>
                <c:pt idx="25">
                  <c:v>26.4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Data!$A$18</c:f>
              <c:strCache>
                <c:ptCount val="1"/>
                <c:pt idx="0">
                  <c:v>FR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Data!$B$18:$AA$18</c:f>
              <c:numCache>
                <c:formatCode>#,##0.0</c:formatCode>
                <c:ptCount val="26"/>
                <c:pt idx="0">
                  <c:v>8.8000000000000007</c:v>
                </c:pt>
                <c:pt idx="1">
                  <c:v>7.8</c:v>
                </c:pt>
                <c:pt idx="2">
                  <c:v>7.9</c:v>
                </c:pt>
                <c:pt idx="3">
                  <c:v>7.7</c:v>
                </c:pt>
                <c:pt idx="4">
                  <c:v>7.4</c:v>
                </c:pt>
                <c:pt idx="5">
                  <c:v>7</c:v>
                </c:pt>
                <c:pt idx="6">
                  <c:v>7.3</c:v>
                </c:pt>
                <c:pt idx="7">
                  <c:v>7.9</c:v>
                </c:pt>
                <c:pt idx="8">
                  <c:v>8.9</c:v>
                </c:pt>
                <c:pt idx="9">
                  <c:v>8.8000000000000007</c:v>
                </c:pt>
                <c:pt idx="10">
                  <c:v>9</c:v>
                </c:pt>
                <c:pt idx="11">
                  <c:v>9.8000000000000007</c:v>
                </c:pt>
                <c:pt idx="12">
                  <c:v>9.8000000000000007</c:v>
                </c:pt>
                <c:pt idx="13">
                  <c:v>9</c:v>
                </c:pt>
                <c:pt idx="14">
                  <c:v>9.1</c:v>
                </c:pt>
                <c:pt idx="15">
                  <c:v>9.5</c:v>
                </c:pt>
                <c:pt idx="16">
                  <c:v>9.5</c:v>
                </c:pt>
                <c:pt idx="17">
                  <c:v>8.7000000000000011</c:v>
                </c:pt>
                <c:pt idx="18">
                  <c:v>9</c:v>
                </c:pt>
                <c:pt idx="19">
                  <c:v>9.7000000000000011</c:v>
                </c:pt>
                <c:pt idx="20">
                  <c:v>10</c:v>
                </c:pt>
                <c:pt idx="21">
                  <c:v>9.5</c:v>
                </c:pt>
                <c:pt idx="22">
                  <c:v>9.7000000000000011</c:v>
                </c:pt>
                <c:pt idx="23">
                  <c:v>10.5</c:v>
                </c:pt>
                <c:pt idx="24">
                  <c:v>10.5</c:v>
                </c:pt>
                <c:pt idx="25">
                  <c:v>9.8000000000000007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Data!$A$19</c:f>
              <c:strCache>
                <c:ptCount val="1"/>
                <c:pt idx="0">
                  <c:v>PB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Data!$B$19:$AA$19</c:f>
              <c:numCache>
                <c:formatCode>#,##0.0</c:formatCode>
                <c:ptCount val="26"/>
                <c:pt idx="0">
                  <c:v>3.9</c:v>
                </c:pt>
                <c:pt idx="1">
                  <c:v>3.2</c:v>
                </c:pt>
                <c:pt idx="2">
                  <c:v>2.9</c:v>
                </c:pt>
                <c:pt idx="3">
                  <c:v>2.8</c:v>
                </c:pt>
                <c:pt idx="4">
                  <c:v>3</c:v>
                </c:pt>
                <c:pt idx="5">
                  <c:v>2.8</c:v>
                </c:pt>
                <c:pt idx="6">
                  <c:v>2.4</c:v>
                </c:pt>
                <c:pt idx="7">
                  <c:v>2.6</c:v>
                </c:pt>
                <c:pt idx="8">
                  <c:v>3.2</c:v>
                </c:pt>
                <c:pt idx="9">
                  <c:v>3.3</c:v>
                </c:pt>
                <c:pt idx="10">
                  <c:v>3.4</c:v>
                </c:pt>
                <c:pt idx="11">
                  <c:v>3.8</c:v>
                </c:pt>
                <c:pt idx="12">
                  <c:v>4.9000000000000004</c:v>
                </c:pt>
                <c:pt idx="13">
                  <c:v>4.5</c:v>
                </c:pt>
                <c:pt idx="14">
                  <c:v>4.3</c:v>
                </c:pt>
                <c:pt idx="15">
                  <c:v>4.2</c:v>
                </c:pt>
                <c:pt idx="16">
                  <c:v>4.5999999999999996</c:v>
                </c:pt>
                <c:pt idx="17">
                  <c:v>4.2</c:v>
                </c:pt>
                <c:pt idx="18">
                  <c:v>4.2</c:v>
                </c:pt>
                <c:pt idx="19">
                  <c:v>4.8</c:v>
                </c:pt>
                <c:pt idx="20">
                  <c:v>5.2</c:v>
                </c:pt>
                <c:pt idx="21">
                  <c:v>5.0999999999999996</c:v>
                </c:pt>
                <c:pt idx="22">
                  <c:v>5.2</c:v>
                </c:pt>
                <c:pt idx="23">
                  <c:v>5.6</c:v>
                </c:pt>
                <c:pt idx="24">
                  <c:v>6.5</c:v>
                </c:pt>
                <c:pt idx="25">
                  <c:v>6.7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Data!$A$20</c:f>
              <c:strCache>
                <c:ptCount val="1"/>
                <c:pt idx="0">
                  <c:v>SE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Data!$B$20:$AA$20</c:f>
              <c:numCache>
                <c:formatCode>#,##0.0</c:formatCode>
                <c:ptCount val="26"/>
                <c:pt idx="0">
                  <c:v>6.9</c:v>
                </c:pt>
                <c:pt idx="1">
                  <c:v>7</c:v>
                </c:pt>
                <c:pt idx="2">
                  <c:v>5.6</c:v>
                </c:pt>
                <c:pt idx="3">
                  <c:v>5.6</c:v>
                </c:pt>
                <c:pt idx="4">
                  <c:v>6.3</c:v>
                </c:pt>
                <c:pt idx="5">
                  <c:v>7</c:v>
                </c:pt>
                <c:pt idx="6">
                  <c:v>5.7</c:v>
                </c:pt>
                <c:pt idx="7">
                  <c:v>6.3</c:v>
                </c:pt>
                <c:pt idx="8">
                  <c:v>8</c:v>
                </c:pt>
                <c:pt idx="9">
                  <c:v>9.3000000000000007</c:v>
                </c:pt>
                <c:pt idx="10">
                  <c:v>8.2000000000000011</c:v>
                </c:pt>
                <c:pt idx="11">
                  <c:v>8.4</c:v>
                </c:pt>
                <c:pt idx="12">
                  <c:v>9.6</c:v>
                </c:pt>
                <c:pt idx="13">
                  <c:v>9.7000000000000011</c:v>
                </c:pt>
                <c:pt idx="14">
                  <c:v>8.1</c:v>
                </c:pt>
                <c:pt idx="15">
                  <c:v>7.7</c:v>
                </c:pt>
                <c:pt idx="16">
                  <c:v>8.5</c:v>
                </c:pt>
                <c:pt idx="17">
                  <c:v>8.7000000000000011</c:v>
                </c:pt>
                <c:pt idx="18">
                  <c:v>7.2</c:v>
                </c:pt>
                <c:pt idx="19">
                  <c:v>7.4</c:v>
                </c:pt>
                <c:pt idx="20">
                  <c:v>8.4</c:v>
                </c:pt>
                <c:pt idx="21">
                  <c:v>8.8000000000000007</c:v>
                </c:pt>
                <c:pt idx="22">
                  <c:v>7.6</c:v>
                </c:pt>
                <c:pt idx="23">
                  <c:v>7.8</c:v>
                </c:pt>
                <c:pt idx="24">
                  <c:v>8.8000000000000007</c:v>
                </c:pt>
                <c:pt idx="25">
                  <c:v>9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Data!$A$21</c:f>
              <c:strCache>
                <c:ptCount val="1"/>
                <c:pt idx="0">
                  <c:v>RU</c:v>
                </c:pt>
              </c:strCache>
            </c:strRef>
          </c:tx>
          <c:marker>
            <c:symbol val="none"/>
          </c:marker>
          <c:cat>
            <c:strRef>
              <c:f>Data!$B$11:$AA$11</c:f>
              <c:strCache>
                <c:ptCount val="26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</c:strCache>
            </c:strRef>
          </c:cat>
          <c:val>
            <c:numRef>
              <c:f>Data!$B$21:$AA$21</c:f>
              <c:numCache>
                <c:formatCode>#,##0.0</c:formatCode>
                <c:ptCount val="26"/>
                <c:pt idx="0">
                  <c:v>5.5</c:v>
                </c:pt>
                <c:pt idx="1">
                  <c:v>5.3</c:v>
                </c:pt>
                <c:pt idx="2">
                  <c:v>5.6</c:v>
                </c:pt>
                <c:pt idx="3">
                  <c:v>5</c:v>
                </c:pt>
                <c:pt idx="4">
                  <c:v>5.2</c:v>
                </c:pt>
                <c:pt idx="5">
                  <c:v>5.3</c:v>
                </c:pt>
                <c:pt idx="6">
                  <c:v>6.1</c:v>
                </c:pt>
                <c:pt idx="7">
                  <c:v>6.3</c:v>
                </c:pt>
                <c:pt idx="8">
                  <c:v>7.1</c:v>
                </c:pt>
                <c:pt idx="9">
                  <c:v>7.7</c:v>
                </c:pt>
                <c:pt idx="10">
                  <c:v>8.1</c:v>
                </c:pt>
                <c:pt idx="11">
                  <c:v>7.7</c:v>
                </c:pt>
                <c:pt idx="12">
                  <c:v>8.1</c:v>
                </c:pt>
                <c:pt idx="13">
                  <c:v>7.8</c:v>
                </c:pt>
                <c:pt idx="14">
                  <c:v>8</c:v>
                </c:pt>
                <c:pt idx="15">
                  <c:v>7.8</c:v>
                </c:pt>
                <c:pt idx="16">
                  <c:v>7.9</c:v>
                </c:pt>
                <c:pt idx="17">
                  <c:v>7.9</c:v>
                </c:pt>
                <c:pt idx="18">
                  <c:v>8.6</c:v>
                </c:pt>
                <c:pt idx="19">
                  <c:v>8.3000000000000007</c:v>
                </c:pt>
                <c:pt idx="20">
                  <c:v>8.3000000000000007</c:v>
                </c:pt>
                <c:pt idx="21">
                  <c:v>8</c:v>
                </c:pt>
                <c:pt idx="22">
                  <c:v>8.1</c:v>
                </c:pt>
                <c:pt idx="23">
                  <c:v>7.8</c:v>
                </c:pt>
                <c:pt idx="24">
                  <c:v>7.9</c:v>
                </c:pt>
                <c:pt idx="25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45632"/>
        <c:axId val="56259712"/>
      </c:lineChart>
      <c:catAx>
        <c:axId val="56245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6259712"/>
        <c:crosses val="autoZero"/>
        <c:auto val="1"/>
        <c:lblAlgn val="ctr"/>
        <c:lblOffset val="100"/>
        <c:noMultiLvlLbl val="0"/>
      </c:catAx>
      <c:valAx>
        <c:axId val="5625971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62456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Data!$A$12</c:f>
              <c:strCache>
                <c:ptCount val="1"/>
                <c:pt idx="0">
                  <c:v>Hommes</c:v>
                </c:pt>
              </c:strCache>
            </c:strRef>
          </c:tx>
          <c:marker>
            <c:symbol val="none"/>
          </c:marker>
          <c:cat>
            <c:strRef>
              <c:f>Data!$B$11:$Y$11</c:f>
              <c:strCache>
                <c:ptCount val="24"/>
                <c:pt idx="0">
                  <c:v>2007Q3</c:v>
                </c:pt>
                <c:pt idx="1">
                  <c:v>2007Q4</c:v>
                </c:pt>
                <c:pt idx="2">
                  <c:v>2008Q1</c:v>
                </c:pt>
                <c:pt idx="3">
                  <c:v>2008Q2</c:v>
                </c:pt>
                <c:pt idx="4">
                  <c:v>2008Q3</c:v>
                </c:pt>
                <c:pt idx="5">
                  <c:v>2008Q4</c:v>
                </c:pt>
                <c:pt idx="6">
                  <c:v>2009Q1</c:v>
                </c:pt>
                <c:pt idx="7">
                  <c:v>2009Q2</c:v>
                </c:pt>
                <c:pt idx="8">
                  <c:v>2009Q3</c:v>
                </c:pt>
                <c:pt idx="9">
                  <c:v>2009Q4</c:v>
                </c:pt>
                <c:pt idx="10">
                  <c:v>2010Q1</c:v>
                </c:pt>
                <c:pt idx="11">
                  <c:v>2010Q2</c:v>
                </c:pt>
                <c:pt idx="12">
                  <c:v>2010Q3</c:v>
                </c:pt>
                <c:pt idx="13">
                  <c:v>2010Q4</c:v>
                </c:pt>
                <c:pt idx="14">
                  <c:v>2011Q1</c:v>
                </c:pt>
                <c:pt idx="15">
                  <c:v>2011Q2</c:v>
                </c:pt>
                <c:pt idx="16">
                  <c:v>2011Q3</c:v>
                </c:pt>
                <c:pt idx="17">
                  <c:v>2011Q4</c:v>
                </c:pt>
                <c:pt idx="18">
                  <c:v>2012Q1</c:v>
                </c:pt>
                <c:pt idx="19">
                  <c:v>2012Q2</c:v>
                </c:pt>
                <c:pt idx="20">
                  <c:v>2012Q3</c:v>
                </c:pt>
                <c:pt idx="21">
                  <c:v>2012Q4</c:v>
                </c:pt>
                <c:pt idx="22">
                  <c:v>2013Q1</c:v>
                </c:pt>
                <c:pt idx="23">
                  <c:v>2013Q2</c:v>
                </c:pt>
              </c:strCache>
            </c:strRef>
          </c:cat>
          <c:val>
            <c:numRef>
              <c:f>Data!$B$12:$Y$12</c:f>
              <c:numCache>
                <c:formatCode>#,##0.0</c:formatCode>
                <c:ptCount val="24"/>
                <c:pt idx="0">
                  <c:v>6.4</c:v>
                </c:pt>
                <c:pt idx="1">
                  <c:v>6.4</c:v>
                </c:pt>
                <c:pt idx="2">
                  <c:v>6.7</c:v>
                </c:pt>
                <c:pt idx="3">
                  <c:v>6.4</c:v>
                </c:pt>
                <c:pt idx="4">
                  <c:v>6.4</c:v>
                </c:pt>
                <c:pt idx="5">
                  <c:v>7.1</c:v>
                </c:pt>
                <c:pt idx="6">
                  <c:v>8.8000000000000007</c:v>
                </c:pt>
                <c:pt idx="7">
                  <c:v>9</c:v>
                </c:pt>
                <c:pt idx="8">
                  <c:v>9.1</c:v>
                </c:pt>
                <c:pt idx="9">
                  <c:v>9.5</c:v>
                </c:pt>
                <c:pt idx="10">
                  <c:v>10.5</c:v>
                </c:pt>
                <c:pt idx="11">
                  <c:v>9.7000000000000011</c:v>
                </c:pt>
                <c:pt idx="12">
                  <c:v>9.3000000000000007</c:v>
                </c:pt>
                <c:pt idx="13">
                  <c:v>9.5</c:v>
                </c:pt>
                <c:pt idx="14">
                  <c:v>10</c:v>
                </c:pt>
                <c:pt idx="15">
                  <c:v>9.4</c:v>
                </c:pt>
                <c:pt idx="16">
                  <c:v>9.4</c:v>
                </c:pt>
                <c:pt idx="17">
                  <c:v>9.9</c:v>
                </c:pt>
                <c:pt idx="18">
                  <c:v>10.8</c:v>
                </c:pt>
                <c:pt idx="19">
                  <c:v>10.4</c:v>
                </c:pt>
                <c:pt idx="20">
                  <c:v>10.200000000000001</c:v>
                </c:pt>
                <c:pt idx="21">
                  <c:v>10.7</c:v>
                </c:pt>
                <c:pt idx="22">
                  <c:v>11.6</c:v>
                </c:pt>
                <c:pt idx="23">
                  <c:v>10.9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Data!$A$13</c:f>
              <c:strCache>
                <c:ptCount val="1"/>
                <c:pt idx="0">
                  <c:v>Femmes</c:v>
                </c:pt>
              </c:strCache>
            </c:strRef>
          </c:tx>
          <c:marker>
            <c:symbol val="none"/>
          </c:marker>
          <c:cat>
            <c:strRef>
              <c:f>Data!$B$11:$Y$11</c:f>
              <c:strCache>
                <c:ptCount val="24"/>
                <c:pt idx="0">
                  <c:v>2007Q3</c:v>
                </c:pt>
                <c:pt idx="1">
                  <c:v>2007Q4</c:v>
                </c:pt>
                <c:pt idx="2">
                  <c:v>2008Q1</c:v>
                </c:pt>
                <c:pt idx="3">
                  <c:v>2008Q2</c:v>
                </c:pt>
                <c:pt idx="4">
                  <c:v>2008Q3</c:v>
                </c:pt>
                <c:pt idx="5">
                  <c:v>2008Q4</c:v>
                </c:pt>
                <c:pt idx="6">
                  <c:v>2009Q1</c:v>
                </c:pt>
                <c:pt idx="7">
                  <c:v>2009Q2</c:v>
                </c:pt>
                <c:pt idx="8">
                  <c:v>2009Q3</c:v>
                </c:pt>
                <c:pt idx="9">
                  <c:v>2009Q4</c:v>
                </c:pt>
                <c:pt idx="10">
                  <c:v>2010Q1</c:v>
                </c:pt>
                <c:pt idx="11">
                  <c:v>2010Q2</c:v>
                </c:pt>
                <c:pt idx="12">
                  <c:v>2010Q3</c:v>
                </c:pt>
                <c:pt idx="13">
                  <c:v>2010Q4</c:v>
                </c:pt>
                <c:pt idx="14">
                  <c:v>2011Q1</c:v>
                </c:pt>
                <c:pt idx="15">
                  <c:v>2011Q2</c:v>
                </c:pt>
                <c:pt idx="16">
                  <c:v>2011Q3</c:v>
                </c:pt>
                <c:pt idx="17">
                  <c:v>2011Q4</c:v>
                </c:pt>
                <c:pt idx="18">
                  <c:v>2012Q1</c:v>
                </c:pt>
                <c:pt idx="19">
                  <c:v>2012Q2</c:v>
                </c:pt>
                <c:pt idx="20">
                  <c:v>2012Q3</c:v>
                </c:pt>
                <c:pt idx="21">
                  <c:v>2012Q4</c:v>
                </c:pt>
                <c:pt idx="22">
                  <c:v>2013Q1</c:v>
                </c:pt>
                <c:pt idx="23">
                  <c:v>2013Q2</c:v>
                </c:pt>
              </c:strCache>
            </c:strRef>
          </c:cat>
          <c:val>
            <c:numRef>
              <c:f>Data!$B$13:$Y$13</c:f>
              <c:numCache>
                <c:formatCode>#,##0.0</c:formatCode>
                <c:ptCount val="24"/>
                <c:pt idx="0">
                  <c:v>7.7</c:v>
                </c:pt>
                <c:pt idx="1">
                  <c:v>7.7</c:v>
                </c:pt>
                <c:pt idx="2">
                  <c:v>7.6</c:v>
                </c:pt>
                <c:pt idx="3">
                  <c:v>7.4</c:v>
                </c:pt>
                <c:pt idx="4">
                  <c:v>7.5</c:v>
                </c:pt>
                <c:pt idx="5">
                  <c:v>7.8</c:v>
                </c:pt>
                <c:pt idx="6">
                  <c:v>8.8000000000000007</c:v>
                </c:pt>
                <c:pt idx="7">
                  <c:v>8.8000000000000007</c:v>
                </c:pt>
                <c:pt idx="8">
                  <c:v>9</c:v>
                </c:pt>
                <c:pt idx="9">
                  <c:v>9.3000000000000007</c:v>
                </c:pt>
                <c:pt idx="10">
                  <c:v>9.9</c:v>
                </c:pt>
                <c:pt idx="11">
                  <c:v>9.5</c:v>
                </c:pt>
                <c:pt idx="12">
                  <c:v>9.5</c:v>
                </c:pt>
                <c:pt idx="13">
                  <c:v>9.8000000000000007</c:v>
                </c:pt>
                <c:pt idx="14">
                  <c:v>9.9</c:v>
                </c:pt>
                <c:pt idx="15">
                  <c:v>9.5</c:v>
                </c:pt>
                <c:pt idx="16">
                  <c:v>9.7000000000000011</c:v>
                </c:pt>
                <c:pt idx="17">
                  <c:v>10.200000000000001</c:v>
                </c:pt>
                <c:pt idx="18">
                  <c:v>10.6</c:v>
                </c:pt>
                <c:pt idx="19">
                  <c:v>10.3</c:v>
                </c:pt>
                <c:pt idx="20">
                  <c:v>10.5</c:v>
                </c:pt>
                <c:pt idx="21">
                  <c:v>10.9</c:v>
                </c:pt>
                <c:pt idx="22">
                  <c:v>11.3</c:v>
                </c:pt>
                <c:pt idx="23">
                  <c:v>10.8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82112"/>
        <c:axId val="56288000"/>
      </c:lineChart>
      <c:catAx>
        <c:axId val="56282112"/>
        <c:scaling>
          <c:orientation val="minMax"/>
        </c:scaling>
        <c:delete val="0"/>
        <c:axPos val="b"/>
        <c:majorTickMark val="out"/>
        <c:minorTickMark val="none"/>
        <c:tickLblPos val="nextTo"/>
        <c:crossAx val="56288000"/>
        <c:crosses val="autoZero"/>
        <c:auto val="1"/>
        <c:lblAlgn val="ctr"/>
        <c:lblOffset val="100"/>
        <c:noMultiLvlLbl val="0"/>
      </c:catAx>
      <c:valAx>
        <c:axId val="5628800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6282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64896261526498"/>
          <c:y val="9.0555108213712446E-2"/>
          <c:w val="0.83656127328444985"/>
          <c:h val="0.57678676504746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Data!$B$11</c:f>
              <c:strCache>
                <c:ptCount val="1"/>
                <c:pt idx="0">
                  <c:v>2007Q2</c:v>
                </c:pt>
              </c:strCache>
            </c:strRef>
          </c:tx>
          <c:invertIfNegative val="0"/>
          <c:cat>
            <c:strRef>
              <c:f>Data!$A$12:$A$25</c:f>
              <c:strCache>
                <c:ptCount val="14"/>
                <c:pt idx="0">
                  <c:v>Allemagne </c:v>
                </c:pt>
                <c:pt idx="1">
                  <c:v>Autriche</c:v>
                </c:pt>
                <c:pt idx="2">
                  <c:v>Pays-Bas</c:v>
                </c:pt>
                <c:pt idx="3">
                  <c:v>Danemark</c:v>
                </c:pt>
                <c:pt idx="4">
                  <c:v>Royaume-Uni</c:v>
                </c:pt>
                <c:pt idx="5">
                  <c:v>Belgique</c:v>
                </c:pt>
                <c:pt idx="6">
                  <c:v>France</c:v>
                </c:pt>
                <c:pt idx="7">
                  <c:v>Pologne</c:v>
                </c:pt>
                <c:pt idx="8">
                  <c:v>Suède</c:v>
                </c:pt>
                <c:pt idx="9">
                  <c:v>Irlande</c:v>
                </c:pt>
                <c:pt idx="10">
                  <c:v>Portugal</c:v>
                </c:pt>
                <c:pt idx="11">
                  <c:v>Italie</c:v>
                </c:pt>
                <c:pt idx="12">
                  <c:v>Espagne</c:v>
                </c:pt>
                <c:pt idx="13">
                  <c:v>Grèce</c:v>
                </c:pt>
              </c:strCache>
            </c:strRef>
          </c:cat>
          <c:val>
            <c:numRef>
              <c:f>Data!$B$12:$B$25</c:f>
              <c:numCache>
                <c:formatCode>#,##0.0</c:formatCode>
                <c:ptCount val="14"/>
                <c:pt idx="0">
                  <c:v>12.1</c:v>
                </c:pt>
                <c:pt idx="1">
                  <c:v>8.7000000000000011</c:v>
                </c:pt>
                <c:pt idx="2">
                  <c:v>6.1</c:v>
                </c:pt>
                <c:pt idx="3">
                  <c:v>6.9</c:v>
                </c:pt>
                <c:pt idx="4">
                  <c:v>14.1</c:v>
                </c:pt>
                <c:pt idx="5">
                  <c:v>19.2</c:v>
                </c:pt>
                <c:pt idx="6">
                  <c:v>18.600000000000001</c:v>
                </c:pt>
                <c:pt idx="7">
                  <c:v>21.6</c:v>
                </c:pt>
                <c:pt idx="8">
                  <c:v>23.5</c:v>
                </c:pt>
                <c:pt idx="9">
                  <c:v>8.7000000000000011</c:v>
                </c:pt>
                <c:pt idx="10">
                  <c:v>15.3</c:v>
                </c:pt>
                <c:pt idx="11">
                  <c:v>18.5</c:v>
                </c:pt>
                <c:pt idx="12">
                  <c:v>18.2</c:v>
                </c:pt>
                <c:pt idx="13">
                  <c:v>22</c:v>
                </c:pt>
              </c:numCache>
            </c:numRef>
          </c:val>
        </c:ser>
        <c:ser>
          <c:idx val="1"/>
          <c:order val="1"/>
          <c:tx>
            <c:strRef>
              <c:f>Data!$C$11</c:f>
              <c:strCache>
                <c:ptCount val="1"/>
                <c:pt idx="0">
                  <c:v>2013Q2</c:v>
                </c:pt>
              </c:strCache>
            </c:strRef>
          </c:tx>
          <c:invertIfNegative val="0"/>
          <c:cat>
            <c:strRef>
              <c:f>Data!$A$12:$A$25</c:f>
              <c:strCache>
                <c:ptCount val="14"/>
                <c:pt idx="0">
                  <c:v>Allemagne </c:v>
                </c:pt>
                <c:pt idx="1">
                  <c:v>Autriche</c:v>
                </c:pt>
                <c:pt idx="2">
                  <c:v>Pays-Bas</c:v>
                </c:pt>
                <c:pt idx="3">
                  <c:v>Danemark</c:v>
                </c:pt>
                <c:pt idx="4">
                  <c:v>Royaume-Uni</c:v>
                </c:pt>
                <c:pt idx="5">
                  <c:v>Belgique</c:v>
                </c:pt>
                <c:pt idx="6">
                  <c:v>France</c:v>
                </c:pt>
                <c:pt idx="7">
                  <c:v>Pologne</c:v>
                </c:pt>
                <c:pt idx="8">
                  <c:v>Suède</c:v>
                </c:pt>
                <c:pt idx="9">
                  <c:v>Irlande</c:v>
                </c:pt>
                <c:pt idx="10">
                  <c:v>Portugal</c:v>
                </c:pt>
                <c:pt idx="11">
                  <c:v>Italie</c:v>
                </c:pt>
                <c:pt idx="12">
                  <c:v>Espagne</c:v>
                </c:pt>
                <c:pt idx="13">
                  <c:v>Grèce</c:v>
                </c:pt>
              </c:strCache>
            </c:strRef>
          </c:cat>
          <c:val>
            <c:numRef>
              <c:f>Data!$C$12:$C$25</c:f>
              <c:numCache>
                <c:formatCode>#,##0.0</c:formatCode>
                <c:ptCount val="14"/>
                <c:pt idx="0">
                  <c:v>7.7</c:v>
                </c:pt>
                <c:pt idx="1">
                  <c:v>8.4</c:v>
                </c:pt>
                <c:pt idx="2">
                  <c:v>10.6</c:v>
                </c:pt>
                <c:pt idx="3">
                  <c:v>11.9</c:v>
                </c:pt>
                <c:pt idx="4">
                  <c:v>20.7</c:v>
                </c:pt>
                <c:pt idx="5">
                  <c:v>22.5</c:v>
                </c:pt>
                <c:pt idx="6">
                  <c:v>23.3</c:v>
                </c:pt>
                <c:pt idx="7">
                  <c:v>26</c:v>
                </c:pt>
                <c:pt idx="8">
                  <c:v>27.9</c:v>
                </c:pt>
                <c:pt idx="9">
                  <c:v>29.6</c:v>
                </c:pt>
                <c:pt idx="10">
                  <c:v>37.1</c:v>
                </c:pt>
                <c:pt idx="11">
                  <c:v>37.300000000000004</c:v>
                </c:pt>
                <c:pt idx="12">
                  <c:v>56.1</c:v>
                </c:pt>
                <c:pt idx="13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12384"/>
        <c:axId val="57313920"/>
      </c:barChart>
      <c:catAx>
        <c:axId val="5731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57313920"/>
        <c:crosses val="autoZero"/>
        <c:auto val="1"/>
        <c:lblAlgn val="ctr"/>
        <c:lblOffset val="100"/>
        <c:noMultiLvlLbl val="0"/>
      </c:catAx>
      <c:valAx>
        <c:axId val="5731392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7312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0.27083</cdr:x>
      <cdr:y>0</cdr:y>
    </cdr:from>
    <cdr:to>
      <cdr:x>0.53539</cdr:x>
      <cdr:y>0.29499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36104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b="1" dirty="0" smtClean="0"/>
            <a:t>Le chômage des jeunes 15-24 ans</a:t>
          </a:r>
          <a:endParaRPr lang="fr-F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4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4" y="9371285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F08581-187B-420A-BAE1-563421600D3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33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39653AFC-7D99-442F-9D53-0016C0459C1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5DCA2-B7BA-49C6-B73C-2808B97C38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C7F3A-2FDD-4B27-8E4D-232854F2E04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50CF1C1-AC62-49BD-8E7D-9C1B27A4481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1159A-2471-4F59-9240-643223A1B80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39B87-0C82-4ECA-98AF-4290B371C9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09D4-B66B-48EA-A5BF-17FE8AD7D5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8FBCF-EB8C-4960-BF84-4DE9A729F3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D9E2-BC2E-490E-BAFF-0F5B2612620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D34B8-1D2F-4A6E-B709-DB61F0D9D5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245E7-872B-4054-A911-51DC82C40EB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31F5-3295-4299-9FBF-97998915D8B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fr-F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6F4D541-1618-46A4-9994-E2DE109A70B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-europe.eu/2013/12/flexicurity-model-never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Feuille_Microsoft_Office_Excel_97-20031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Feuille_Microsoft_Office_Excel_97-20032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b="1" dirty="0" smtClean="0"/>
              <a:t>Chômage et dysfonctionnement sur le marché du travail </a:t>
            </a:r>
            <a:endParaRPr lang="fr-FR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000" dirty="0"/>
              <a:t>Christine </a:t>
            </a:r>
            <a:r>
              <a:rPr lang="fr-FR" sz="2000" dirty="0" err="1"/>
              <a:t>Erhel</a:t>
            </a:r>
            <a:r>
              <a:rPr lang="fr-FR" sz="2000" dirty="0"/>
              <a:t> (Université Paris 1, CEE</a:t>
            </a:r>
            <a:r>
              <a:rPr lang="fr-FR" sz="2000" dirty="0" smtClean="0"/>
              <a:t>)</a:t>
            </a:r>
          </a:p>
          <a:p>
            <a:endParaRPr lang="fr-FR" sz="2000" dirty="0"/>
          </a:p>
          <a:p>
            <a:r>
              <a:rPr lang="fr-FR" sz="2000" b="1" dirty="0" err="1" smtClean="0"/>
              <a:t>ProF</a:t>
            </a:r>
            <a:r>
              <a:rPr lang="fr-FR" sz="2000" b="1" dirty="0" smtClean="0"/>
              <a:t>-En-</a:t>
            </a:r>
            <a:r>
              <a:rPr lang="fr-FR" sz="2000" b="1" dirty="0" err="1" smtClean="0"/>
              <a:t>EcoS</a:t>
            </a:r>
            <a:endParaRPr lang="fr-FR" sz="2000" dirty="0" smtClean="0"/>
          </a:p>
          <a:p>
            <a:r>
              <a:rPr lang="fr-FR" sz="2000" b="1" dirty="0" smtClean="0"/>
              <a:t> </a:t>
            </a:r>
            <a:endParaRPr lang="fr-FR" sz="2000" dirty="0" smtClean="0"/>
          </a:p>
          <a:p>
            <a:r>
              <a:rPr lang="fr-FR" sz="2000" b="1" i="1" dirty="0" smtClean="0"/>
              <a:t>Journée PAF, Académie de </a:t>
            </a:r>
            <a:r>
              <a:rPr lang="fr-FR" sz="2000" b="1" i="1" dirty="0" smtClean="0"/>
              <a:t>Versailles, </a:t>
            </a:r>
            <a:r>
              <a:rPr lang="fr-FR" sz="2000" b="1" i="1" smtClean="0"/>
              <a:t>21 mars 2014</a:t>
            </a:r>
            <a:endParaRPr lang="fr-FR" sz="2000" i="1" dirty="0" smtClean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Un chômage inégalitaire… </a:t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dirty="0" smtClean="0"/>
              <a:t>Taux </a:t>
            </a:r>
            <a:r>
              <a:rPr lang="fr-FR" sz="1800" dirty="0"/>
              <a:t>de chômage des immigrés et des autochtones, (en %), 2005</a:t>
            </a:r>
          </a:p>
        </p:txBody>
      </p:sp>
      <p:graphicFrame>
        <p:nvGraphicFramePr>
          <p:cNvPr id="70894" name="Group 238"/>
          <p:cNvGraphicFramePr>
            <a:graphicFrameLocks noGrp="1"/>
          </p:cNvGraphicFramePr>
          <p:nvPr/>
        </p:nvGraphicFramePr>
        <p:xfrm>
          <a:off x="1619250" y="2205038"/>
          <a:ext cx="5897563" cy="3332166"/>
        </p:xfrm>
        <a:graphic>
          <a:graphicData uri="http://schemas.openxmlformats.org/drawingml/2006/table">
            <a:tbl>
              <a:tblPr/>
              <a:tblGrid>
                <a:gridCol w="1941513"/>
                <a:gridCol w="1268412"/>
                <a:gridCol w="1397000"/>
                <a:gridCol w="129063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Nés à l’étranger (1)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Nés dans le pays (2)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Ratio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809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(1)/(2)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Danemark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Suède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Royaume-Uni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Allemagne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Italie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Espagne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Etats-Unis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895" name="Rectangle 239"/>
          <p:cNvSpPr>
            <a:spLocks noChangeArrowheads="1"/>
          </p:cNvSpPr>
          <p:nvPr/>
        </p:nvSpPr>
        <p:spPr bwMode="auto">
          <a:xfrm>
            <a:off x="1763713" y="5805488"/>
            <a:ext cx="4579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180975"/>
            <a:r>
              <a:rPr lang="fr-FR" sz="1000" dirty="0">
                <a:solidFill>
                  <a:schemeClr val="tx2"/>
                </a:solidFill>
                <a:cs typeface="Times New Roman" pitchFamily="18" charset="0"/>
              </a:rPr>
              <a:t>Source : Observatoire des Inégalités, 2008, à partir de données </a:t>
            </a:r>
            <a:r>
              <a:rPr lang="fr-FR" sz="1000">
                <a:solidFill>
                  <a:schemeClr val="tx2"/>
                </a:solidFill>
                <a:cs typeface="Times New Roman" pitchFamily="18" charset="0"/>
              </a:rPr>
              <a:t>de </a:t>
            </a:r>
            <a:r>
              <a:rPr lang="fr-FR" sz="1000" smtClean="0">
                <a:solidFill>
                  <a:schemeClr val="tx2"/>
                </a:solidFill>
                <a:cs typeface="Times New Roman" pitchFamily="18" charset="0"/>
              </a:rPr>
              <a:t>l’OCDE</a:t>
            </a:r>
            <a:r>
              <a:rPr lang="fr-FR" sz="1000" smtClean="0">
                <a:cs typeface="Times New Roman" pitchFamily="18" charset="0"/>
              </a:rPr>
              <a:t>.</a:t>
            </a:r>
            <a:endParaRPr lang="fr-FR" sz="1100" dirty="0"/>
          </a:p>
          <a:p>
            <a:pPr indent="180975" eaLnBrk="0" hangingPunct="0"/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…aux conséquences sociales extensives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i="1" dirty="0" smtClean="0"/>
              <a:t>Le « halo autour du chômage »</a:t>
            </a:r>
            <a:endParaRPr lang="fr-FR" sz="1800" i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598" y="2105025"/>
          <a:ext cx="7128792" cy="3772246"/>
        </p:xfrm>
        <a:graphic>
          <a:graphicData uri="http://schemas.openxmlformats.org/drawingml/2006/table">
            <a:tbl>
              <a:tblPr/>
              <a:tblGrid>
                <a:gridCol w="2388608"/>
                <a:gridCol w="592523"/>
                <a:gridCol w="592523"/>
                <a:gridCol w="592523"/>
                <a:gridCol w="592523"/>
                <a:gridCol w="592523"/>
                <a:gridCol w="592523"/>
                <a:gridCol w="592523"/>
                <a:gridCol w="592523"/>
              </a:tblGrid>
              <a:tr h="23067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Disponibles pour travailler dans les deux semaines et recherche active d'un emploi dans le mois précédent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1 961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2 528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4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Non disponibles pour travailler dans les deux semaines et recherche active d'un emploi dans le mois précédent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21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Pas de recherche active d'un emploi dans le mois précédent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Effectif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2 685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2 973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2 871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Dont inactifs au sens du BIT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21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Dont chômeurs au sens du BIT souhaitant travailler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1 970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2 539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77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latin typeface="Arial"/>
                        </a:rPr>
                        <a:t>Note : données de 1990 à </a:t>
                      </a:r>
                      <a:r>
                        <a:rPr lang="fr-FR" sz="1000" b="0" i="0" u="none" strike="noStrike" dirty="0" smtClean="0">
                          <a:latin typeface="Arial"/>
                        </a:rPr>
                        <a:t>2010, </a:t>
                      </a:r>
                      <a:r>
                        <a:rPr lang="fr-FR" sz="1000" b="0" i="0" u="none" strike="noStrike" dirty="0">
                          <a:latin typeface="Arial"/>
                        </a:rPr>
                        <a:t>corrigées pour les ruptures de série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677"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latin typeface="Arial"/>
                        </a:rPr>
                        <a:t>Champ : France métropolitaine, population des ménages, personnes de 15 ans et plus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Source : Insee, enquêtes Emploi, (calculs Insee)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010400" cy="576065"/>
          </a:xfrm>
        </p:spPr>
        <p:txBody>
          <a:bodyPr/>
          <a:lstStyle/>
          <a:p>
            <a:r>
              <a:rPr lang="fr-FR" sz="1600" b="1" dirty="0" smtClean="0"/>
              <a:t>La crise de 2007-2008: des effets très marqués sur le marché du travail</a:t>
            </a:r>
            <a:br>
              <a:rPr lang="fr-FR" sz="1600" b="1" dirty="0" smtClean="0"/>
            </a:br>
            <a:r>
              <a:rPr lang="fr-FR" sz="1600" b="1" dirty="0" smtClean="0"/>
              <a:t/>
            </a:r>
            <a:br>
              <a:rPr lang="fr-FR" sz="1600" b="1" dirty="0" smtClean="0"/>
            </a:br>
            <a:r>
              <a:rPr lang="fr-FR" sz="1600" i="1" dirty="0" smtClean="0"/>
              <a:t>La dynamique du chômage dans quelques pays européens </a:t>
            </a:r>
            <a:br>
              <a:rPr lang="fr-FR" sz="1600" i="1" dirty="0" smtClean="0"/>
            </a:br>
            <a:r>
              <a:rPr lang="fr-FR" sz="1600" i="1" dirty="0" smtClean="0"/>
              <a:t>Taux de chômage trimestriel 2007-2013 (T2)</a:t>
            </a:r>
            <a:br>
              <a:rPr lang="fr-FR" sz="1600" i="1" dirty="0" smtClean="0"/>
            </a:br>
            <a:r>
              <a:rPr lang="fr-FR" sz="1600" i="1" dirty="0" smtClean="0"/>
              <a:t>Eurostat, LFS</a:t>
            </a:r>
            <a:endParaRPr lang="fr-FR" sz="1600" i="1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467544" y="2060848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1800" b="1" dirty="0" smtClean="0"/>
              <a:t>La crise de 2007-2008: des effets très marqués sur le marché du travail </a:t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i="1" dirty="0" smtClean="0"/>
              <a:t>Taux de variation du chômage entre le 2</a:t>
            </a:r>
            <a:r>
              <a:rPr lang="fr-FR" sz="1800" i="1" baseline="30000" dirty="0" smtClean="0"/>
              <a:t>e</a:t>
            </a:r>
            <a:r>
              <a:rPr lang="fr-FR" sz="1800" i="1" dirty="0" smtClean="0"/>
              <a:t> trimestre 2007 et le 4</a:t>
            </a:r>
            <a:r>
              <a:rPr lang="fr-FR" sz="1800" i="1" baseline="30000" dirty="0" smtClean="0"/>
              <a:t>e</a:t>
            </a:r>
            <a:r>
              <a:rPr lang="fr-FR" sz="1800" i="1" dirty="0" smtClean="0"/>
              <a:t> trimestre 2009 dans l’Union Européenne (en %)</a:t>
            </a:r>
            <a:br>
              <a:rPr lang="fr-FR" sz="1800" i="1" dirty="0" smtClean="0"/>
            </a:br>
            <a:r>
              <a:rPr lang="fr-FR" sz="1800" i="1" dirty="0" smtClean="0"/>
              <a:t>Source: Eurostat, LFS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pic>
        <p:nvPicPr>
          <p:cNvPr id="12291" name="Imag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638300"/>
            <a:ext cx="7643812" cy="4576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b="1" dirty="0" smtClean="0"/>
              <a:t>Les caractéristiques du chômage dans la crise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Les taux de chômage des hommes et des femmes dans l’UE (source: Eurostat, LFS)</a:t>
            </a:r>
            <a:endParaRPr lang="fr-FR" sz="1600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1043608" y="2057400"/>
          <a:ext cx="712879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Les caractéristiques du chômage dans la crise 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600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611560" y="2420888"/>
          <a:ext cx="3456384" cy="30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564904"/>
            <a:ext cx="4392488" cy="289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3707904" y="6165304"/>
            <a:ext cx="15696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Source: Eurostat, LFS</a:t>
            </a:r>
            <a:endParaRPr lang="fr-FR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Que peut-on en retenir?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dirty="0" smtClean="0"/>
              <a:t>Partout </a:t>
            </a:r>
            <a:r>
              <a:rPr lang="fr-FR" sz="2400" dirty="0"/>
              <a:t>le chômage augmente suite aux principaux chocs macro…</a:t>
            </a:r>
          </a:p>
          <a:p>
            <a:pPr>
              <a:lnSpc>
                <a:spcPct val="80000"/>
              </a:lnSpc>
            </a:pPr>
            <a:r>
              <a:rPr lang="fr-FR" sz="2400" dirty="0"/>
              <a:t>…mais dynamiques différenciées (persistance vs fort caractère cyclique ou baisse rapide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Ceci oriente vers une double explication du chômage:</a:t>
            </a:r>
          </a:p>
          <a:p>
            <a:pPr>
              <a:buFontTx/>
              <a:buChar char="-"/>
            </a:pPr>
            <a:r>
              <a:rPr lang="fr-FR" sz="2400" dirty="0" smtClean="0"/>
              <a:t>par les chocs macroéconomiques;</a:t>
            </a:r>
          </a:p>
          <a:p>
            <a:pPr>
              <a:buFontTx/>
              <a:buChar char="-"/>
            </a:pPr>
            <a:r>
              <a:rPr lang="fr-FR" sz="2400" dirty="0" smtClean="0"/>
              <a:t>par les institutions</a:t>
            </a:r>
          </a:p>
          <a:p>
            <a:pPr>
              <a:lnSpc>
                <a:spcPct val="80000"/>
              </a:lnSpc>
            </a:pPr>
            <a:endParaRPr lang="fr-FR" sz="2600" dirty="0"/>
          </a:p>
          <a:p>
            <a:pPr>
              <a:lnSpc>
                <a:spcPct val="80000"/>
              </a:lnSpc>
            </a:pP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2-Les pistes d’explication du chômage dans la </a:t>
            </a:r>
            <a:r>
              <a:rPr lang="fr-FR" sz="2800" smtClean="0"/>
              <a:t>littérature économique: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Le chômage résultat de dysfonctionnements du marché </a:t>
            </a:r>
            <a:r>
              <a:rPr lang="fr-FR" sz="2800" smtClean="0"/>
              <a:t>du travail?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fr-FR" sz="1800" dirty="0" smtClean="0"/>
              <a:t>Trois  grandes pistes d’explication du chômage issues de la littérature économique</a:t>
            </a:r>
          </a:p>
          <a:p>
            <a:pPr indent="0">
              <a:buNone/>
            </a:pPr>
            <a:r>
              <a:rPr lang="fr-FR" sz="1800" b="1" dirty="0" smtClean="0"/>
              <a:t>1/Le chômage volontaire </a:t>
            </a:r>
          </a:p>
          <a:p>
            <a:pPr indent="0">
              <a:buNone/>
            </a:pPr>
            <a:r>
              <a:rPr lang="fr-FR" sz="1800" dirty="0" smtClean="0"/>
              <a:t>(modèle néo-classique de base de l’offre de travail, modèles de recherche d’emploi)</a:t>
            </a:r>
          </a:p>
          <a:p>
            <a:pPr indent="0">
              <a:buNone/>
            </a:pPr>
            <a:r>
              <a:rPr lang="fr-FR" sz="1800" b="1" dirty="0" smtClean="0"/>
              <a:t>2/Le chômage « involontaire » structurel</a:t>
            </a:r>
          </a:p>
          <a:p>
            <a:pPr indent="0">
              <a:buNone/>
            </a:pPr>
            <a:r>
              <a:rPr lang="fr-FR" sz="1800" dirty="0" smtClean="0"/>
              <a:t> (nouvelles théories du marché du travail, modèle WS-PS, modèles d’appariement)</a:t>
            </a:r>
          </a:p>
          <a:p>
            <a:pPr indent="0">
              <a:buNone/>
            </a:pPr>
            <a:r>
              <a:rPr lang="fr-FR" sz="1800" b="1" dirty="0" smtClean="0"/>
              <a:t>3/Le chômage involontaire conjoncturel </a:t>
            </a:r>
            <a:r>
              <a:rPr lang="fr-FR" sz="1800" dirty="0" smtClean="0"/>
              <a:t>(modèles keynésiens et </a:t>
            </a:r>
            <a:r>
              <a:rPr lang="fr-FR" sz="1800" dirty="0" err="1" smtClean="0"/>
              <a:t>post-keynésiens</a:t>
            </a:r>
            <a:r>
              <a:rPr lang="fr-FR" sz="1800" dirty="0" smtClean="0"/>
              <a:t>)</a:t>
            </a:r>
          </a:p>
          <a:p>
            <a:pPr indent="0">
              <a:buNone/>
            </a:pPr>
            <a:endParaRPr lang="fr-FR" sz="1800" dirty="0" smtClean="0"/>
          </a:p>
          <a:p>
            <a:pPr indent="0">
              <a:buNone/>
            </a:pPr>
            <a:r>
              <a:rPr lang="fr-FR" sz="1800" dirty="0" smtClean="0"/>
              <a:t>&gt;&gt;&gt;la question des dysfonctionnements du marché du travail est centrale dans la deuxième perspective, devenue dominante dans les années 1980</a:t>
            </a:r>
            <a:endParaRPr lang="fr-FR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dirty="0" smtClean="0"/>
              <a:t>2-Les liens entre chômage et institutions du marché du travail selon les approches en termes de chômage structurel/d’équilibre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556792"/>
            <a:ext cx="7488832" cy="5112568"/>
          </a:xfrm>
        </p:spPr>
        <p:txBody>
          <a:bodyPr/>
          <a:lstStyle/>
          <a:p>
            <a:pPr marL="0" indent="0"/>
            <a:r>
              <a:rPr lang="fr-FR" sz="1800" dirty="0" smtClean="0"/>
              <a:t> Dès </a:t>
            </a:r>
            <a:r>
              <a:rPr lang="fr-FR" sz="1800" i="1" dirty="0" smtClean="0"/>
              <a:t>Pigou</a:t>
            </a:r>
            <a:r>
              <a:rPr lang="fr-FR" sz="1800" dirty="0" smtClean="0"/>
              <a:t> (1933), on trouve l’idée que le chômage trouve sa cause sur le marché du travail. Mais les causes sont exogènes (en particulier salaire minimum)</a:t>
            </a:r>
          </a:p>
          <a:p>
            <a:pPr marL="0" indent="0"/>
            <a:r>
              <a:rPr lang="fr-FR" sz="1800" i="1" dirty="0" smtClean="0"/>
              <a:t>Friedman</a:t>
            </a:r>
            <a:r>
              <a:rPr lang="fr-FR" sz="1800" dirty="0" smtClean="0"/>
              <a:t> (1968) oriente également vers des dysfonctionnements du marché du travail: il définit le chômage naturel comme « le taux qui découlerait du système </a:t>
            </a:r>
            <a:r>
              <a:rPr lang="fr-FR" sz="1800" dirty="0" err="1" smtClean="0"/>
              <a:t>walrassien</a:t>
            </a:r>
            <a:r>
              <a:rPr lang="fr-FR" sz="1800" dirty="0" smtClean="0"/>
              <a:t> des équations d’équilibre général si les caractéristiques structurelles effectives des marchés des biens et du travail y étaient intégrées, notamment les imperfections de marché, la variabilité aléatoire des offres et demandes, le coût de collecte de l’information sur les emplois vacants, les coûts de mobilité, etc. »</a:t>
            </a:r>
          </a:p>
          <a:p>
            <a:pPr marL="0" indent="0"/>
            <a:r>
              <a:rPr lang="fr-FR" sz="1800" dirty="0" smtClean="0"/>
              <a:t>La recherche des fondements microéconomiques du chômage est devenue le programme de recherche central des néo-classiques et des néo-keynésiens dans les années 80 et 90 : une forme de « nouvelle synthèse » (</a:t>
            </a:r>
            <a:r>
              <a:rPr lang="fr-FR" sz="1800" i="1" dirty="0" smtClean="0"/>
              <a:t>WS-PS et modèle d’appariement</a:t>
            </a:r>
            <a:r>
              <a:rPr lang="fr-FR" sz="1800" dirty="0" smtClean="0"/>
              <a:t>). Les causes du chômage sont endogènes et résultent des comportements rationnels des agents économiques dans un contexte de concurrence imparfaite.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2-Les pistes d’explication du chômage dans la littérature économique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1905000"/>
            <a:ext cx="7080448" cy="4404320"/>
          </a:xfrm>
        </p:spPr>
        <p:txBody>
          <a:bodyPr/>
          <a:lstStyle/>
          <a:p>
            <a:pPr marL="0" indent="0" algn="just"/>
            <a:r>
              <a:rPr lang="fr-FR" sz="1800" dirty="0" smtClean="0"/>
              <a:t>Selon cette approche, les principaux facteurs explicatifs du chômage et des écarts observables entre les pays sont les suivants:</a:t>
            </a:r>
          </a:p>
          <a:p>
            <a:pPr marL="0" indent="0" algn="just">
              <a:buFontTx/>
              <a:buChar char="-"/>
            </a:pPr>
            <a:r>
              <a:rPr lang="fr-FR" sz="1800" dirty="0" smtClean="0"/>
              <a:t>Les institutions favorisant une pression à la hausse sur le coût du travail (directement ou indirectement en renforçant le pouvoir des « </a:t>
            </a:r>
            <a:r>
              <a:rPr lang="fr-FR" sz="1800" dirty="0" err="1" smtClean="0"/>
              <a:t>insiders</a:t>
            </a:r>
            <a:r>
              <a:rPr lang="fr-FR" sz="1800" dirty="0" smtClean="0"/>
              <a:t> »): coin social et fiscal, salaire minimum, pouvoir des syndicats, assurance-chômage, protection de l’emploi…</a:t>
            </a:r>
          </a:p>
          <a:p>
            <a:pPr marL="0" indent="0" algn="just">
              <a:buFontTx/>
              <a:buChar char="-"/>
            </a:pPr>
            <a:r>
              <a:rPr lang="fr-FR" sz="1800" dirty="0" smtClean="0"/>
              <a:t>Les facteurs limitant la mobilité sur le marché du travail, l’inadéquation entre les compétences des salariés et les besoins des entreprises…</a:t>
            </a:r>
          </a:p>
          <a:p>
            <a:pPr marL="0" indent="0" algn="just">
              <a:buFontTx/>
              <a:buChar char="-"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i="1" dirty="0" smtClean="0"/>
              <a:t>Cf. graphiques à suivre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Plan de la présentation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sz="2800" dirty="0" smtClean="0"/>
              <a:t>1-Quelques faits stylisés sur le chômage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r>
              <a:rPr lang="fr-FR" sz="2800" dirty="0" smtClean="0"/>
              <a:t>2- Les principales pistes d’explication du chômage: où en est-on?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dirty="0" smtClean="0"/>
              <a:t>Les liens entre chômage et institutions du marché du travail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i="1" dirty="0" smtClean="0"/>
              <a:t>La détermination du chômage d’équilibre dans WS-PS (</a:t>
            </a:r>
            <a:r>
              <a:rPr lang="fr-FR" sz="2000" i="1" dirty="0" err="1" smtClean="0"/>
              <a:t>Layard</a:t>
            </a:r>
            <a:r>
              <a:rPr lang="fr-FR" sz="2000" i="1" dirty="0" smtClean="0"/>
              <a:t>, </a:t>
            </a:r>
            <a:r>
              <a:rPr lang="fr-FR" sz="2000" i="1" dirty="0" err="1" smtClean="0"/>
              <a:t>Nickell</a:t>
            </a:r>
            <a:r>
              <a:rPr lang="fr-FR" sz="2000" i="1" dirty="0" smtClean="0"/>
              <a:t>, 1986)</a:t>
            </a:r>
            <a:endParaRPr lang="fr-FR" sz="2000" i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71098"/>
            <a:ext cx="7272808" cy="407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260350"/>
            <a:ext cx="8315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fr-FR" sz="2000" b="1" dirty="0">
                <a:solidFill>
                  <a:srgbClr val="000099"/>
                </a:solidFill>
                <a:latin typeface="Verdana" pitchFamily="34" charset="0"/>
              </a:rPr>
              <a:t>	</a:t>
            </a:r>
            <a:r>
              <a:rPr lang="fr-FR" sz="2000" dirty="0">
                <a:solidFill>
                  <a:schemeClr val="tx1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" name="Group 32"/>
          <p:cNvGrpSpPr>
            <a:grpSpLocks noChangeAspect="1"/>
          </p:cNvGrpSpPr>
          <p:nvPr/>
        </p:nvGrpSpPr>
        <p:grpSpPr bwMode="auto">
          <a:xfrm>
            <a:off x="1619672" y="2204864"/>
            <a:ext cx="5715000" cy="3684588"/>
            <a:chOff x="2486" y="4330"/>
            <a:chExt cx="7200" cy="4642"/>
          </a:xfrm>
        </p:grpSpPr>
        <p:sp>
          <p:nvSpPr>
            <p:cNvPr id="16437" name="AutoShape 53"/>
            <p:cNvSpPr>
              <a:spLocks noChangeAspect="1" noChangeArrowheads="1" noTextEdit="1"/>
            </p:cNvSpPr>
            <p:nvPr/>
          </p:nvSpPr>
          <p:spPr bwMode="auto">
            <a:xfrm>
              <a:off x="2486" y="4330"/>
              <a:ext cx="7200" cy="464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436" name="Line 52"/>
            <p:cNvSpPr>
              <a:spLocks noChangeShapeType="1"/>
            </p:cNvSpPr>
            <p:nvPr/>
          </p:nvSpPr>
          <p:spPr bwMode="auto">
            <a:xfrm flipV="1">
              <a:off x="3494" y="4940"/>
              <a:ext cx="0" cy="3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35" name="Line 51"/>
            <p:cNvSpPr>
              <a:spLocks noChangeShapeType="1"/>
            </p:cNvSpPr>
            <p:nvPr/>
          </p:nvSpPr>
          <p:spPr bwMode="auto">
            <a:xfrm>
              <a:off x="3494" y="810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34" name="Arc 50"/>
            <p:cNvSpPr>
              <a:spLocks/>
            </p:cNvSpPr>
            <p:nvPr/>
          </p:nvSpPr>
          <p:spPr bwMode="auto">
            <a:xfrm flipH="1" flipV="1">
              <a:off x="4358" y="4618"/>
              <a:ext cx="3407" cy="2723"/>
            </a:xfrm>
            <a:custGeom>
              <a:avLst/>
              <a:gdLst>
                <a:gd name="G0" fmla="+- 0 0 0"/>
                <a:gd name="G1" fmla="+- 21493 0 0"/>
                <a:gd name="G2" fmla="+- 21600 0 0"/>
                <a:gd name="T0" fmla="*/ 2144 w 21292"/>
                <a:gd name="T1" fmla="*/ 0 h 21493"/>
                <a:gd name="T2" fmla="*/ 21292 w 21292"/>
                <a:gd name="T3" fmla="*/ 17855 h 21493"/>
                <a:gd name="T4" fmla="*/ 0 w 21292"/>
                <a:gd name="T5" fmla="*/ 21493 h 2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92" h="21493" fill="none" extrusionOk="0">
                  <a:moveTo>
                    <a:pt x="2144" y="-1"/>
                  </a:moveTo>
                  <a:cubicBezTo>
                    <a:pt x="11817" y="964"/>
                    <a:pt x="19654" y="8272"/>
                    <a:pt x="21291" y="17855"/>
                  </a:cubicBezTo>
                </a:path>
                <a:path w="21292" h="21493" stroke="0" extrusionOk="0">
                  <a:moveTo>
                    <a:pt x="2144" y="-1"/>
                  </a:moveTo>
                  <a:cubicBezTo>
                    <a:pt x="11817" y="964"/>
                    <a:pt x="19654" y="8272"/>
                    <a:pt x="21291" y="17855"/>
                  </a:cubicBezTo>
                  <a:lnTo>
                    <a:pt x="0" y="2149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2758" y="4602"/>
              <a:ext cx="544" cy="13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7113" y="8322"/>
              <a:ext cx="1613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4070" y="7676"/>
              <a:ext cx="432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0" name="Text Box 46"/>
            <p:cNvSpPr txBox="1">
              <a:spLocks noChangeArrowheads="1"/>
            </p:cNvSpPr>
            <p:nvPr/>
          </p:nvSpPr>
          <p:spPr bwMode="auto">
            <a:xfrm>
              <a:off x="4070" y="4762"/>
              <a:ext cx="1152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CB</a:t>
              </a:r>
              <a:r>
                <a:rPr kumimoji="0" lang="fr-FR" sz="10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4934" y="6922"/>
              <a:ext cx="576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 flipH="1">
              <a:off x="4934" y="6922"/>
              <a:ext cx="576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5078" y="7066"/>
              <a:ext cx="576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 flipH="1">
              <a:off x="5366" y="7210"/>
              <a:ext cx="72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 flipH="1">
              <a:off x="4934" y="6922"/>
              <a:ext cx="432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4" name="AutoShape 40"/>
            <p:cNvSpPr>
              <a:spLocks noChangeShapeType="1"/>
            </p:cNvSpPr>
            <p:nvPr/>
          </p:nvSpPr>
          <p:spPr bwMode="auto">
            <a:xfrm flipV="1">
              <a:off x="3493" y="4600"/>
              <a:ext cx="4272" cy="3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3" name="AutoShape 39"/>
            <p:cNvSpPr>
              <a:spLocks noChangeShapeType="1"/>
            </p:cNvSpPr>
            <p:nvPr/>
          </p:nvSpPr>
          <p:spPr bwMode="auto">
            <a:xfrm>
              <a:off x="4341" y="5079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2" name="AutoShape 38"/>
            <p:cNvSpPr>
              <a:spLocks noChangeShapeType="1"/>
            </p:cNvSpPr>
            <p:nvPr/>
          </p:nvSpPr>
          <p:spPr bwMode="auto">
            <a:xfrm>
              <a:off x="7670" y="8108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1" name="AutoShape 37"/>
            <p:cNvSpPr>
              <a:spLocks noChangeShapeType="1"/>
            </p:cNvSpPr>
            <p:nvPr/>
          </p:nvSpPr>
          <p:spPr bwMode="auto">
            <a:xfrm>
              <a:off x="3494" y="8108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20" name="Freeform 36"/>
            <p:cNvSpPr>
              <a:spLocks/>
            </p:cNvSpPr>
            <p:nvPr/>
          </p:nvSpPr>
          <p:spPr bwMode="auto">
            <a:xfrm>
              <a:off x="5366" y="6584"/>
              <a:ext cx="30" cy="1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1928"/>
                </a:cxn>
              </a:cxnLst>
              <a:rect l="0" t="0" r="r" b="b"/>
              <a:pathLst>
                <a:path w="37" h="1928">
                  <a:moveTo>
                    <a:pt x="0" y="0"/>
                  </a:moveTo>
                  <a:cubicBezTo>
                    <a:pt x="9" y="641"/>
                    <a:pt x="37" y="1289"/>
                    <a:pt x="37" y="1928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auto">
            <a:xfrm>
              <a:off x="3480" y="6604"/>
              <a:ext cx="1873" cy="1"/>
            </a:xfrm>
            <a:custGeom>
              <a:avLst/>
              <a:gdLst/>
              <a:ahLst/>
              <a:cxnLst>
                <a:cxn ang="0">
                  <a:pos x="2341" y="0"/>
                </a:cxn>
                <a:cxn ang="0">
                  <a:pos x="0" y="0"/>
                </a:cxn>
              </a:cxnLst>
              <a:rect l="0" t="0" r="r" b="b"/>
              <a:pathLst>
                <a:path w="2341" h="1">
                  <a:moveTo>
                    <a:pt x="2341" y="0"/>
                  </a:moveTo>
                  <a:cubicBezTo>
                    <a:pt x="1561" y="0"/>
                    <a:pt x="780" y="0"/>
                    <a:pt x="0" y="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18" name="Text Box 34"/>
            <p:cNvSpPr txBox="1">
              <a:spLocks noChangeArrowheads="1"/>
            </p:cNvSpPr>
            <p:nvPr/>
          </p:nvSpPr>
          <p:spPr bwMode="auto">
            <a:xfrm>
              <a:off x="4929" y="8126"/>
              <a:ext cx="117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U*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2806" y="6490"/>
              <a:ext cx="558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V*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3275856" y="4509120"/>
            <a:ext cx="444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lnSpc>
                <a:spcPct val="100000"/>
              </a:lnSpc>
              <a:buClrTx/>
              <a:buSzTx/>
            </a:pP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Θ *</a:t>
            </a:r>
            <a:endParaRPr 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Forme libre 58"/>
          <p:cNvSpPr/>
          <p:nvPr/>
        </p:nvSpPr>
        <p:spPr bwMode="auto">
          <a:xfrm>
            <a:off x="3136900" y="4610100"/>
            <a:ext cx="270180" cy="584200"/>
          </a:xfrm>
          <a:custGeom>
            <a:avLst/>
            <a:gdLst>
              <a:gd name="connsiteX0" fmla="*/ 0 w 270180"/>
              <a:gd name="connsiteY0" fmla="*/ 0 h 584200"/>
              <a:gd name="connsiteX1" fmla="*/ 88900 w 270180"/>
              <a:gd name="connsiteY1" fmla="*/ 101600 h 584200"/>
              <a:gd name="connsiteX2" fmla="*/ 139700 w 270180"/>
              <a:gd name="connsiteY2" fmla="*/ 177800 h 584200"/>
              <a:gd name="connsiteX3" fmla="*/ 203200 w 270180"/>
              <a:gd name="connsiteY3" fmla="*/ 254000 h 584200"/>
              <a:gd name="connsiteX4" fmla="*/ 228600 w 270180"/>
              <a:gd name="connsiteY4" fmla="*/ 330200 h 584200"/>
              <a:gd name="connsiteX5" fmla="*/ 266700 w 270180"/>
              <a:gd name="connsiteY5" fmla="*/ 406400 h 584200"/>
              <a:gd name="connsiteX6" fmla="*/ 266700 w 270180"/>
              <a:gd name="connsiteY6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180" h="584200">
                <a:moveTo>
                  <a:pt x="0" y="0"/>
                </a:moveTo>
                <a:cubicBezTo>
                  <a:pt x="59267" y="88900"/>
                  <a:pt x="25400" y="59267"/>
                  <a:pt x="88900" y="101600"/>
                </a:cubicBezTo>
                <a:lnTo>
                  <a:pt x="139700" y="177800"/>
                </a:lnTo>
                <a:cubicBezTo>
                  <a:pt x="179577" y="237616"/>
                  <a:pt x="175499" y="191674"/>
                  <a:pt x="203200" y="254000"/>
                </a:cubicBezTo>
                <a:cubicBezTo>
                  <a:pt x="214074" y="278466"/>
                  <a:pt x="220133" y="304800"/>
                  <a:pt x="228600" y="330200"/>
                </a:cubicBezTo>
                <a:cubicBezTo>
                  <a:pt x="244959" y="379278"/>
                  <a:pt x="263615" y="353961"/>
                  <a:pt x="266700" y="406400"/>
                </a:cubicBezTo>
                <a:cubicBezTo>
                  <a:pt x="270180" y="465564"/>
                  <a:pt x="266700" y="524933"/>
                  <a:pt x="266700" y="5842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Text Box 48"/>
          <p:cNvSpPr txBox="1">
            <a:spLocks noChangeArrowheads="1"/>
          </p:cNvSpPr>
          <p:nvPr/>
        </p:nvSpPr>
        <p:spPr bwMode="auto">
          <a:xfrm>
            <a:off x="5724128" y="2492896"/>
            <a:ext cx="1280319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35696" y="332656"/>
            <a:ext cx="6264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liens entre chômage et institutions du marché du travail </a:t>
            </a: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i="1" dirty="0" smtClean="0">
                <a:solidFill>
                  <a:schemeClr val="tx2"/>
                </a:solidFill>
              </a:rPr>
              <a:t>La détermination du chômage d’équilibre dans un modèle d’appariement (Mortensen, </a:t>
            </a:r>
            <a:r>
              <a:rPr lang="fr-FR" i="1" dirty="0" err="1" smtClean="0">
                <a:solidFill>
                  <a:schemeClr val="tx2"/>
                </a:solidFill>
              </a:rPr>
              <a:t>Pissarides</a:t>
            </a:r>
            <a:r>
              <a:rPr lang="fr-FR" i="1" dirty="0" smtClean="0">
                <a:solidFill>
                  <a:schemeClr val="tx2"/>
                </a:solidFill>
              </a:rPr>
              <a:t>, 1994)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dirty="0" smtClean="0"/>
              <a:t>Les liens entre chômage et institutions du marché du travail: quelle validité empirique?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000" dirty="0" smtClean="0"/>
              <a:t>Nombreux travaux empiriques sur les liens entre institutions et niveau ou dynamique du chômage en comparaison internationale: globalement non concluants et problèmes méthodologiques importants (pour une synthèse voir </a:t>
            </a:r>
            <a:r>
              <a:rPr lang="fr-FR" sz="2000" dirty="0" err="1" smtClean="0"/>
              <a:t>Gautié</a:t>
            </a:r>
            <a:r>
              <a:rPr lang="fr-FR" sz="2000" dirty="0" smtClean="0"/>
              <a:t> 2008 chapitre 3)</a:t>
            </a:r>
          </a:p>
          <a:p>
            <a:pPr algn="just"/>
            <a:r>
              <a:rPr lang="fr-FR" sz="2000" dirty="0" smtClean="0"/>
              <a:t>Les réformes des marchés du travail semblent n’expliquer qu’une part très limitée de la variation du chômage (exemple de l’Allemagne)</a:t>
            </a:r>
          </a:p>
          <a:p>
            <a:pPr algn="just"/>
            <a:r>
              <a:rPr lang="fr-FR" sz="2000" dirty="0" smtClean="0"/>
              <a:t>Différentes configurations institutionnelles semblent « compatibles » avec le plein emploi: le modèle « nordique » autant que le modèle « libéral » (OCDE, 2006)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dirty="0" smtClean="0"/>
              <a:t>Les liens entre chômage et institutions du marché du travail: quelle validité empirique?</a:t>
            </a:r>
            <a:br>
              <a:rPr lang="fr-FR" sz="2000" b="1" dirty="0" smtClean="0"/>
            </a:br>
            <a:r>
              <a:rPr lang="fr-FR" sz="2000" b="1" i="1" dirty="0" smtClean="0"/>
              <a:t>Les problèmes de mesure</a:t>
            </a:r>
            <a:endParaRPr lang="fr-FR" sz="2000" b="1" i="1" dirty="0"/>
          </a:p>
        </p:txBody>
      </p:sp>
      <p:pic>
        <p:nvPicPr>
          <p:cNvPr id="188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431" t="16037" r="35070" b="38463"/>
          <a:stretch>
            <a:fillRect/>
          </a:stretch>
        </p:blipFill>
        <p:spPr bwMode="auto">
          <a:xfrm>
            <a:off x="1735994" y="2276872"/>
            <a:ext cx="5982202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907704" y="5877272"/>
            <a:ext cx="488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hlinkClick r:id="rId3"/>
              </a:rPr>
              <a:t>Source: http://www.social-europe.eu/2013/12/flexicurity-model-never</a:t>
            </a:r>
            <a:r>
              <a:rPr lang="fr-FR" dirty="0" smtClean="0">
                <a:hlinkClick r:id="rId3"/>
              </a:rPr>
              <a:t>/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400" b="1" dirty="0" smtClean="0"/>
              <a:t>Les liens entre chômage et institutions du marché du travail: quelle validité empirique?</a:t>
            </a:r>
            <a:br>
              <a:rPr lang="fr-FR" sz="2400" b="1" dirty="0" smtClean="0"/>
            </a:br>
            <a:r>
              <a:rPr lang="fr-FR" sz="2400" b="1" i="1" dirty="0" smtClean="0"/>
              <a:t>Plusieurs « modèles » associés à des performances favorables</a:t>
            </a:r>
            <a:endParaRPr lang="fr-FR" sz="2400" b="1" dirty="0" smtClean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79475" y="6040438"/>
            <a:ext cx="750077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900" dirty="0" err="1" smtClean="0"/>
              <a:t>Indicateurs</a:t>
            </a:r>
            <a:r>
              <a:rPr lang="en-GB" sz="900" dirty="0" smtClean="0"/>
              <a:t> de la SEE</a:t>
            </a:r>
          </a:p>
          <a:p>
            <a:r>
              <a:rPr lang="en-GB" sz="900" dirty="0" err="1" smtClean="0"/>
              <a:t>Davoine</a:t>
            </a:r>
            <a:r>
              <a:rPr lang="en-GB" sz="900" dirty="0" smtClean="0"/>
              <a:t> </a:t>
            </a:r>
            <a:r>
              <a:rPr lang="en-GB" sz="900" dirty="0"/>
              <a:t>L., </a:t>
            </a:r>
            <a:r>
              <a:rPr lang="en-GB" sz="900" dirty="0" err="1"/>
              <a:t>Erhel</a:t>
            </a:r>
            <a:r>
              <a:rPr lang="en-GB" sz="900" dirty="0"/>
              <a:t> C. (2008), </a:t>
            </a:r>
            <a:r>
              <a:rPr lang="fr-FR" sz="900" dirty="0"/>
              <a:t>« La qualité de l’emploi en Europe: une approche comparative et dynamique”, </a:t>
            </a:r>
            <a:r>
              <a:rPr lang="fr-FR" sz="900" i="1" dirty="0"/>
              <a:t>Economie et Statistique</a:t>
            </a:r>
            <a:r>
              <a:rPr lang="fr-FR" sz="900" dirty="0"/>
              <a:t>, août 2008</a:t>
            </a:r>
            <a:r>
              <a:rPr lang="fr-FR" dirty="0"/>
              <a:t>.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133600"/>
            <a:ext cx="70564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643063"/>
            <a:ext cx="778668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dirty="0" smtClean="0"/>
              <a:t>Les liens entre chômage et institutions du marché du travail: quelles critiques théoriques?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1800" b="1" dirty="0" smtClean="0"/>
              <a:t>Selon les approches </a:t>
            </a:r>
            <a:r>
              <a:rPr lang="fr-FR" sz="1800" b="1" dirty="0" err="1" smtClean="0"/>
              <a:t>post-keynésiennes</a:t>
            </a:r>
            <a:r>
              <a:rPr lang="fr-FR" sz="1800" b="1" dirty="0" smtClean="0"/>
              <a:t> (Lavoie, 2004; </a:t>
            </a:r>
            <a:r>
              <a:rPr lang="fr-FR" sz="1800" b="1" dirty="0" err="1" smtClean="0"/>
              <a:t>Seccareccia</a:t>
            </a:r>
            <a:r>
              <a:rPr lang="fr-FR" sz="1800" b="1" dirty="0" smtClean="0"/>
              <a:t>, 1994):</a:t>
            </a:r>
          </a:p>
          <a:p>
            <a:pPr marL="0" lvl="0">
              <a:buNone/>
            </a:pPr>
            <a:r>
              <a:rPr lang="fr-FR" sz="1800" dirty="0" smtClean="0"/>
              <a:t>-Rejet de l’hypothèse d’un marché du travail avec confrontation de l’O et de la D</a:t>
            </a:r>
          </a:p>
          <a:p>
            <a:pPr marL="0" lvl="0">
              <a:buNone/>
            </a:pPr>
            <a:r>
              <a:rPr lang="fr-FR" sz="1800" dirty="0" smtClean="0"/>
              <a:t>- Le facteur travail ne peut être séparé du travailleur= leurs normes de justice et leur histoire jouent un rôle dans la détermination des salaires</a:t>
            </a:r>
          </a:p>
          <a:p>
            <a:pPr marL="0" lvl="0">
              <a:buNone/>
            </a:pPr>
            <a:r>
              <a:rPr lang="fr-FR" sz="1800" dirty="0" smtClean="0"/>
              <a:t>- Interdépendance de l’O et de la D de travail par rapport aux autres marchés </a:t>
            </a:r>
          </a:p>
          <a:p>
            <a:pPr marL="0" lvl="0">
              <a:buNone/>
            </a:pPr>
            <a:r>
              <a:rPr lang="fr-FR" sz="1800" dirty="0" smtClean="0"/>
              <a:t>-L’existence de l’incertitude se traduit dans les réactions des entreprises face à la structure de la demande: dualisme du MT</a:t>
            </a:r>
          </a:p>
          <a:p>
            <a:pPr marL="0" algn="just"/>
            <a:r>
              <a:rPr lang="fr-FR" sz="1800" dirty="0" smtClean="0"/>
              <a:t>Dans ce contexte: </a:t>
            </a:r>
            <a:r>
              <a:rPr lang="fr-FR" sz="1800" b="1" dirty="0" smtClean="0"/>
              <a:t>importance de la régulation du « marché du travail »</a:t>
            </a:r>
            <a:r>
              <a:rPr lang="fr-FR" sz="1800" dirty="0" smtClean="0"/>
              <a:t> par le salaire minimum ou les règles de protection des salariés (effets favorables sur la demande et la croissance, mais aussi sur la qualité des emplois, la productivité)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Bibliographie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400" dirty="0" err="1" smtClean="0"/>
              <a:t>Gautié</a:t>
            </a:r>
            <a:r>
              <a:rPr lang="fr-FR" sz="1400" dirty="0" smtClean="0"/>
              <a:t> J., 2008, Le chômage, Repères</a:t>
            </a:r>
          </a:p>
          <a:p>
            <a:r>
              <a:rPr lang="fr-FR" sz="1400" dirty="0" smtClean="0"/>
              <a:t>Lavoie M, 2004, L'économie Postkeynésienne, Repères</a:t>
            </a:r>
          </a:p>
          <a:p>
            <a:r>
              <a:rPr lang="fr-FR" sz="1400" dirty="0" smtClean="0"/>
              <a:t>PIGOU, A.C. (1933), </a:t>
            </a:r>
            <a:r>
              <a:rPr lang="fr-FR" sz="1400" i="1" dirty="0" smtClean="0"/>
              <a:t>The </a:t>
            </a:r>
            <a:r>
              <a:rPr lang="fr-FR" sz="1400" i="1" dirty="0" err="1" smtClean="0"/>
              <a:t>Theory</a:t>
            </a:r>
            <a:r>
              <a:rPr lang="fr-FR" sz="1400" i="1" dirty="0" smtClean="0"/>
              <a:t> of </a:t>
            </a:r>
            <a:r>
              <a:rPr lang="fr-FR" sz="1400" i="1" dirty="0" err="1" smtClean="0"/>
              <a:t>Unemployment</a:t>
            </a:r>
            <a:r>
              <a:rPr lang="fr-FR" sz="1400" dirty="0" smtClean="0"/>
              <a:t>, London, Macmillan</a:t>
            </a:r>
          </a:p>
          <a:p>
            <a:r>
              <a:rPr lang="fr-FR" sz="1400" dirty="0" smtClean="0"/>
              <a:t>FRIEDMAN, M. (1968), « The </a:t>
            </a:r>
            <a:r>
              <a:rPr lang="fr-FR" sz="1400" dirty="0" err="1" smtClean="0"/>
              <a:t>Role</a:t>
            </a:r>
            <a:r>
              <a:rPr lang="fr-FR" sz="1400" dirty="0" smtClean="0"/>
              <a:t> of </a:t>
            </a:r>
            <a:r>
              <a:rPr lang="fr-FR" sz="1400" dirty="0" err="1" smtClean="0"/>
              <a:t>Monetary</a:t>
            </a:r>
            <a:r>
              <a:rPr lang="fr-FR" sz="1400" dirty="0" smtClean="0"/>
              <a:t> Policy », </a:t>
            </a:r>
            <a:r>
              <a:rPr lang="fr-FR" sz="1400" i="1" dirty="0" smtClean="0"/>
              <a:t>American </a:t>
            </a:r>
            <a:r>
              <a:rPr lang="fr-FR" sz="1400" i="1" dirty="0" err="1" smtClean="0"/>
              <a:t>Economic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Review</a:t>
            </a:r>
            <a:r>
              <a:rPr lang="fr-FR" sz="1400" dirty="0" smtClean="0"/>
              <a:t>, 68(1): 1-17</a:t>
            </a:r>
          </a:p>
          <a:p>
            <a:r>
              <a:rPr lang="fr-FR" sz="1400" dirty="0" smtClean="0"/>
              <a:t>LAYARD R., NICKELL S., et R. JACKMAN (1991), </a:t>
            </a:r>
            <a:r>
              <a:rPr lang="fr-FR" sz="1400" i="1" dirty="0" err="1" smtClean="0"/>
              <a:t>Unemployment</a:t>
            </a:r>
            <a:r>
              <a:rPr lang="fr-FR" sz="1400" i="1" dirty="0" smtClean="0"/>
              <a:t>, </a:t>
            </a:r>
            <a:r>
              <a:rPr lang="fr-FR" sz="1400" i="1" dirty="0" err="1" smtClean="0"/>
              <a:t>Macroeconomic</a:t>
            </a:r>
            <a:r>
              <a:rPr lang="fr-FR" sz="1400" i="1" dirty="0" smtClean="0"/>
              <a:t> Performance and the Labour </a:t>
            </a:r>
            <a:r>
              <a:rPr lang="fr-FR" sz="1400" i="1" dirty="0" err="1" smtClean="0"/>
              <a:t>Market</a:t>
            </a:r>
            <a:r>
              <a:rPr lang="fr-FR" sz="1400" dirty="0" smtClean="0"/>
              <a:t>, Oxford </a:t>
            </a:r>
            <a:r>
              <a:rPr lang="fr-FR" sz="1400" dirty="0" err="1" smtClean="0"/>
              <a:t>University</a:t>
            </a:r>
            <a:r>
              <a:rPr lang="fr-FR" sz="1400" dirty="0" smtClean="0"/>
              <a:t> </a:t>
            </a:r>
            <a:r>
              <a:rPr lang="fr-FR" sz="1400" dirty="0" err="1" smtClean="0"/>
              <a:t>Press</a:t>
            </a:r>
            <a:endParaRPr lang="fr-FR" sz="1400" dirty="0" smtClean="0"/>
          </a:p>
          <a:p>
            <a:r>
              <a:rPr lang="fr-FR" sz="1400" dirty="0" smtClean="0"/>
              <a:t>PISSARIDES, C. (1990), </a:t>
            </a:r>
            <a:r>
              <a:rPr lang="fr-FR" sz="1400" i="1" dirty="0" err="1" smtClean="0"/>
              <a:t>Equilibrium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Unemployment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Theory</a:t>
            </a:r>
            <a:r>
              <a:rPr lang="fr-FR" sz="1400" dirty="0" smtClean="0"/>
              <a:t>, Basil </a:t>
            </a:r>
            <a:r>
              <a:rPr lang="fr-FR" sz="1400" dirty="0" err="1" smtClean="0"/>
              <a:t>Blackwell</a:t>
            </a:r>
            <a:r>
              <a:rPr lang="fr-FR" sz="1400" dirty="0" smtClean="0"/>
              <a:t>, Oxford</a:t>
            </a:r>
          </a:p>
          <a:p>
            <a:r>
              <a:rPr lang="en-US" sz="1400" dirty="0" err="1" smtClean="0"/>
              <a:t>Seccareccia</a:t>
            </a:r>
            <a:r>
              <a:rPr lang="en-US" sz="1400" dirty="0" smtClean="0"/>
              <a:t> M. , “An alternative to </a:t>
            </a:r>
            <a:r>
              <a:rPr lang="en-US" sz="1400" dirty="0" err="1" smtClean="0"/>
              <a:t>labour</a:t>
            </a:r>
            <a:r>
              <a:rPr lang="en-US" sz="1400" dirty="0" smtClean="0"/>
              <a:t> market orthodoxy: The post-Keynesian </a:t>
            </a:r>
            <a:r>
              <a:rPr lang="en-US" sz="1400" dirty="0" err="1" smtClean="0"/>
              <a:t>institutionnalist</a:t>
            </a:r>
            <a:r>
              <a:rPr lang="en-US" sz="1400" dirty="0" smtClean="0"/>
              <a:t> view”, </a:t>
            </a:r>
            <a:r>
              <a:rPr lang="en-US" sz="1400" i="1" dirty="0" smtClean="0"/>
              <a:t>Review of Political Economy</a:t>
            </a:r>
            <a:r>
              <a:rPr lang="en-US" sz="1400" dirty="0" smtClean="0"/>
              <a:t>,  3.1, 1991, pp 43-61.</a:t>
            </a:r>
          </a:p>
          <a:p>
            <a:r>
              <a:rPr lang="en-US" sz="1400" dirty="0" smtClean="0"/>
              <a:t>Mortensen R., </a:t>
            </a:r>
            <a:r>
              <a:rPr lang="en-US" sz="1400" dirty="0" err="1" smtClean="0"/>
              <a:t>Pissarides</a:t>
            </a:r>
            <a:r>
              <a:rPr lang="en-US" sz="1400" dirty="0" smtClean="0"/>
              <a:t> C. (1994) Job Creation and Job Destruction in the Theory of Unemployment, </a:t>
            </a:r>
            <a:r>
              <a:rPr lang="en-US" sz="1400" i="1" dirty="0" smtClean="0"/>
              <a:t>Review of Economic Studies </a:t>
            </a:r>
            <a:r>
              <a:rPr lang="en-US" sz="1400" dirty="0" smtClean="0"/>
              <a:t>(1994) 61, 397-415</a:t>
            </a:r>
            <a:endParaRPr lang="fr-F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03663" y="6067425"/>
            <a:ext cx="29690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000" dirty="0"/>
              <a:t>Source: INSEE, Enquêtes </a:t>
            </a:r>
            <a:r>
              <a:rPr lang="fr-FR" sz="1000" dirty="0" smtClean="0"/>
              <a:t>Emploi, séries longues</a:t>
            </a:r>
            <a:endParaRPr lang="fr-FR" sz="1000" dirty="0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827088" y="1125538"/>
          <a:ext cx="8066087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Graphique" r:id="rId4" imgW="5343682" imgH="2933666" progId="Excel.Sheet.8">
                  <p:embed/>
                </p:oleObj>
              </mc:Choice>
              <mc:Fallback>
                <p:oleObj name="Graphique" r:id="rId4" imgW="5343682" imgH="2933666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125538"/>
                        <a:ext cx="8066087" cy="482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547664" y="40466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Un chômage durablement élevé en France…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sz="2400" dirty="0" smtClean="0"/>
              <a:t>…</a:t>
            </a:r>
            <a:r>
              <a:rPr lang="fr-FR" sz="2000" dirty="0" smtClean="0"/>
              <a:t>qui semble de plus en plus sensible au cycle économique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graphicFrame>
        <p:nvGraphicFramePr>
          <p:cNvPr id="89096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971550" y="1700213"/>
          <a:ext cx="7464425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5" name="Graphique" r:id="rId4" imgW="11753805" imgH="7096286" progId="Excel.Sheet.8">
                  <p:embed/>
                </p:oleObj>
              </mc:Choice>
              <mc:Fallback>
                <p:oleObj name="Graphique" r:id="rId4" imgW="11753805" imgH="709628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00213"/>
                        <a:ext cx="7464425" cy="475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Des dynamiques hétérogènes à l’échelon international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i="1" dirty="0" smtClean="0"/>
              <a:t>Taux de chômage dans quelques pays de l’OCDE (1972-2012)-hors Espagne</a:t>
            </a:r>
            <a:endParaRPr lang="fr-FR" sz="1800" i="1" dirty="0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563938" y="6453188"/>
            <a:ext cx="1029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000" dirty="0"/>
              <a:t>Source: </a:t>
            </a:r>
            <a:r>
              <a:rPr lang="fr-FR" sz="1000" dirty="0" smtClean="0"/>
              <a:t>OCDE</a:t>
            </a:r>
            <a:endParaRPr lang="fr-FR" sz="10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827584" y="1905000"/>
          <a:ext cx="8136904" cy="440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Des dynamiques hétérogènes à l’échelon international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i="1" dirty="0" smtClean="0"/>
              <a:t>Taux de chômage dans quelques pays de l’OCDE (1972-2012) –y compris Espagne</a:t>
            </a:r>
            <a:endParaRPr lang="fr-FR" sz="1800" i="1" dirty="0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563938" y="6453188"/>
            <a:ext cx="1029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000" dirty="0"/>
              <a:t>Source: </a:t>
            </a:r>
            <a:r>
              <a:rPr lang="fr-FR" sz="1000" dirty="0" smtClean="0"/>
              <a:t>OCDE</a:t>
            </a:r>
            <a:endParaRPr lang="fr-FR" sz="1000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524000" y="19050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194" name="Group 682"/>
          <p:cNvGraphicFramePr>
            <a:graphicFrameLocks noGrp="1"/>
          </p:cNvGraphicFramePr>
          <p:nvPr/>
        </p:nvGraphicFramePr>
        <p:xfrm>
          <a:off x="611188" y="2636838"/>
          <a:ext cx="8064500" cy="2155825"/>
        </p:xfrm>
        <a:graphic>
          <a:graphicData uri="http://schemas.openxmlformats.org/drawingml/2006/table">
            <a:tbl>
              <a:tblPr/>
              <a:tblGrid>
                <a:gridCol w="720725"/>
                <a:gridCol w="576262"/>
                <a:gridCol w="658813"/>
                <a:gridCol w="606425"/>
                <a:gridCol w="696912"/>
                <a:gridCol w="730250"/>
                <a:gridCol w="596900"/>
                <a:gridCol w="598488"/>
                <a:gridCol w="684212"/>
                <a:gridCol w="696913"/>
                <a:gridCol w="744537"/>
                <a:gridCol w="754063"/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Dk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P-B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R-U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930" name="Rectangle 4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Des dynamiques hétérogènes à l’échelon international </a:t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i="1" dirty="0" smtClean="0"/>
              <a:t>Taux </a:t>
            </a:r>
            <a:r>
              <a:rPr lang="fr-FR" sz="1800" i="1" dirty="0"/>
              <a:t>de chômage dans certains pays de l’OCDE (en %), 2007 et </a:t>
            </a:r>
            <a:r>
              <a:rPr lang="fr-FR" sz="1800" i="1" dirty="0" smtClean="0"/>
              <a:t>2012</a:t>
            </a:r>
            <a:endParaRPr lang="fr-FR" sz="18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4211960" y="558924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Source: OCDE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6" name="Rectangle 1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Des dynamiques hétérogènes à l’échelon international </a:t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i="1" dirty="0" smtClean="0"/>
              <a:t>Part </a:t>
            </a:r>
            <a:r>
              <a:rPr lang="fr-FR" sz="1800" i="1" dirty="0"/>
              <a:t>du chômage de longue durée (plus de 12 mois) dans le chômage total en </a:t>
            </a:r>
            <a:r>
              <a:rPr lang="fr-FR" sz="1800" i="1" dirty="0" smtClean="0"/>
              <a:t>2007 et 2012</a:t>
            </a:r>
            <a:endParaRPr lang="fr-FR" sz="1800" i="1" dirty="0"/>
          </a:p>
        </p:txBody>
      </p:sp>
      <p:graphicFrame>
        <p:nvGraphicFramePr>
          <p:cNvPr id="75915" name="Group 139"/>
          <p:cNvGraphicFramePr>
            <a:graphicFrameLocks noGrp="1"/>
          </p:cNvGraphicFramePr>
          <p:nvPr>
            <p:ph idx="1"/>
          </p:nvPr>
        </p:nvGraphicFramePr>
        <p:xfrm>
          <a:off x="250825" y="3068638"/>
          <a:ext cx="8569327" cy="1833563"/>
        </p:xfrm>
        <a:graphic>
          <a:graphicData uri="http://schemas.openxmlformats.org/drawingml/2006/table">
            <a:tbl>
              <a:tblPr/>
              <a:tblGrid>
                <a:gridCol w="695757"/>
                <a:gridCol w="695757"/>
                <a:gridCol w="703049"/>
                <a:gridCol w="695756"/>
                <a:gridCol w="695757"/>
                <a:gridCol w="695756"/>
                <a:gridCol w="883917"/>
                <a:gridCol w="695757"/>
                <a:gridCol w="695756"/>
                <a:gridCol w="695757"/>
                <a:gridCol w="704507"/>
                <a:gridCol w="711801"/>
              </a:tblGrid>
              <a:tr h="614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All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Can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Dk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Esp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US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Fr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It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Jap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P-B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R-U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Suè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56.6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7.4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16.2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27.6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  <a:latin typeface="+mj-lt"/>
                        </a:rPr>
                        <a:t>10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40.2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47.3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  <a:latin typeface="+mj-lt"/>
                        </a:rPr>
                        <a:t>32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39.4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  <a:latin typeface="+mj-lt"/>
                        </a:rPr>
                        <a:t>23.7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  <a:latin typeface="+mj-lt"/>
                        </a:rPr>
                        <a:t>13</a:t>
                      </a:r>
                      <a:endParaRPr lang="fr-FR" sz="14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45.4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12.5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44.4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29.3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40.3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53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38.5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33.7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34.8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17.5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918" name="Text Box 142"/>
          <p:cNvSpPr txBox="1">
            <a:spLocks noChangeArrowheads="1"/>
          </p:cNvSpPr>
          <p:nvPr/>
        </p:nvSpPr>
        <p:spPr bwMode="auto">
          <a:xfrm>
            <a:off x="3491880" y="5589240"/>
            <a:ext cx="1358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dirty="0"/>
              <a:t>Source: OCDE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5" name="Rectangle 1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dirty="0" smtClean="0"/>
              <a:t>Un chômage inégalitaire…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1800" i="1" dirty="0" smtClean="0"/>
              <a:t>Les caractéristiques du chômage en 2007 en France</a:t>
            </a:r>
            <a:endParaRPr lang="fr-FR" sz="1800" i="1" dirty="0"/>
          </a:p>
        </p:txBody>
      </p:sp>
      <p:graphicFrame>
        <p:nvGraphicFramePr>
          <p:cNvPr id="67687" name="Group 103"/>
          <p:cNvGraphicFramePr>
            <a:graphicFrameLocks noGrp="1"/>
          </p:cNvGraphicFramePr>
          <p:nvPr>
            <p:ph idx="1"/>
          </p:nvPr>
        </p:nvGraphicFramePr>
        <p:xfrm>
          <a:off x="1524000" y="1905000"/>
          <a:ext cx="7010400" cy="4116389"/>
        </p:xfrm>
        <a:graphic>
          <a:graphicData uri="http://schemas.openxmlformats.org/drawingml/2006/table">
            <a:tbl>
              <a:tblPr/>
              <a:tblGrid>
                <a:gridCol w="2822575"/>
                <a:gridCol w="1851025"/>
                <a:gridCol w="23368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Taux de chômage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 dans le chômage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Ensemble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42900" marR="0" lvl="0" indent="-1619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Genre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Hommes</a:t>
                      </a: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Femmes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342900" marR="0" lvl="0" indent="-1619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15-24 ans</a:t>
                      </a: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25-49 ans</a:t>
                      </a: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ans et plus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0550">
                <a:tc>
                  <a:txBody>
                    <a:bodyPr/>
                    <a:lstStyle/>
                    <a:p>
                      <a:pPr marL="342900" marR="0" lvl="0" indent="-1619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Niveau de diplôme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Sans diplôme 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Certif.Et.Primaire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Brevet des collèges, CAP et BEP</a:t>
                      </a: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Baccalauréat</a:t>
                      </a: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 + 2</a:t>
                      </a:r>
                    </a:p>
                    <a:p>
                      <a:pPr marL="342900" marR="0" lvl="0" indent="-1619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Diplôme supérieur à Bac + 2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619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</a:p>
                    <a:p>
                      <a:pPr marL="342900" marR="0" lvl="0" indent="-1619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88" name="Text Box 104"/>
          <p:cNvSpPr txBox="1">
            <a:spLocks noChangeArrowheads="1"/>
          </p:cNvSpPr>
          <p:nvPr/>
        </p:nvSpPr>
        <p:spPr bwMode="auto">
          <a:xfrm>
            <a:off x="2247900" y="6208713"/>
            <a:ext cx="309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/>
              <a:t>Source: INSEE, Enquête Emploi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Écho">
  <a:themeElements>
    <a:clrScheme name="É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É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É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1542</TotalTime>
  <Words>1171</Words>
  <Application>Microsoft Office PowerPoint</Application>
  <PresentationFormat>Affichage à l'écran (4:3)</PresentationFormat>
  <Paragraphs>308</Paragraphs>
  <Slides>26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Écho</vt:lpstr>
      <vt:lpstr>Graphique</vt:lpstr>
      <vt:lpstr>Chômage et dysfonctionnement sur le marché du travail </vt:lpstr>
      <vt:lpstr>Plan de la présentation</vt:lpstr>
      <vt:lpstr>Présentation PowerPoint</vt:lpstr>
      <vt:lpstr>…qui semble de plus en plus sensible au cycle économique </vt:lpstr>
      <vt:lpstr>Des dynamiques hétérogènes à l’échelon international  Taux de chômage dans quelques pays de l’OCDE (1972-2012)-hors Espagne</vt:lpstr>
      <vt:lpstr>Des dynamiques hétérogènes à l’échelon international  Taux de chômage dans quelques pays de l’OCDE (1972-2012) –y compris Espagne</vt:lpstr>
      <vt:lpstr>Des dynamiques hétérogènes à l’échelon international   Taux de chômage dans certains pays de l’OCDE (en %), 2007 et 2012</vt:lpstr>
      <vt:lpstr>Des dynamiques hétérogènes à l’échelon international   Part du chômage de longue durée (plus de 12 mois) dans le chômage total en 2007 et 2012</vt:lpstr>
      <vt:lpstr>Un chômage inégalitaire…  Les caractéristiques du chômage en 2007 en France</vt:lpstr>
      <vt:lpstr>Un chômage inégalitaire…   Taux de chômage des immigrés et des autochtones, (en %), 2005</vt:lpstr>
      <vt:lpstr>…aux conséquences sociales extensives  Le « halo autour du chômage »</vt:lpstr>
      <vt:lpstr>La crise de 2007-2008: des effets très marqués sur le marché du travail  La dynamique du chômage dans quelques pays européens  Taux de chômage trimestriel 2007-2013 (T2) Eurostat, LFS</vt:lpstr>
      <vt:lpstr>  La crise de 2007-2008: des effets très marqués sur le marché du travail   Taux de variation du chômage entre le 2e trimestre 2007 et le 4e trimestre 2009 dans l’Union Européenne (en %) Source: Eurostat, LFS </vt:lpstr>
      <vt:lpstr>Les caractéristiques du chômage dans la crise  Les taux de chômage des hommes et des femmes dans l’UE (source: Eurostat, LFS)</vt:lpstr>
      <vt:lpstr>Les caractéristiques du chômage dans la crise   </vt:lpstr>
      <vt:lpstr>Que peut-on en retenir?</vt:lpstr>
      <vt:lpstr>2-Les pistes d’explication du chômage dans la littérature économique: Le chômage résultat de dysfonctionnements du marché du travail?</vt:lpstr>
      <vt:lpstr>2-Les liens entre chômage et institutions du marché du travail selon les approches en termes de chômage structurel/d’équilibre</vt:lpstr>
      <vt:lpstr>2-Les pistes d’explication du chômage dans la littérature économique</vt:lpstr>
      <vt:lpstr>Les liens entre chômage et institutions du marché du travail   La détermination du chômage d’équilibre dans WS-PS (Layard, Nickell, 1986)</vt:lpstr>
      <vt:lpstr>Présentation PowerPoint</vt:lpstr>
      <vt:lpstr>Les liens entre chômage et institutions du marché du travail: quelle validité empirique?</vt:lpstr>
      <vt:lpstr>Les liens entre chômage et institutions du marché du travail: quelle validité empirique? Les problèmes de mesure</vt:lpstr>
      <vt:lpstr>Les liens entre chômage et institutions du marché du travail: quelle validité empirique? Plusieurs « modèles » associés à des performances favorables</vt:lpstr>
      <vt:lpstr>Les liens entre chômage et institutions du marché du travail: quelles critiques théoriques?</vt:lpstr>
      <vt:lpstr>Bibliographie</vt:lpstr>
    </vt:vector>
  </TitlesOfParts>
  <Company>MATISSE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analyse économique du chômage: théories, institutions et politiques</dc:title>
  <dc:creator>Christine Erhel</dc:creator>
  <cp:lastModifiedBy>christine</cp:lastModifiedBy>
  <cp:revision>89</cp:revision>
  <dcterms:created xsi:type="dcterms:W3CDTF">2006-12-06T15:45:29Z</dcterms:created>
  <dcterms:modified xsi:type="dcterms:W3CDTF">2014-03-20T20:44:29Z</dcterms:modified>
</cp:coreProperties>
</file>