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12" r:id="rId1"/>
  </p:sldMasterIdLst>
  <p:notesMasterIdLst>
    <p:notesMasterId r:id="rId42"/>
  </p:notesMasterIdLst>
  <p:handoutMasterIdLst>
    <p:handoutMasterId r:id="rId43"/>
  </p:handoutMasterIdLst>
  <p:sldIdLst>
    <p:sldId id="256" r:id="rId2"/>
    <p:sldId id="264" r:id="rId3"/>
    <p:sldId id="265" r:id="rId4"/>
    <p:sldId id="280" r:id="rId5"/>
    <p:sldId id="279" r:id="rId6"/>
    <p:sldId id="268" r:id="rId7"/>
    <p:sldId id="262" r:id="rId8"/>
    <p:sldId id="271" r:id="rId9"/>
    <p:sldId id="272" r:id="rId10"/>
    <p:sldId id="274" r:id="rId11"/>
    <p:sldId id="267" r:id="rId12"/>
    <p:sldId id="270" r:id="rId13"/>
    <p:sldId id="273" r:id="rId14"/>
    <p:sldId id="301" r:id="rId15"/>
    <p:sldId id="275" r:id="rId16"/>
    <p:sldId id="276" r:id="rId17"/>
    <p:sldId id="277" r:id="rId18"/>
    <p:sldId id="278" r:id="rId19"/>
    <p:sldId id="282" r:id="rId20"/>
    <p:sldId id="283" r:id="rId21"/>
    <p:sldId id="284" r:id="rId22"/>
    <p:sldId id="285" r:id="rId23"/>
    <p:sldId id="288" r:id="rId24"/>
    <p:sldId id="289" r:id="rId25"/>
    <p:sldId id="286" r:id="rId26"/>
    <p:sldId id="291" r:id="rId27"/>
    <p:sldId id="292" r:id="rId28"/>
    <p:sldId id="266" r:id="rId29"/>
    <p:sldId id="293" r:id="rId30"/>
    <p:sldId id="294" r:id="rId31"/>
    <p:sldId id="297" r:id="rId32"/>
    <p:sldId id="296" r:id="rId33"/>
    <p:sldId id="295" r:id="rId34"/>
    <p:sldId id="298" r:id="rId35"/>
    <p:sldId id="299" r:id="rId36"/>
    <p:sldId id="300" r:id="rId37"/>
    <p:sldId id="302" r:id="rId38"/>
    <p:sldId id="303" r:id="rId39"/>
    <p:sldId id="307" r:id="rId40"/>
    <p:sldId id="308" r:id="rId41"/>
  </p:sldIdLst>
  <p:sldSz cx="9144000" cy="6858000" type="screen4x3"/>
  <p:notesSz cx="7099300"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343" autoAdjust="0"/>
    <p:restoredTop sz="86826" autoAdjust="0"/>
  </p:normalViewPr>
  <p:slideViewPr>
    <p:cSldViewPr>
      <p:cViewPr>
        <p:scale>
          <a:sx n="121" d="100"/>
          <a:sy n="121" d="100"/>
        </p:scale>
        <p:origin x="-616" y="216"/>
      </p:cViewPr>
      <p:guideLst>
        <p:guide orient="horz" pos="2160"/>
        <p:guide pos="2880"/>
      </p:guideLst>
    </p:cSldViewPr>
  </p:slideViewPr>
  <p:outlineViewPr>
    <p:cViewPr>
      <p:scale>
        <a:sx n="33" d="100"/>
        <a:sy n="33" d="100"/>
      </p:scale>
      <p:origin x="0" y="699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handoutMaster" Target="handoutMasters/handout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3"/>
            <a:ext cx="3076363" cy="511731"/>
          </a:xfrm>
          <a:prstGeom prst="rect">
            <a:avLst/>
          </a:prstGeom>
        </p:spPr>
        <p:txBody>
          <a:bodyPr vert="horz" lIns="96661" tIns="48331" rIns="96661" bIns="48331" rtlCol="0"/>
          <a:lstStyle>
            <a:lvl1pPr algn="l">
              <a:defRPr sz="1300"/>
            </a:lvl1pPr>
          </a:lstStyle>
          <a:p>
            <a:endParaRPr lang="fr-FR"/>
          </a:p>
        </p:txBody>
      </p:sp>
      <p:sp>
        <p:nvSpPr>
          <p:cNvPr id="3" name="Espace réservé de la date 2"/>
          <p:cNvSpPr>
            <a:spLocks noGrp="1"/>
          </p:cNvSpPr>
          <p:nvPr>
            <p:ph type="dt" sz="quarter" idx="1"/>
          </p:nvPr>
        </p:nvSpPr>
        <p:spPr>
          <a:xfrm>
            <a:off x="4021296" y="3"/>
            <a:ext cx="3076363" cy="511731"/>
          </a:xfrm>
          <a:prstGeom prst="rect">
            <a:avLst/>
          </a:prstGeom>
        </p:spPr>
        <p:txBody>
          <a:bodyPr vert="horz" lIns="96661" tIns="48331" rIns="96661" bIns="48331" rtlCol="0"/>
          <a:lstStyle>
            <a:lvl1pPr algn="r">
              <a:defRPr sz="1300"/>
            </a:lvl1pPr>
          </a:lstStyle>
          <a:p>
            <a:fld id="{F7C2F0B1-9D35-4203-BE85-E23E4AD048C4}" type="datetimeFigureOut">
              <a:rPr lang="fr-FR" smtClean="0"/>
              <a:pPr/>
              <a:t>16/01/13</a:t>
            </a:fld>
            <a:endParaRPr lang="fr-FR"/>
          </a:p>
        </p:txBody>
      </p:sp>
      <p:sp>
        <p:nvSpPr>
          <p:cNvPr id="4" name="Espace réservé du pied de page 3"/>
          <p:cNvSpPr>
            <a:spLocks noGrp="1"/>
          </p:cNvSpPr>
          <p:nvPr>
            <p:ph type="ftr" sz="quarter" idx="2"/>
          </p:nvPr>
        </p:nvSpPr>
        <p:spPr>
          <a:xfrm>
            <a:off x="1" y="9721108"/>
            <a:ext cx="3076363" cy="511731"/>
          </a:xfrm>
          <a:prstGeom prst="rect">
            <a:avLst/>
          </a:prstGeom>
        </p:spPr>
        <p:txBody>
          <a:bodyPr vert="horz" lIns="96661" tIns="48331" rIns="96661" bIns="48331" rtlCol="0" anchor="b"/>
          <a:lstStyle>
            <a:lvl1pPr algn="l">
              <a:defRPr sz="1300"/>
            </a:lvl1pPr>
          </a:lstStyle>
          <a:p>
            <a:endParaRPr lang="fr-FR"/>
          </a:p>
        </p:txBody>
      </p:sp>
      <p:sp>
        <p:nvSpPr>
          <p:cNvPr id="5" name="Espace réservé du numéro de diapositive 4"/>
          <p:cNvSpPr>
            <a:spLocks noGrp="1"/>
          </p:cNvSpPr>
          <p:nvPr>
            <p:ph type="sldNum" sz="quarter" idx="3"/>
          </p:nvPr>
        </p:nvSpPr>
        <p:spPr>
          <a:xfrm>
            <a:off x="4021296" y="9721108"/>
            <a:ext cx="3076363" cy="511731"/>
          </a:xfrm>
          <a:prstGeom prst="rect">
            <a:avLst/>
          </a:prstGeom>
        </p:spPr>
        <p:txBody>
          <a:bodyPr vert="horz" lIns="96661" tIns="48331" rIns="96661" bIns="48331" rtlCol="0" anchor="b"/>
          <a:lstStyle>
            <a:lvl1pPr algn="r">
              <a:defRPr sz="1300"/>
            </a:lvl1pPr>
          </a:lstStyle>
          <a:p>
            <a:fld id="{F94C7A52-3404-42CB-BBD6-C9831625BE62}" type="slidenum">
              <a:rPr lang="fr-FR" smtClean="0"/>
              <a:pPr/>
              <a:t>‹#›</a:t>
            </a:fld>
            <a:endParaRPr lang="fr-FR"/>
          </a:p>
        </p:txBody>
      </p:sp>
    </p:spTree>
    <p:extLst>
      <p:ext uri="{BB962C8B-B14F-4D97-AF65-F5344CB8AC3E}">
        <p14:creationId xmlns:p14="http://schemas.microsoft.com/office/powerpoint/2010/main" val="392946656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3"/>
            <a:ext cx="3076363" cy="511731"/>
          </a:xfrm>
          <a:prstGeom prst="rect">
            <a:avLst/>
          </a:prstGeom>
        </p:spPr>
        <p:txBody>
          <a:bodyPr vert="horz" lIns="96661" tIns="48331" rIns="96661" bIns="48331" rtlCol="0"/>
          <a:lstStyle>
            <a:lvl1pPr algn="l">
              <a:defRPr sz="1300"/>
            </a:lvl1pPr>
          </a:lstStyle>
          <a:p>
            <a:endParaRPr lang="fr-FR"/>
          </a:p>
        </p:txBody>
      </p:sp>
      <p:sp>
        <p:nvSpPr>
          <p:cNvPr id="3" name="Espace réservé de la date 2"/>
          <p:cNvSpPr>
            <a:spLocks noGrp="1"/>
          </p:cNvSpPr>
          <p:nvPr>
            <p:ph type="dt" idx="1"/>
          </p:nvPr>
        </p:nvSpPr>
        <p:spPr>
          <a:xfrm>
            <a:off x="4021296" y="3"/>
            <a:ext cx="3076363" cy="511731"/>
          </a:xfrm>
          <a:prstGeom prst="rect">
            <a:avLst/>
          </a:prstGeom>
        </p:spPr>
        <p:txBody>
          <a:bodyPr vert="horz" lIns="96661" tIns="48331" rIns="96661" bIns="48331" rtlCol="0"/>
          <a:lstStyle>
            <a:lvl1pPr algn="r">
              <a:defRPr sz="1300"/>
            </a:lvl1pPr>
          </a:lstStyle>
          <a:p>
            <a:fld id="{47970C82-DD83-428F-9AF9-D86D55FD1A58}" type="datetimeFigureOut">
              <a:rPr lang="fr-FR" smtClean="0"/>
              <a:pPr/>
              <a:t>16/01/13</a:t>
            </a:fld>
            <a:endParaRPr lang="fr-FR"/>
          </a:p>
        </p:txBody>
      </p:sp>
      <p:sp>
        <p:nvSpPr>
          <p:cNvPr id="4" name="Espace réservé de l'image des diapositives 3"/>
          <p:cNvSpPr>
            <a:spLocks noGrp="1" noRot="1" noChangeAspect="1"/>
          </p:cNvSpPr>
          <p:nvPr>
            <p:ph type="sldImg" idx="2"/>
          </p:nvPr>
        </p:nvSpPr>
        <p:spPr>
          <a:xfrm>
            <a:off x="990600" y="768350"/>
            <a:ext cx="5118100" cy="3838575"/>
          </a:xfrm>
          <a:prstGeom prst="rect">
            <a:avLst/>
          </a:prstGeom>
          <a:noFill/>
          <a:ln w="12700">
            <a:solidFill>
              <a:prstClr val="black"/>
            </a:solidFill>
          </a:ln>
        </p:spPr>
        <p:txBody>
          <a:bodyPr vert="horz" lIns="96661" tIns="48331" rIns="96661" bIns="48331" rtlCol="0" anchor="ctr"/>
          <a:lstStyle/>
          <a:p>
            <a:endParaRPr lang="fr-FR"/>
          </a:p>
        </p:txBody>
      </p:sp>
      <p:sp>
        <p:nvSpPr>
          <p:cNvPr id="5" name="Espace réservé des commentaires 4"/>
          <p:cNvSpPr>
            <a:spLocks noGrp="1"/>
          </p:cNvSpPr>
          <p:nvPr>
            <p:ph type="body" sz="quarter" idx="3"/>
          </p:nvPr>
        </p:nvSpPr>
        <p:spPr>
          <a:xfrm>
            <a:off x="709930" y="4861441"/>
            <a:ext cx="5679440" cy="4605576"/>
          </a:xfrm>
          <a:prstGeom prst="rect">
            <a:avLst/>
          </a:prstGeom>
        </p:spPr>
        <p:txBody>
          <a:bodyPr vert="horz" lIns="96661" tIns="48331" rIns="96661" bIns="48331"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1" y="9721108"/>
            <a:ext cx="3076363" cy="511731"/>
          </a:xfrm>
          <a:prstGeom prst="rect">
            <a:avLst/>
          </a:prstGeom>
        </p:spPr>
        <p:txBody>
          <a:bodyPr vert="horz" lIns="96661" tIns="48331" rIns="96661" bIns="48331"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4021296" y="9721108"/>
            <a:ext cx="3076363" cy="511731"/>
          </a:xfrm>
          <a:prstGeom prst="rect">
            <a:avLst/>
          </a:prstGeom>
        </p:spPr>
        <p:txBody>
          <a:bodyPr vert="horz" lIns="96661" tIns="48331" rIns="96661" bIns="48331" rtlCol="0" anchor="b"/>
          <a:lstStyle>
            <a:lvl1pPr algn="r">
              <a:defRPr sz="1300"/>
            </a:lvl1pPr>
          </a:lstStyle>
          <a:p>
            <a:fld id="{6DB47F5E-6BE6-45A5-96FF-805332A905B3}" type="slidenum">
              <a:rPr lang="fr-FR" smtClean="0"/>
              <a:pPr/>
              <a:t>‹#›</a:t>
            </a:fld>
            <a:endParaRPr lang="fr-FR"/>
          </a:p>
        </p:txBody>
      </p:sp>
    </p:spTree>
    <p:extLst>
      <p:ext uri="{BB962C8B-B14F-4D97-AF65-F5344CB8AC3E}">
        <p14:creationId xmlns:p14="http://schemas.microsoft.com/office/powerpoint/2010/main" val="131668983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pPr eaLnBrk="1" latinLnBrk="0" hangingPunct="1"/>
            <a:fld id="{3BA045BD-A2F4-48DB-8DF4-3819CF766BD1}" type="datetime1">
              <a:rPr lang="en-US" smtClean="0"/>
              <a:pPr eaLnBrk="1" latinLnBrk="0" hangingPunct="1"/>
              <a:t>16/01/13</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BFEBEB0A-9E3D-4B14-9782-E2AE3DA60D96}" type="slidenum">
              <a:rPr lang="en-US" smtClean="0"/>
              <a:pPr/>
              <a:t>‹#›</a:t>
            </a:fld>
            <a:endParaRPr lang="en-US"/>
          </a:p>
        </p:txBody>
      </p:sp>
    </p:spTree>
    <p:extLst>
      <p:ext uri="{BB962C8B-B14F-4D97-AF65-F5344CB8AC3E}">
        <p14:creationId xmlns:p14="http://schemas.microsoft.com/office/powerpoint/2010/main" val="46245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8AAB78E-0977-4DA0-9126-8201C51F051A}" type="datetime1">
              <a:rPr lang="en-US" smtClean="0"/>
              <a:pPr/>
              <a:t>16/01/13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C9650B5-8BDE-45BD-9DDE-B8815D7E5763}" type="slidenum">
              <a:rPr lang="fr-FR" smtClean="0"/>
              <a:pPr/>
              <a:t>‹#›</a:t>
            </a:fld>
            <a:endParaRPr lang="fr-FR"/>
          </a:p>
        </p:txBody>
      </p:sp>
    </p:spTree>
    <p:extLst>
      <p:ext uri="{BB962C8B-B14F-4D97-AF65-F5344CB8AC3E}">
        <p14:creationId xmlns:p14="http://schemas.microsoft.com/office/powerpoint/2010/main" val="1798312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6EEC2C8-FFBE-429C-8ACD-B75B29C75FA7}" type="datetime1">
              <a:rPr lang="en-US" smtClean="0"/>
              <a:pPr/>
              <a:t>16/01/13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C9650B5-8BDE-45BD-9DDE-B8815D7E5763}" type="slidenum">
              <a:rPr lang="fr-FR" smtClean="0"/>
              <a:pPr/>
              <a:t>‹#›</a:t>
            </a:fld>
            <a:endParaRPr lang="fr-FR"/>
          </a:p>
        </p:txBody>
      </p:sp>
    </p:spTree>
    <p:extLst>
      <p:ext uri="{BB962C8B-B14F-4D97-AF65-F5344CB8AC3E}">
        <p14:creationId xmlns:p14="http://schemas.microsoft.com/office/powerpoint/2010/main" val="38288976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contenu et image">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064896" cy="1656184"/>
          </a:xfrm>
        </p:spPr>
        <p:txBody>
          <a:bodyPr/>
          <a:lstStyle/>
          <a:p>
            <a:r>
              <a:rPr lang="fr-FR" smtClean="0"/>
              <a:t>Cliquez et modifiez le titre</a:t>
            </a:r>
            <a:endParaRPr/>
          </a:p>
        </p:txBody>
      </p:sp>
      <p:sp>
        <p:nvSpPr>
          <p:cNvPr id="3" name="Content Placeholder 2"/>
          <p:cNvSpPr>
            <a:spLocks noGrp="1"/>
          </p:cNvSpPr>
          <p:nvPr>
            <p:ph idx="1"/>
          </p:nvPr>
        </p:nvSpPr>
        <p:spPr>
          <a:xfrm>
            <a:off x="539553" y="2060848"/>
            <a:ext cx="8147248" cy="4065315"/>
          </a:xfrm>
        </p:spPr>
        <p:txBody>
          <a:bodyPr/>
          <a:lstStyle>
            <a:lvl5pPr>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dirty="0"/>
          </a:p>
        </p:txBody>
      </p:sp>
      <p:sp>
        <p:nvSpPr>
          <p:cNvPr id="4" name="Date Placeholder 3"/>
          <p:cNvSpPr>
            <a:spLocks noGrp="1"/>
          </p:cNvSpPr>
          <p:nvPr>
            <p:ph type="dt" sz="half" idx="10"/>
          </p:nvPr>
        </p:nvSpPr>
        <p:spPr>
          <a:xfrm>
            <a:off x="7212106" y="6356350"/>
            <a:ext cx="1752600" cy="365125"/>
          </a:xfrm>
        </p:spPr>
        <p:txBody>
          <a:bodyPr/>
          <a:lstStyle/>
          <a:p>
            <a:fld id="{31A3D2A1-6A02-49FB-8F40-231AC16FEF54}" type="datetime1">
              <a:rPr lang="en-US" smtClean="0"/>
              <a:pPr/>
              <a:t>16/01/13</a:t>
            </a:fld>
            <a:endParaRPr lang="fr-FR"/>
          </a:p>
        </p:txBody>
      </p:sp>
      <p:sp>
        <p:nvSpPr>
          <p:cNvPr id="5" name="Footer Placeholder 4"/>
          <p:cNvSpPr>
            <a:spLocks noGrp="1"/>
          </p:cNvSpPr>
          <p:nvPr>
            <p:ph type="ftr" sz="quarter" idx="11"/>
          </p:nvPr>
        </p:nvSpPr>
        <p:spPr>
          <a:xfrm>
            <a:off x="2178423" y="6356350"/>
            <a:ext cx="4926852" cy="365125"/>
          </a:xfrm>
        </p:spPr>
        <p:txBody>
          <a:bodyPr/>
          <a:lstStyle/>
          <a:p>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8322A9C-79C0-4BAC-9774-095C1EAFAA50}" type="datetime1">
              <a:rPr lang="en-US" smtClean="0"/>
              <a:pPr/>
              <a:t>16/01/13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8F8DDD4-71E8-E045-B812-B363FDBA9ED6}" type="slidenum">
              <a:rPr lang="fr-FR" smtClean="0"/>
              <a:pPr/>
              <a:t>‹#›</a:t>
            </a:fld>
            <a:endParaRPr lang="fr-FR"/>
          </a:p>
        </p:txBody>
      </p:sp>
    </p:spTree>
    <p:extLst>
      <p:ext uri="{BB962C8B-B14F-4D97-AF65-F5344CB8AC3E}">
        <p14:creationId xmlns:p14="http://schemas.microsoft.com/office/powerpoint/2010/main" val="449824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pPr eaLnBrk="1" latinLnBrk="0" hangingPunct="1"/>
            <a:fld id="{C403115C-6334-4A2A-ABFC-63B1471F8BCD}" type="datetime1">
              <a:rPr lang="en-US" smtClean="0"/>
              <a:pPr eaLnBrk="1" latinLnBrk="0" hangingPunct="1"/>
              <a:t>16/01/13</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2C6B1FF6-39B9-40F5-8B67-33C6354A3D4F}" type="slidenum">
              <a:rPr kumimoji="0" lang="en-US" smtClean="0"/>
              <a:pPr/>
              <a:t>‹#›</a:t>
            </a:fld>
            <a:endParaRPr kumimoji="0" lang="en-US" dirty="0">
              <a:solidFill>
                <a:schemeClr val="accent3">
                  <a:shade val="75000"/>
                </a:schemeClr>
              </a:solidFill>
            </a:endParaRPr>
          </a:p>
        </p:txBody>
      </p:sp>
    </p:spTree>
    <p:extLst>
      <p:ext uri="{BB962C8B-B14F-4D97-AF65-F5344CB8AC3E}">
        <p14:creationId xmlns:p14="http://schemas.microsoft.com/office/powerpoint/2010/main" val="1753608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83C9D9FF-BC04-4A72-973C-BF80D51E9A90}" type="datetime1">
              <a:rPr lang="en-US" smtClean="0"/>
              <a:pPr/>
              <a:t>16/01/13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C9650B5-8BDE-45BD-9DDE-B8815D7E5763}" type="slidenum">
              <a:rPr lang="fr-FR" smtClean="0"/>
              <a:pPr/>
              <a:t>‹#›</a:t>
            </a:fld>
            <a:endParaRPr lang="fr-FR"/>
          </a:p>
        </p:txBody>
      </p:sp>
    </p:spTree>
    <p:extLst>
      <p:ext uri="{BB962C8B-B14F-4D97-AF65-F5344CB8AC3E}">
        <p14:creationId xmlns:p14="http://schemas.microsoft.com/office/powerpoint/2010/main" val="1275128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625EDF2-B42A-412E-8431-DA8AD87329A3}" type="datetime1">
              <a:rPr lang="en-US" smtClean="0"/>
              <a:pPr/>
              <a:t>16/01/13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C9650B5-8BDE-45BD-9DDE-B8815D7E5763}" type="slidenum">
              <a:rPr lang="fr-FR" smtClean="0"/>
              <a:pPr/>
              <a:t>‹#›</a:t>
            </a:fld>
            <a:endParaRPr lang="fr-FR"/>
          </a:p>
        </p:txBody>
      </p:sp>
    </p:spTree>
    <p:extLst>
      <p:ext uri="{BB962C8B-B14F-4D97-AF65-F5344CB8AC3E}">
        <p14:creationId xmlns:p14="http://schemas.microsoft.com/office/powerpoint/2010/main" val="3124381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DB2A76AE-F716-4DB1-9054-C6A98097630C}" type="datetime1">
              <a:rPr lang="en-US" smtClean="0"/>
              <a:pPr/>
              <a:t>16/01/13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C9650B5-8BDE-45BD-9DDE-B8815D7E5763}" type="slidenum">
              <a:rPr lang="fr-FR" smtClean="0"/>
              <a:pPr/>
              <a:t>‹#›</a:t>
            </a:fld>
            <a:endParaRPr lang="fr-FR"/>
          </a:p>
        </p:txBody>
      </p:sp>
    </p:spTree>
    <p:extLst>
      <p:ext uri="{BB962C8B-B14F-4D97-AF65-F5344CB8AC3E}">
        <p14:creationId xmlns:p14="http://schemas.microsoft.com/office/powerpoint/2010/main" val="658510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4479A0B-0187-430F-9BC9-336CC57083EC}" type="datetime1">
              <a:rPr lang="en-US" smtClean="0"/>
              <a:pPr/>
              <a:t>16/01/13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C9650B5-8BDE-45BD-9DDE-B8815D7E5763}" type="slidenum">
              <a:rPr lang="fr-FR" smtClean="0"/>
              <a:pPr/>
              <a:t>‹#›</a:t>
            </a:fld>
            <a:endParaRPr lang="fr-FR"/>
          </a:p>
        </p:txBody>
      </p:sp>
    </p:spTree>
    <p:extLst>
      <p:ext uri="{BB962C8B-B14F-4D97-AF65-F5344CB8AC3E}">
        <p14:creationId xmlns:p14="http://schemas.microsoft.com/office/powerpoint/2010/main" val="3399067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77FBA82-FE29-44BE-9E8E-D9E5A5C95C38}" type="datetime1">
              <a:rPr lang="en-US" smtClean="0"/>
              <a:pPr/>
              <a:t>16/01/13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FEBEB0A-9E3D-4B14-9782-E2AE3DA60D96}" type="slidenum">
              <a:rPr lang="en-US" smtClean="0"/>
              <a:pPr/>
              <a:t>‹#›</a:t>
            </a:fld>
            <a:endParaRPr lang="en-US"/>
          </a:p>
        </p:txBody>
      </p:sp>
    </p:spTree>
    <p:extLst>
      <p:ext uri="{BB962C8B-B14F-4D97-AF65-F5344CB8AC3E}">
        <p14:creationId xmlns:p14="http://schemas.microsoft.com/office/powerpoint/2010/main" val="1395641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D05E547A-BC98-4D26-9A98-C5722D3AA890}" type="datetime1">
              <a:rPr lang="en-US" smtClean="0"/>
              <a:pPr/>
              <a:t>16/01/13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C9650B5-8BDE-45BD-9DDE-B8815D7E5763}" type="slidenum">
              <a:rPr lang="fr-FR" smtClean="0"/>
              <a:pPr/>
              <a:t>‹#›</a:t>
            </a:fld>
            <a:endParaRPr lang="fr-FR"/>
          </a:p>
        </p:txBody>
      </p:sp>
    </p:spTree>
    <p:extLst>
      <p:ext uri="{BB962C8B-B14F-4D97-AF65-F5344CB8AC3E}">
        <p14:creationId xmlns:p14="http://schemas.microsoft.com/office/powerpoint/2010/main" val="167140612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5388EF-4287-4279-A630-4BF020823A0D}" type="datetime1">
              <a:rPr lang="en-US" smtClean="0"/>
              <a:pPr/>
              <a:t>16/01/13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F8DDD4-71E8-E045-B812-B363FDBA9ED6}" type="slidenum">
              <a:rPr lang="fr-FR" smtClean="0"/>
              <a:pPr/>
              <a:t>‹#›</a:t>
            </a:fld>
            <a:endParaRPr lang="fr-FR"/>
          </a:p>
        </p:txBody>
      </p:sp>
    </p:spTree>
    <p:extLst>
      <p:ext uri="{BB962C8B-B14F-4D97-AF65-F5344CB8AC3E}">
        <p14:creationId xmlns:p14="http://schemas.microsoft.com/office/powerpoint/2010/main" val="3444679666"/>
      </p:ext>
    </p:extLst>
  </p:cSld>
  <p:clrMap bg1="lt1" tx1="dk1" bg2="lt2" tx2="dk2" accent1="accent1" accent2="accent2" accent3="accent3" accent4="accent4" accent5="accent5" accent6="accent6" hlink="hlink" folHlink="folHlink"/>
  <p:sldLayoutIdLst>
    <p:sldLayoutId id="2147484313" r:id="rId1"/>
    <p:sldLayoutId id="2147484314" r:id="rId2"/>
    <p:sldLayoutId id="2147484315" r:id="rId3"/>
    <p:sldLayoutId id="2147484316" r:id="rId4"/>
    <p:sldLayoutId id="2147484317" r:id="rId5"/>
    <p:sldLayoutId id="2147484318" r:id="rId6"/>
    <p:sldLayoutId id="2147484319" r:id="rId7"/>
    <p:sldLayoutId id="2147484320" r:id="rId8"/>
    <p:sldLayoutId id="2147484321" r:id="rId9"/>
    <p:sldLayoutId id="2147484322" r:id="rId10"/>
    <p:sldLayoutId id="2147484323" r:id="rId11"/>
    <p:sldLayoutId id="2147484296" r:id="rId12"/>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692696"/>
            <a:ext cx="7772400" cy="1470025"/>
          </a:xfrm>
          <a:solidFill>
            <a:srgbClr val="800000"/>
          </a:solidFill>
        </p:spPr>
        <p:txBody>
          <a:bodyPr>
            <a:normAutofit/>
          </a:bodyPr>
          <a:lstStyle/>
          <a:p>
            <a:pPr algn="l"/>
            <a:r>
              <a:rPr lang="fr-FR" dirty="0" smtClean="0"/>
              <a:t> </a:t>
            </a:r>
            <a:endParaRPr lang="fr-FR" dirty="0"/>
          </a:p>
        </p:txBody>
      </p:sp>
      <p:sp>
        <p:nvSpPr>
          <p:cNvPr id="3" name="Sous-titre 2"/>
          <p:cNvSpPr>
            <a:spLocks noGrp="1"/>
          </p:cNvSpPr>
          <p:nvPr>
            <p:ph type="subTitle" idx="1"/>
          </p:nvPr>
        </p:nvSpPr>
        <p:spPr>
          <a:xfrm>
            <a:off x="683568" y="2132856"/>
            <a:ext cx="7776864" cy="4536504"/>
          </a:xfrm>
        </p:spPr>
        <p:txBody>
          <a:bodyPr>
            <a:normAutofit fontScale="85000" lnSpcReduction="10000"/>
          </a:bodyPr>
          <a:lstStyle/>
          <a:p>
            <a:pPr algn="l"/>
            <a:r>
              <a:rPr lang="fr-FR" sz="6600" dirty="0" smtClean="0">
                <a:solidFill>
                  <a:srgbClr val="800000"/>
                </a:solidFill>
                <a:latin typeface="Century Gothic"/>
                <a:cs typeface="Century Gothic"/>
              </a:rPr>
              <a:t>Mondialisation, (</a:t>
            </a:r>
            <a:r>
              <a:rPr lang="fr-FR" sz="6600" dirty="0" err="1" smtClean="0">
                <a:solidFill>
                  <a:srgbClr val="800000"/>
                </a:solidFill>
                <a:latin typeface="Century Gothic"/>
                <a:cs typeface="Century Gothic"/>
              </a:rPr>
              <a:t>re</a:t>
            </a:r>
            <a:r>
              <a:rPr lang="fr-FR" sz="6600" dirty="0" smtClean="0">
                <a:solidFill>
                  <a:srgbClr val="800000"/>
                </a:solidFill>
                <a:latin typeface="Century Gothic"/>
                <a:cs typeface="Century Gothic"/>
              </a:rPr>
              <a:t>)industrialisation et politique industrielle </a:t>
            </a:r>
          </a:p>
          <a:p>
            <a:pPr algn="l"/>
            <a:endParaRPr lang="fr-FR" sz="4400" dirty="0" smtClean="0">
              <a:solidFill>
                <a:srgbClr val="800000"/>
              </a:solidFill>
              <a:latin typeface="Century Gothic"/>
              <a:cs typeface="Century Gothic"/>
            </a:endParaRPr>
          </a:p>
          <a:p>
            <a:pPr algn="r"/>
            <a:r>
              <a:rPr lang="fr-FR" dirty="0" smtClean="0">
                <a:solidFill>
                  <a:schemeClr val="tx1"/>
                </a:solidFill>
                <a:latin typeface="Century Gothic"/>
                <a:cs typeface="Century Gothic"/>
              </a:rPr>
              <a:t>Paris 1</a:t>
            </a:r>
          </a:p>
          <a:p>
            <a:pPr algn="r"/>
            <a:r>
              <a:rPr lang="fr-FR" dirty="0" smtClean="0">
                <a:solidFill>
                  <a:schemeClr val="tx1"/>
                </a:solidFill>
                <a:latin typeface="Century Gothic"/>
                <a:cs typeface="Century Gothic"/>
              </a:rPr>
              <a:t>Matthieu Crozet</a:t>
            </a:r>
            <a:endParaRPr lang="fr-FR" dirty="0">
              <a:solidFill>
                <a:schemeClr val="tx1"/>
              </a:solidFill>
              <a:latin typeface="Century Gothic"/>
              <a:cs typeface="Century Gothic"/>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60648"/>
            <a:ext cx="8229600" cy="1143000"/>
          </a:xfrm>
        </p:spPr>
        <p:txBody>
          <a:bodyPr>
            <a:normAutofit fontScale="90000"/>
          </a:bodyPr>
          <a:lstStyle/>
          <a:p>
            <a:r>
              <a:rPr lang="en-US" dirty="0" smtClean="0">
                <a:solidFill>
                  <a:srgbClr val="800000"/>
                </a:solidFill>
              </a:rPr>
              <a:t>Les </a:t>
            </a:r>
            <a:r>
              <a:rPr lang="en-US" dirty="0" err="1" smtClean="0">
                <a:solidFill>
                  <a:srgbClr val="800000"/>
                </a:solidFill>
              </a:rPr>
              <a:t>entreprises</a:t>
            </a:r>
            <a:r>
              <a:rPr lang="en-US" dirty="0" smtClean="0">
                <a:solidFill>
                  <a:srgbClr val="800000"/>
                </a:solidFill>
              </a:rPr>
              <a:t> </a:t>
            </a:r>
            <a:r>
              <a:rPr lang="en-US" dirty="0" err="1" smtClean="0">
                <a:solidFill>
                  <a:srgbClr val="800000"/>
                </a:solidFill>
              </a:rPr>
              <a:t>dans</a:t>
            </a:r>
            <a:r>
              <a:rPr lang="en-US" dirty="0" smtClean="0">
                <a:solidFill>
                  <a:srgbClr val="800000"/>
                </a:solidFill>
              </a:rPr>
              <a:t> la </a:t>
            </a:r>
            <a:r>
              <a:rPr lang="en-US" dirty="0" err="1" smtClean="0">
                <a:solidFill>
                  <a:srgbClr val="800000"/>
                </a:solidFill>
              </a:rPr>
              <a:t>mondialisation</a:t>
            </a:r>
            <a:endParaRPr lang="en-US" dirty="0">
              <a:solidFill>
                <a:srgbClr val="800000"/>
              </a:solidFill>
            </a:endParaRPr>
          </a:p>
        </p:txBody>
      </p:sp>
      <p:sp>
        <p:nvSpPr>
          <p:cNvPr id="3" name="Espace réservé du contenu 2"/>
          <p:cNvSpPr>
            <a:spLocks noGrp="1"/>
          </p:cNvSpPr>
          <p:nvPr>
            <p:ph idx="1"/>
          </p:nvPr>
        </p:nvSpPr>
        <p:spPr>
          <a:xfrm>
            <a:off x="323528" y="1196752"/>
            <a:ext cx="8712968" cy="5661248"/>
          </a:xfrm>
        </p:spPr>
        <p:txBody>
          <a:bodyPr>
            <a:normAutofit/>
          </a:bodyPr>
          <a:lstStyle/>
          <a:p>
            <a:pPr marL="274320" lvl="1" indent="0">
              <a:buNone/>
            </a:pPr>
            <a:r>
              <a:rPr lang="fr-FR" dirty="0"/>
              <a:t>Peu de firmes exportent…</a:t>
            </a:r>
            <a:endParaRPr lang="en-US" dirty="0">
              <a:solidFill>
                <a:schemeClr val="accent1"/>
              </a:solidFill>
            </a:endParaRPr>
          </a:p>
          <a:p>
            <a:pPr marL="274320" lvl="1" indent="0">
              <a:buNone/>
            </a:pPr>
            <a:endParaRPr lang="en-US" dirty="0" smtClean="0">
              <a:solidFill>
                <a:schemeClr val="accent1"/>
              </a:solidFill>
            </a:endParaRPr>
          </a:p>
          <a:p>
            <a:endParaRPr lang="en-US" dirty="0" smtClean="0"/>
          </a:p>
        </p:txBody>
      </p:sp>
      <p:pic>
        <p:nvPicPr>
          <p:cNvPr id="7" name="Image 7" descr="LettreCM_Fig1.jpg"/>
          <p:cNvPicPr>
            <a:picLocks noChangeAspect="1"/>
          </p:cNvPicPr>
          <p:nvPr/>
        </p:nvPicPr>
        <p:blipFill>
          <a:blip r:embed="rId2" cstate="print"/>
          <a:srcRect/>
          <a:stretch>
            <a:fillRect/>
          </a:stretch>
        </p:blipFill>
        <p:spPr bwMode="auto">
          <a:xfrm>
            <a:off x="1403648" y="2060848"/>
            <a:ext cx="6426511" cy="4512990"/>
          </a:xfrm>
          <a:prstGeom prst="rect">
            <a:avLst/>
          </a:prstGeom>
          <a:noFill/>
          <a:ln w="9525">
            <a:noFill/>
            <a:miter lim="800000"/>
            <a:headEnd/>
            <a:tailEnd/>
          </a:ln>
        </p:spPr>
      </p:pic>
    </p:spTree>
    <p:extLst>
      <p:ext uri="{BB962C8B-B14F-4D97-AF65-F5344CB8AC3E}">
        <p14:creationId xmlns:p14="http://schemas.microsoft.com/office/powerpoint/2010/main" val="114135696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60648"/>
            <a:ext cx="8229600" cy="1143000"/>
          </a:xfrm>
        </p:spPr>
        <p:txBody>
          <a:bodyPr>
            <a:normAutofit fontScale="90000"/>
          </a:bodyPr>
          <a:lstStyle/>
          <a:p>
            <a:r>
              <a:rPr lang="en-US" dirty="0" smtClean="0">
                <a:solidFill>
                  <a:srgbClr val="800000"/>
                </a:solidFill>
              </a:rPr>
              <a:t>Les </a:t>
            </a:r>
            <a:r>
              <a:rPr lang="en-US" dirty="0" err="1" smtClean="0">
                <a:solidFill>
                  <a:srgbClr val="800000"/>
                </a:solidFill>
              </a:rPr>
              <a:t>entreprises</a:t>
            </a:r>
            <a:r>
              <a:rPr lang="en-US" dirty="0" smtClean="0">
                <a:solidFill>
                  <a:srgbClr val="800000"/>
                </a:solidFill>
              </a:rPr>
              <a:t> </a:t>
            </a:r>
            <a:r>
              <a:rPr lang="en-US" dirty="0" err="1" smtClean="0">
                <a:solidFill>
                  <a:srgbClr val="800000"/>
                </a:solidFill>
              </a:rPr>
              <a:t>dans</a:t>
            </a:r>
            <a:r>
              <a:rPr lang="en-US" dirty="0" smtClean="0">
                <a:solidFill>
                  <a:srgbClr val="800000"/>
                </a:solidFill>
              </a:rPr>
              <a:t> la </a:t>
            </a:r>
            <a:r>
              <a:rPr lang="en-US" dirty="0" err="1" smtClean="0">
                <a:solidFill>
                  <a:srgbClr val="800000"/>
                </a:solidFill>
              </a:rPr>
              <a:t>mondialisation</a:t>
            </a:r>
            <a:endParaRPr lang="en-US" dirty="0">
              <a:solidFill>
                <a:srgbClr val="800000"/>
              </a:solidFill>
            </a:endParaRPr>
          </a:p>
        </p:txBody>
      </p:sp>
      <p:sp>
        <p:nvSpPr>
          <p:cNvPr id="3" name="Espace réservé du contenu 2"/>
          <p:cNvSpPr>
            <a:spLocks noGrp="1"/>
          </p:cNvSpPr>
          <p:nvPr>
            <p:ph idx="1"/>
          </p:nvPr>
        </p:nvSpPr>
        <p:spPr>
          <a:xfrm>
            <a:off x="323528" y="1196752"/>
            <a:ext cx="8712968" cy="5661248"/>
          </a:xfrm>
        </p:spPr>
        <p:txBody>
          <a:bodyPr>
            <a:normAutofit/>
          </a:bodyPr>
          <a:lstStyle/>
          <a:p>
            <a:pPr marL="274320" lvl="1" indent="0">
              <a:buNone/>
            </a:pPr>
            <a:r>
              <a:rPr lang="fr-FR" dirty="0" smtClean="0"/>
              <a:t>Peu de firmes exportent… et ce n’est pas une spécificité française </a:t>
            </a:r>
            <a:endParaRPr lang="en-US" dirty="0"/>
          </a:p>
          <a:p>
            <a:pPr marL="0" indent="0">
              <a:buNone/>
            </a:pPr>
            <a:endParaRPr lang="en-US" dirty="0" smtClean="0">
              <a:solidFill>
                <a:schemeClr val="accent1"/>
              </a:solidFill>
            </a:endParaRPr>
          </a:p>
          <a:p>
            <a:endParaRPr lang="en-US" dirty="0" smtClean="0"/>
          </a:p>
        </p:txBody>
      </p:sp>
      <p:pic>
        <p:nvPicPr>
          <p:cNvPr id="4" name="Picture 4"/>
          <p:cNvPicPr>
            <a:picLocks noChangeAspect="1" noChangeArrowheads="1"/>
          </p:cNvPicPr>
          <p:nvPr/>
        </p:nvPicPr>
        <p:blipFill>
          <a:blip r:embed="rId2" cstate="print"/>
          <a:srcRect/>
          <a:stretch>
            <a:fillRect/>
          </a:stretch>
        </p:blipFill>
        <p:spPr bwMode="auto">
          <a:xfrm>
            <a:off x="2483768" y="1700808"/>
            <a:ext cx="5581719" cy="5336206"/>
          </a:xfrm>
          <a:prstGeom prst="rect">
            <a:avLst/>
          </a:prstGeom>
          <a:noFill/>
          <a:ln w="9525">
            <a:noFill/>
            <a:miter lim="800000"/>
            <a:headEnd/>
            <a:tailEnd/>
          </a:ln>
        </p:spPr>
      </p:pic>
      <p:sp>
        <p:nvSpPr>
          <p:cNvPr id="5" name="ZoneTexte 4"/>
          <p:cNvSpPr txBox="1"/>
          <p:nvPr/>
        </p:nvSpPr>
        <p:spPr>
          <a:xfrm>
            <a:off x="23150" y="3356992"/>
            <a:ext cx="2550135" cy="369332"/>
          </a:xfrm>
          <a:prstGeom prst="rect">
            <a:avLst/>
          </a:prstGeom>
          <a:noFill/>
        </p:spPr>
        <p:txBody>
          <a:bodyPr wrap="none" rtlCol="0">
            <a:spAutoFit/>
          </a:bodyPr>
          <a:lstStyle/>
          <a:p>
            <a:r>
              <a:rPr lang="fr-FR" dirty="0" smtClean="0"/>
              <a:t>Cf. Andrew Bernard et al.</a:t>
            </a:r>
            <a:endParaRPr lang="fr-FR" dirty="0"/>
          </a:p>
        </p:txBody>
      </p:sp>
    </p:spTree>
    <p:extLst>
      <p:ext uri="{BB962C8B-B14F-4D97-AF65-F5344CB8AC3E}">
        <p14:creationId xmlns:p14="http://schemas.microsoft.com/office/powerpoint/2010/main" val="158924819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60648"/>
            <a:ext cx="8229600" cy="1143000"/>
          </a:xfrm>
        </p:spPr>
        <p:txBody>
          <a:bodyPr>
            <a:normAutofit fontScale="90000"/>
          </a:bodyPr>
          <a:lstStyle/>
          <a:p>
            <a:r>
              <a:rPr lang="en-US" dirty="0" smtClean="0">
                <a:solidFill>
                  <a:srgbClr val="800000"/>
                </a:solidFill>
              </a:rPr>
              <a:t>Les </a:t>
            </a:r>
            <a:r>
              <a:rPr lang="en-US" dirty="0" err="1" smtClean="0">
                <a:solidFill>
                  <a:srgbClr val="800000"/>
                </a:solidFill>
              </a:rPr>
              <a:t>entreprises</a:t>
            </a:r>
            <a:r>
              <a:rPr lang="en-US" dirty="0" smtClean="0">
                <a:solidFill>
                  <a:srgbClr val="800000"/>
                </a:solidFill>
              </a:rPr>
              <a:t> </a:t>
            </a:r>
            <a:r>
              <a:rPr lang="en-US" dirty="0" err="1" smtClean="0">
                <a:solidFill>
                  <a:srgbClr val="800000"/>
                </a:solidFill>
              </a:rPr>
              <a:t>dans</a:t>
            </a:r>
            <a:r>
              <a:rPr lang="en-US" dirty="0" smtClean="0">
                <a:solidFill>
                  <a:srgbClr val="800000"/>
                </a:solidFill>
              </a:rPr>
              <a:t> la </a:t>
            </a:r>
            <a:r>
              <a:rPr lang="en-US" dirty="0" err="1" smtClean="0">
                <a:solidFill>
                  <a:srgbClr val="800000"/>
                </a:solidFill>
              </a:rPr>
              <a:t>mondialisation</a:t>
            </a:r>
            <a:endParaRPr lang="en-US" dirty="0">
              <a:solidFill>
                <a:srgbClr val="800000"/>
              </a:solidFill>
            </a:endParaRPr>
          </a:p>
        </p:txBody>
      </p:sp>
      <p:sp>
        <p:nvSpPr>
          <p:cNvPr id="3" name="Espace réservé du contenu 2"/>
          <p:cNvSpPr>
            <a:spLocks noGrp="1"/>
          </p:cNvSpPr>
          <p:nvPr>
            <p:ph idx="1"/>
          </p:nvPr>
        </p:nvSpPr>
        <p:spPr>
          <a:xfrm>
            <a:off x="323528" y="1196752"/>
            <a:ext cx="8712968" cy="5661248"/>
          </a:xfrm>
        </p:spPr>
        <p:txBody>
          <a:bodyPr>
            <a:normAutofit/>
          </a:bodyPr>
          <a:lstStyle/>
          <a:p>
            <a:pPr marL="788670" lvl="1" indent="-514350">
              <a:buFont typeface="+mj-lt"/>
              <a:buAutoNum type="romanUcPeriod"/>
            </a:pPr>
            <a:endParaRPr lang="en-US" sz="2200" dirty="0" smtClean="0"/>
          </a:p>
          <a:p>
            <a:pPr marL="274320" lvl="1" indent="0">
              <a:buNone/>
            </a:pPr>
            <a:r>
              <a:rPr lang="en-US" sz="2400" dirty="0" smtClean="0"/>
              <a:t>…. </a:t>
            </a:r>
            <a:r>
              <a:rPr lang="fr-FR" sz="2400" dirty="0" smtClean="0"/>
              <a:t>Même si le nombre de firmes vendant leurs produits à l’étranger est sans doute plus important : les grossistes réalisant 20% du commerce extérieur</a:t>
            </a:r>
            <a:endParaRPr lang="en-US" sz="2400" dirty="0"/>
          </a:p>
          <a:p>
            <a:pPr marL="0" indent="0">
              <a:buNone/>
            </a:pPr>
            <a:endParaRPr lang="en-US" dirty="0" smtClean="0">
              <a:solidFill>
                <a:schemeClr val="accent1"/>
              </a:solidFill>
            </a:endParaRPr>
          </a:p>
          <a:p>
            <a:endParaRPr lang="en-US" dirty="0" smtClean="0"/>
          </a:p>
        </p:txBody>
      </p:sp>
      <p:pic>
        <p:nvPicPr>
          <p:cNvPr id="4" name="Image 3"/>
          <p:cNvPicPr>
            <a:picLocks noChangeAspect="1"/>
          </p:cNvPicPr>
          <p:nvPr/>
        </p:nvPicPr>
        <p:blipFill>
          <a:blip r:embed="rId2"/>
          <a:stretch>
            <a:fillRect/>
          </a:stretch>
        </p:blipFill>
        <p:spPr>
          <a:xfrm>
            <a:off x="1619672" y="2852936"/>
            <a:ext cx="4695180" cy="3748632"/>
          </a:xfrm>
          <a:prstGeom prst="rect">
            <a:avLst/>
          </a:prstGeom>
        </p:spPr>
      </p:pic>
    </p:spTree>
    <p:extLst>
      <p:ext uri="{BB962C8B-B14F-4D97-AF65-F5344CB8AC3E}">
        <p14:creationId xmlns:p14="http://schemas.microsoft.com/office/powerpoint/2010/main" val="13146745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60648"/>
            <a:ext cx="8229600" cy="1143000"/>
          </a:xfrm>
        </p:spPr>
        <p:txBody>
          <a:bodyPr>
            <a:normAutofit fontScale="90000"/>
          </a:bodyPr>
          <a:lstStyle/>
          <a:p>
            <a:r>
              <a:rPr lang="en-US" dirty="0" smtClean="0">
                <a:solidFill>
                  <a:srgbClr val="800000"/>
                </a:solidFill>
              </a:rPr>
              <a:t>Les </a:t>
            </a:r>
            <a:r>
              <a:rPr lang="en-US" dirty="0" err="1" smtClean="0">
                <a:solidFill>
                  <a:srgbClr val="800000"/>
                </a:solidFill>
              </a:rPr>
              <a:t>entreprises</a:t>
            </a:r>
            <a:r>
              <a:rPr lang="en-US" dirty="0" smtClean="0">
                <a:solidFill>
                  <a:srgbClr val="800000"/>
                </a:solidFill>
              </a:rPr>
              <a:t> </a:t>
            </a:r>
            <a:r>
              <a:rPr lang="en-US" dirty="0" err="1" smtClean="0">
                <a:solidFill>
                  <a:srgbClr val="800000"/>
                </a:solidFill>
              </a:rPr>
              <a:t>dans</a:t>
            </a:r>
            <a:r>
              <a:rPr lang="en-US" dirty="0" smtClean="0">
                <a:solidFill>
                  <a:srgbClr val="800000"/>
                </a:solidFill>
              </a:rPr>
              <a:t> la </a:t>
            </a:r>
            <a:r>
              <a:rPr lang="en-US" dirty="0" err="1" smtClean="0">
                <a:solidFill>
                  <a:srgbClr val="800000"/>
                </a:solidFill>
              </a:rPr>
              <a:t>mondialisation</a:t>
            </a:r>
            <a:endParaRPr lang="en-US" dirty="0">
              <a:solidFill>
                <a:srgbClr val="800000"/>
              </a:solidFill>
            </a:endParaRPr>
          </a:p>
        </p:txBody>
      </p:sp>
      <p:sp>
        <p:nvSpPr>
          <p:cNvPr id="3" name="Espace réservé du contenu 2"/>
          <p:cNvSpPr>
            <a:spLocks noGrp="1"/>
          </p:cNvSpPr>
          <p:nvPr>
            <p:ph idx="1"/>
          </p:nvPr>
        </p:nvSpPr>
        <p:spPr>
          <a:xfrm>
            <a:off x="323528" y="1196752"/>
            <a:ext cx="8712968" cy="5661248"/>
          </a:xfrm>
        </p:spPr>
        <p:txBody>
          <a:bodyPr>
            <a:normAutofit/>
          </a:bodyPr>
          <a:lstStyle/>
          <a:p>
            <a:pPr marL="788670" lvl="1" indent="-514350">
              <a:buFont typeface="+mj-lt"/>
              <a:buAutoNum type="romanUcPeriod"/>
            </a:pPr>
            <a:r>
              <a:rPr lang="fr-FR" sz="2400" dirty="0" smtClean="0"/>
              <a:t>Les exportations sont très inégalement réparties</a:t>
            </a:r>
            <a:r>
              <a:rPr lang="fr-FR" sz="2400" dirty="0" smtClean="0"/>
              <a:t>…</a:t>
            </a:r>
            <a:endParaRPr lang="en-US" dirty="0" smtClean="0">
              <a:solidFill>
                <a:schemeClr val="accent1"/>
              </a:solidFill>
            </a:endParaRPr>
          </a:p>
          <a:p>
            <a:endParaRPr lang="en-US" dirty="0" smtClean="0"/>
          </a:p>
        </p:txBody>
      </p:sp>
      <p:pic>
        <p:nvPicPr>
          <p:cNvPr id="5" name="Picture 5"/>
          <p:cNvPicPr>
            <a:picLocks noChangeAspect="1" noChangeArrowheads="1"/>
          </p:cNvPicPr>
          <p:nvPr/>
        </p:nvPicPr>
        <p:blipFill>
          <a:blip r:embed="rId2" cstate="print"/>
          <a:srcRect/>
          <a:stretch>
            <a:fillRect/>
          </a:stretch>
        </p:blipFill>
        <p:spPr bwMode="auto">
          <a:xfrm>
            <a:off x="2699792" y="2054836"/>
            <a:ext cx="6013996" cy="4630127"/>
          </a:xfrm>
          <a:prstGeom prst="rect">
            <a:avLst/>
          </a:prstGeom>
          <a:noFill/>
          <a:ln w="9525">
            <a:noFill/>
            <a:miter lim="800000"/>
            <a:headEnd/>
            <a:tailEnd/>
          </a:ln>
        </p:spPr>
      </p:pic>
      <p:sp>
        <p:nvSpPr>
          <p:cNvPr id="6" name="ZoneTexte 5"/>
          <p:cNvSpPr txBox="1"/>
          <p:nvPr/>
        </p:nvSpPr>
        <p:spPr>
          <a:xfrm>
            <a:off x="323528" y="3140968"/>
            <a:ext cx="2621594" cy="646331"/>
          </a:xfrm>
          <a:prstGeom prst="rect">
            <a:avLst/>
          </a:prstGeom>
          <a:noFill/>
        </p:spPr>
        <p:txBody>
          <a:bodyPr wrap="none" rtlCol="0">
            <a:spAutoFit/>
          </a:bodyPr>
          <a:lstStyle/>
          <a:p>
            <a:r>
              <a:rPr lang="fr-FR" dirty="0" smtClean="0"/>
              <a:t>Mayer et </a:t>
            </a:r>
            <a:r>
              <a:rPr lang="fr-FR" dirty="0" err="1" smtClean="0"/>
              <a:t>Ottaviano</a:t>
            </a:r>
            <a:r>
              <a:rPr lang="fr-FR" dirty="0" smtClean="0"/>
              <a:t> 2007</a:t>
            </a:r>
          </a:p>
          <a:p>
            <a:r>
              <a:rPr lang="fr-FR" dirty="0" smtClean="0"/>
              <a:t>« Happy few … » Bruegel</a:t>
            </a:r>
            <a:endParaRPr lang="fr-FR" dirty="0"/>
          </a:p>
        </p:txBody>
      </p:sp>
    </p:spTree>
    <p:extLst>
      <p:ext uri="{BB962C8B-B14F-4D97-AF65-F5344CB8AC3E}">
        <p14:creationId xmlns:p14="http://schemas.microsoft.com/office/powerpoint/2010/main" val="339921188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60648"/>
            <a:ext cx="8229600" cy="1143000"/>
          </a:xfrm>
        </p:spPr>
        <p:txBody>
          <a:bodyPr>
            <a:normAutofit fontScale="90000"/>
          </a:bodyPr>
          <a:lstStyle/>
          <a:p>
            <a:r>
              <a:rPr lang="en-US" dirty="0" smtClean="0">
                <a:solidFill>
                  <a:srgbClr val="800000"/>
                </a:solidFill>
              </a:rPr>
              <a:t>Les </a:t>
            </a:r>
            <a:r>
              <a:rPr lang="en-US" dirty="0" err="1" smtClean="0">
                <a:solidFill>
                  <a:srgbClr val="800000"/>
                </a:solidFill>
              </a:rPr>
              <a:t>entreprises</a:t>
            </a:r>
            <a:r>
              <a:rPr lang="en-US" dirty="0" smtClean="0">
                <a:solidFill>
                  <a:srgbClr val="800000"/>
                </a:solidFill>
              </a:rPr>
              <a:t> </a:t>
            </a:r>
            <a:r>
              <a:rPr lang="en-US" dirty="0" err="1" smtClean="0">
                <a:solidFill>
                  <a:srgbClr val="800000"/>
                </a:solidFill>
              </a:rPr>
              <a:t>dans</a:t>
            </a:r>
            <a:r>
              <a:rPr lang="en-US" dirty="0" smtClean="0">
                <a:solidFill>
                  <a:srgbClr val="800000"/>
                </a:solidFill>
              </a:rPr>
              <a:t> la </a:t>
            </a:r>
            <a:r>
              <a:rPr lang="en-US" dirty="0" err="1" smtClean="0">
                <a:solidFill>
                  <a:srgbClr val="800000"/>
                </a:solidFill>
              </a:rPr>
              <a:t>mondialisation</a:t>
            </a:r>
            <a:endParaRPr lang="en-US" dirty="0">
              <a:solidFill>
                <a:srgbClr val="800000"/>
              </a:solidFill>
            </a:endParaRPr>
          </a:p>
        </p:txBody>
      </p:sp>
      <p:sp>
        <p:nvSpPr>
          <p:cNvPr id="3" name="Espace réservé du contenu 2"/>
          <p:cNvSpPr>
            <a:spLocks noGrp="1"/>
          </p:cNvSpPr>
          <p:nvPr>
            <p:ph idx="1"/>
          </p:nvPr>
        </p:nvSpPr>
        <p:spPr>
          <a:xfrm>
            <a:off x="323528" y="1196752"/>
            <a:ext cx="8712968" cy="5661248"/>
          </a:xfrm>
        </p:spPr>
        <p:txBody>
          <a:bodyPr>
            <a:normAutofit/>
          </a:bodyPr>
          <a:lstStyle/>
          <a:p>
            <a:pPr marL="788670" lvl="1" indent="-514350">
              <a:buFont typeface="+mj-lt"/>
              <a:buAutoNum type="romanUcPeriod"/>
            </a:pPr>
            <a:r>
              <a:rPr lang="fr-FR" sz="2400" dirty="0" smtClean="0"/>
              <a:t>Les exportations sont très inégalement réparties… </a:t>
            </a:r>
            <a:endParaRPr lang="fr-FR" sz="2400" dirty="0" smtClean="0"/>
          </a:p>
          <a:p>
            <a:pPr marL="788670" lvl="1" indent="-514350">
              <a:buFont typeface="+mj-lt"/>
              <a:buAutoNum type="romanUcPeriod"/>
            </a:pPr>
            <a:endParaRPr lang="fr-FR" sz="2400" dirty="0"/>
          </a:p>
          <a:p>
            <a:pPr marL="788670" lvl="1" indent="-514350">
              <a:buFont typeface="+mj-lt"/>
              <a:buAutoNum type="romanUcPeriod"/>
            </a:pPr>
            <a:r>
              <a:rPr lang="fr-FR" sz="2400" dirty="0" smtClean="0"/>
              <a:t>ce </a:t>
            </a:r>
            <a:r>
              <a:rPr lang="fr-FR" sz="2400" dirty="0" smtClean="0"/>
              <a:t>qui conduit à s’interroger sur l’importance des politiques </a:t>
            </a:r>
            <a:r>
              <a:rPr lang="fr-FR" sz="2400" dirty="0" smtClean="0"/>
              <a:t>nationales</a:t>
            </a:r>
          </a:p>
          <a:p>
            <a:pPr marL="788670" lvl="1" indent="-514350">
              <a:buFont typeface="+mj-lt"/>
              <a:buAutoNum type="romanUcPeriod"/>
            </a:pPr>
            <a:endParaRPr lang="fr-FR" sz="2400" dirty="0"/>
          </a:p>
          <a:p>
            <a:pPr marL="788670" lvl="1" indent="-514350">
              <a:buFont typeface="+mj-lt"/>
              <a:buAutoNum type="romanUcPeriod"/>
            </a:pPr>
            <a:r>
              <a:rPr lang="fr-FR" sz="2400" dirty="0" smtClean="0"/>
              <a:t>D’un point de vue macro, seuls les quelques gros exportateurs peuvent faire bouger les lignes</a:t>
            </a:r>
            <a:endParaRPr lang="en-US" sz="2400" dirty="0"/>
          </a:p>
          <a:p>
            <a:pPr marL="0" indent="0">
              <a:buNone/>
            </a:pPr>
            <a:endParaRPr lang="en-US" dirty="0" smtClean="0">
              <a:solidFill>
                <a:schemeClr val="accent1"/>
              </a:solidFill>
            </a:endParaRPr>
          </a:p>
          <a:p>
            <a:endParaRPr lang="en-US" dirty="0" smtClean="0"/>
          </a:p>
        </p:txBody>
      </p:sp>
    </p:spTree>
    <p:extLst>
      <p:ext uri="{BB962C8B-B14F-4D97-AF65-F5344CB8AC3E}">
        <p14:creationId xmlns:p14="http://schemas.microsoft.com/office/powerpoint/2010/main" val="90245573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60648"/>
            <a:ext cx="8229600" cy="1143000"/>
          </a:xfrm>
        </p:spPr>
        <p:txBody>
          <a:bodyPr>
            <a:normAutofit fontScale="90000"/>
          </a:bodyPr>
          <a:lstStyle/>
          <a:p>
            <a:r>
              <a:rPr lang="en-US" dirty="0" smtClean="0">
                <a:solidFill>
                  <a:srgbClr val="800000"/>
                </a:solidFill>
              </a:rPr>
              <a:t>Les </a:t>
            </a:r>
            <a:r>
              <a:rPr lang="en-US" dirty="0" err="1" smtClean="0">
                <a:solidFill>
                  <a:srgbClr val="800000"/>
                </a:solidFill>
              </a:rPr>
              <a:t>entreprises</a:t>
            </a:r>
            <a:r>
              <a:rPr lang="en-US" dirty="0" smtClean="0">
                <a:solidFill>
                  <a:srgbClr val="800000"/>
                </a:solidFill>
              </a:rPr>
              <a:t> </a:t>
            </a:r>
            <a:r>
              <a:rPr lang="en-US" dirty="0" err="1" smtClean="0">
                <a:solidFill>
                  <a:srgbClr val="800000"/>
                </a:solidFill>
              </a:rPr>
              <a:t>dans</a:t>
            </a:r>
            <a:r>
              <a:rPr lang="en-US" dirty="0" smtClean="0">
                <a:solidFill>
                  <a:srgbClr val="800000"/>
                </a:solidFill>
              </a:rPr>
              <a:t> la </a:t>
            </a:r>
            <a:r>
              <a:rPr lang="en-US" dirty="0" err="1" smtClean="0">
                <a:solidFill>
                  <a:srgbClr val="800000"/>
                </a:solidFill>
              </a:rPr>
              <a:t>mondialisation</a:t>
            </a:r>
            <a:endParaRPr lang="en-US" dirty="0">
              <a:solidFill>
                <a:srgbClr val="800000"/>
              </a:solidFill>
            </a:endParaRPr>
          </a:p>
        </p:txBody>
      </p:sp>
      <p:sp>
        <p:nvSpPr>
          <p:cNvPr id="3" name="Espace réservé du contenu 2"/>
          <p:cNvSpPr>
            <a:spLocks noGrp="1"/>
          </p:cNvSpPr>
          <p:nvPr>
            <p:ph idx="1"/>
          </p:nvPr>
        </p:nvSpPr>
        <p:spPr>
          <a:xfrm>
            <a:off x="323528" y="1196752"/>
            <a:ext cx="8712968" cy="5661248"/>
          </a:xfrm>
        </p:spPr>
        <p:txBody>
          <a:bodyPr>
            <a:normAutofit/>
          </a:bodyPr>
          <a:lstStyle/>
          <a:p>
            <a:pPr marL="788670" lvl="1" indent="-514350">
              <a:buFont typeface="+mj-lt"/>
              <a:buAutoNum type="romanUcPeriod"/>
            </a:pPr>
            <a:r>
              <a:rPr lang="fr-FR" sz="2400" dirty="0" smtClean="0"/>
              <a:t>Les exportateurs sont les meilleurs</a:t>
            </a:r>
            <a:endParaRPr lang="en-US" sz="2400" dirty="0"/>
          </a:p>
          <a:p>
            <a:pPr marL="0" indent="0">
              <a:buNone/>
            </a:pPr>
            <a:endParaRPr lang="en-US" dirty="0" smtClean="0">
              <a:solidFill>
                <a:schemeClr val="accent1"/>
              </a:solidFill>
            </a:endParaRPr>
          </a:p>
          <a:p>
            <a:endParaRPr lang="en-US" dirty="0" smtClean="0"/>
          </a:p>
        </p:txBody>
      </p:sp>
      <p:pic>
        <p:nvPicPr>
          <p:cNvPr id="5" name="Picture 5"/>
          <p:cNvPicPr>
            <a:picLocks noChangeAspect="1" noChangeArrowheads="1"/>
          </p:cNvPicPr>
          <p:nvPr/>
        </p:nvPicPr>
        <p:blipFill>
          <a:blip r:embed="rId2" cstate="print"/>
          <a:srcRect/>
          <a:stretch>
            <a:fillRect/>
          </a:stretch>
        </p:blipFill>
        <p:spPr bwMode="auto">
          <a:xfrm>
            <a:off x="2555776" y="1844824"/>
            <a:ext cx="6156325" cy="4446588"/>
          </a:xfrm>
          <a:prstGeom prst="rect">
            <a:avLst/>
          </a:prstGeom>
          <a:noFill/>
          <a:ln w="9525">
            <a:noFill/>
            <a:miter lim="800000"/>
            <a:headEnd/>
            <a:tailEnd/>
          </a:ln>
        </p:spPr>
      </p:pic>
      <p:sp>
        <p:nvSpPr>
          <p:cNvPr id="6" name="ZoneTexte 5"/>
          <p:cNvSpPr txBox="1"/>
          <p:nvPr/>
        </p:nvSpPr>
        <p:spPr>
          <a:xfrm>
            <a:off x="323528" y="6309320"/>
            <a:ext cx="2550135" cy="369332"/>
          </a:xfrm>
          <a:prstGeom prst="rect">
            <a:avLst/>
          </a:prstGeom>
          <a:noFill/>
        </p:spPr>
        <p:txBody>
          <a:bodyPr wrap="none" rtlCol="0">
            <a:spAutoFit/>
          </a:bodyPr>
          <a:lstStyle/>
          <a:p>
            <a:r>
              <a:rPr lang="fr-FR" dirty="0" smtClean="0"/>
              <a:t>Cf. Andrew Bernard et al.</a:t>
            </a:r>
            <a:endParaRPr lang="fr-FR" dirty="0"/>
          </a:p>
        </p:txBody>
      </p:sp>
    </p:spTree>
    <p:extLst>
      <p:ext uri="{BB962C8B-B14F-4D97-AF65-F5344CB8AC3E}">
        <p14:creationId xmlns:p14="http://schemas.microsoft.com/office/powerpoint/2010/main" val="263418011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60648"/>
            <a:ext cx="8229600" cy="1143000"/>
          </a:xfrm>
        </p:spPr>
        <p:txBody>
          <a:bodyPr>
            <a:normAutofit fontScale="90000"/>
          </a:bodyPr>
          <a:lstStyle/>
          <a:p>
            <a:r>
              <a:rPr lang="en-US" dirty="0" smtClean="0">
                <a:solidFill>
                  <a:srgbClr val="800000"/>
                </a:solidFill>
              </a:rPr>
              <a:t>Les </a:t>
            </a:r>
            <a:r>
              <a:rPr lang="en-US" dirty="0" err="1" smtClean="0">
                <a:solidFill>
                  <a:srgbClr val="800000"/>
                </a:solidFill>
              </a:rPr>
              <a:t>entreprises</a:t>
            </a:r>
            <a:r>
              <a:rPr lang="en-US" dirty="0" smtClean="0">
                <a:solidFill>
                  <a:srgbClr val="800000"/>
                </a:solidFill>
              </a:rPr>
              <a:t> </a:t>
            </a:r>
            <a:r>
              <a:rPr lang="en-US" dirty="0" err="1" smtClean="0">
                <a:solidFill>
                  <a:srgbClr val="800000"/>
                </a:solidFill>
              </a:rPr>
              <a:t>dans</a:t>
            </a:r>
            <a:r>
              <a:rPr lang="en-US" dirty="0" smtClean="0">
                <a:solidFill>
                  <a:srgbClr val="800000"/>
                </a:solidFill>
              </a:rPr>
              <a:t> la </a:t>
            </a:r>
            <a:r>
              <a:rPr lang="en-US" dirty="0" err="1" smtClean="0">
                <a:solidFill>
                  <a:srgbClr val="800000"/>
                </a:solidFill>
              </a:rPr>
              <a:t>mondialisation</a:t>
            </a:r>
            <a:endParaRPr lang="en-US" dirty="0">
              <a:solidFill>
                <a:srgbClr val="800000"/>
              </a:solidFill>
            </a:endParaRPr>
          </a:p>
        </p:txBody>
      </p:sp>
      <p:sp>
        <p:nvSpPr>
          <p:cNvPr id="3" name="Espace réservé du contenu 2"/>
          <p:cNvSpPr>
            <a:spLocks noGrp="1"/>
          </p:cNvSpPr>
          <p:nvPr>
            <p:ph idx="1"/>
          </p:nvPr>
        </p:nvSpPr>
        <p:spPr>
          <a:xfrm>
            <a:off x="323528" y="1196752"/>
            <a:ext cx="8712968" cy="5661248"/>
          </a:xfrm>
        </p:spPr>
        <p:txBody>
          <a:bodyPr>
            <a:normAutofit/>
          </a:bodyPr>
          <a:lstStyle/>
          <a:p>
            <a:pPr marL="788670" lvl="1" indent="-514350">
              <a:buFont typeface="+mj-lt"/>
              <a:buAutoNum type="romanUcPeriod"/>
            </a:pPr>
            <a:endParaRPr lang="fr-FR" sz="2400" dirty="0" smtClean="0"/>
          </a:p>
          <a:p>
            <a:pPr marL="788670" lvl="1" indent="-514350">
              <a:buFont typeface="+mj-lt"/>
              <a:buAutoNum type="romanUcPeriod"/>
            </a:pPr>
            <a:r>
              <a:rPr lang="fr-FR" sz="2400" dirty="0" smtClean="0"/>
              <a:t>Les exportateurs sont les meilleurs</a:t>
            </a:r>
          </a:p>
          <a:p>
            <a:pPr marL="1188720" lvl="2" indent="-514350">
              <a:buFont typeface="+mj-lt"/>
              <a:buAutoNum type="romanUcPeriod"/>
            </a:pPr>
            <a:r>
              <a:rPr lang="fr-FR" sz="2000" dirty="0" smtClean="0"/>
              <a:t>Plus grands</a:t>
            </a:r>
          </a:p>
          <a:p>
            <a:pPr marL="1188720" lvl="2" indent="-514350">
              <a:buFont typeface="+mj-lt"/>
              <a:buAutoNum type="romanUcPeriod"/>
            </a:pPr>
            <a:r>
              <a:rPr lang="fr-FR" sz="2000" dirty="0" smtClean="0"/>
              <a:t>Plus productifs</a:t>
            </a:r>
          </a:p>
          <a:p>
            <a:pPr marL="1188720" lvl="2" indent="-514350">
              <a:buFont typeface="+mj-lt"/>
              <a:buAutoNum type="romanUcPeriod"/>
            </a:pPr>
            <a:r>
              <a:rPr lang="fr-FR" sz="2000" dirty="0" smtClean="0"/>
              <a:t>Plus intensives en capital et en travail qualifié</a:t>
            </a:r>
          </a:p>
          <a:p>
            <a:pPr marL="274320" lvl="1" indent="0">
              <a:buNone/>
            </a:pPr>
            <a:endParaRPr lang="fr-FR" sz="2400" dirty="0" smtClean="0"/>
          </a:p>
        </p:txBody>
      </p:sp>
    </p:spTree>
    <p:extLst>
      <p:ext uri="{BB962C8B-B14F-4D97-AF65-F5344CB8AC3E}">
        <p14:creationId xmlns:p14="http://schemas.microsoft.com/office/powerpoint/2010/main" val="381618310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60648"/>
            <a:ext cx="8229600" cy="1143000"/>
          </a:xfrm>
        </p:spPr>
        <p:txBody>
          <a:bodyPr>
            <a:normAutofit fontScale="90000"/>
          </a:bodyPr>
          <a:lstStyle/>
          <a:p>
            <a:r>
              <a:rPr lang="en-US" dirty="0" smtClean="0">
                <a:solidFill>
                  <a:srgbClr val="800000"/>
                </a:solidFill>
              </a:rPr>
              <a:t>Les </a:t>
            </a:r>
            <a:r>
              <a:rPr lang="en-US" dirty="0" err="1" smtClean="0">
                <a:solidFill>
                  <a:srgbClr val="800000"/>
                </a:solidFill>
              </a:rPr>
              <a:t>entreprises</a:t>
            </a:r>
            <a:r>
              <a:rPr lang="en-US" dirty="0" smtClean="0">
                <a:solidFill>
                  <a:srgbClr val="800000"/>
                </a:solidFill>
              </a:rPr>
              <a:t> </a:t>
            </a:r>
            <a:r>
              <a:rPr lang="en-US" dirty="0" err="1" smtClean="0">
                <a:solidFill>
                  <a:srgbClr val="800000"/>
                </a:solidFill>
              </a:rPr>
              <a:t>dans</a:t>
            </a:r>
            <a:r>
              <a:rPr lang="en-US" dirty="0" smtClean="0">
                <a:solidFill>
                  <a:srgbClr val="800000"/>
                </a:solidFill>
              </a:rPr>
              <a:t> la </a:t>
            </a:r>
            <a:r>
              <a:rPr lang="en-US" dirty="0" err="1" smtClean="0">
                <a:solidFill>
                  <a:srgbClr val="800000"/>
                </a:solidFill>
              </a:rPr>
              <a:t>mondialisation</a:t>
            </a:r>
            <a:endParaRPr lang="en-US" dirty="0">
              <a:solidFill>
                <a:srgbClr val="800000"/>
              </a:solidFill>
            </a:endParaRPr>
          </a:p>
        </p:txBody>
      </p:sp>
      <p:sp>
        <p:nvSpPr>
          <p:cNvPr id="3" name="Espace réservé du contenu 2"/>
          <p:cNvSpPr>
            <a:spLocks noGrp="1"/>
          </p:cNvSpPr>
          <p:nvPr>
            <p:ph idx="1"/>
          </p:nvPr>
        </p:nvSpPr>
        <p:spPr>
          <a:xfrm>
            <a:off x="323528" y="1196752"/>
            <a:ext cx="8712968" cy="5661248"/>
          </a:xfrm>
        </p:spPr>
        <p:txBody>
          <a:bodyPr>
            <a:normAutofit/>
          </a:bodyPr>
          <a:lstStyle/>
          <a:p>
            <a:pPr marL="788670" lvl="1" indent="-514350">
              <a:buFont typeface="+mj-lt"/>
              <a:buAutoNum type="romanUcPeriod"/>
            </a:pPr>
            <a:endParaRPr lang="fr-FR" sz="2400" dirty="0" smtClean="0"/>
          </a:p>
          <a:p>
            <a:pPr marL="788670" lvl="1" indent="-514350">
              <a:buFont typeface="+mj-lt"/>
              <a:buAutoNum type="romanUcPeriod"/>
            </a:pPr>
            <a:r>
              <a:rPr lang="fr-FR" sz="2400" dirty="0" smtClean="0"/>
              <a:t>Les exportateurs sont les meilleurs</a:t>
            </a:r>
          </a:p>
          <a:p>
            <a:pPr marL="1188720" lvl="2" indent="-514350">
              <a:buFont typeface="+mj-lt"/>
              <a:buAutoNum type="romanUcPeriod"/>
            </a:pPr>
            <a:r>
              <a:rPr lang="fr-FR" sz="2000" dirty="0" smtClean="0"/>
              <a:t>Plus grands</a:t>
            </a:r>
          </a:p>
          <a:p>
            <a:pPr marL="1188720" lvl="2" indent="-514350">
              <a:buFont typeface="+mj-lt"/>
              <a:buAutoNum type="romanUcPeriod"/>
            </a:pPr>
            <a:r>
              <a:rPr lang="fr-FR" sz="2000" dirty="0" smtClean="0"/>
              <a:t>Plus productifs</a:t>
            </a:r>
          </a:p>
          <a:p>
            <a:pPr marL="1188720" lvl="2" indent="-514350">
              <a:buFont typeface="+mj-lt"/>
              <a:buAutoNum type="romanUcPeriod"/>
            </a:pPr>
            <a:r>
              <a:rPr lang="fr-FR" sz="2000" dirty="0"/>
              <a:t>Plus intensives en capital et en travail </a:t>
            </a:r>
            <a:r>
              <a:rPr lang="fr-FR" sz="2000" dirty="0" smtClean="0"/>
              <a:t>qualifié</a:t>
            </a:r>
          </a:p>
          <a:p>
            <a:pPr marL="1188720" lvl="2" indent="-514350">
              <a:buFont typeface="+mj-lt"/>
              <a:buAutoNum type="romanUcPeriod"/>
            </a:pPr>
            <a:r>
              <a:rPr lang="fr-FR" sz="2000" dirty="0" smtClean="0"/>
              <a:t>Plus innovants et plus diversifiés</a:t>
            </a:r>
          </a:p>
        </p:txBody>
      </p:sp>
      <p:pic>
        <p:nvPicPr>
          <p:cNvPr id="4" name="Espace réservé du contenu 5"/>
          <p:cNvPicPr>
            <a:picLocks noChangeAspect="1"/>
          </p:cNvPicPr>
          <p:nvPr/>
        </p:nvPicPr>
        <p:blipFill>
          <a:blip r:embed="rId2"/>
          <a:srcRect t="11358" b="11358"/>
          <a:stretch>
            <a:fillRect/>
          </a:stretch>
        </p:blipFill>
        <p:spPr>
          <a:xfrm>
            <a:off x="2689448" y="3573016"/>
            <a:ext cx="5626968" cy="3094616"/>
          </a:xfrm>
          <a:prstGeom prst="rect">
            <a:avLst/>
          </a:prstGeom>
        </p:spPr>
      </p:pic>
      <p:sp>
        <p:nvSpPr>
          <p:cNvPr id="5" name="ZoneTexte 4"/>
          <p:cNvSpPr txBox="1"/>
          <p:nvPr/>
        </p:nvSpPr>
        <p:spPr>
          <a:xfrm>
            <a:off x="0" y="6472350"/>
            <a:ext cx="5328592" cy="369332"/>
          </a:xfrm>
          <a:prstGeom prst="rect">
            <a:avLst/>
          </a:prstGeom>
          <a:noFill/>
        </p:spPr>
        <p:txBody>
          <a:bodyPr wrap="square" rtlCol="0">
            <a:spAutoFit/>
          </a:bodyPr>
          <a:lstStyle/>
          <a:p>
            <a:r>
              <a:rPr lang="fr-FR" sz="1600" dirty="0" smtClean="0"/>
              <a:t>Berthou et </a:t>
            </a:r>
            <a:r>
              <a:rPr lang="fr-FR" sz="1600" dirty="0" err="1" smtClean="0"/>
              <a:t>Hugot</a:t>
            </a:r>
            <a:r>
              <a:rPr lang="fr-FR" sz="1600" dirty="0" smtClean="0"/>
              <a:t>, 2007, EFIGE Report</a:t>
            </a:r>
            <a:r>
              <a:rPr lang="fr-FR" dirty="0" smtClean="0"/>
              <a:t> </a:t>
            </a:r>
            <a:endParaRPr lang="fr-FR" dirty="0"/>
          </a:p>
        </p:txBody>
      </p:sp>
    </p:spTree>
    <p:extLst>
      <p:ext uri="{BB962C8B-B14F-4D97-AF65-F5344CB8AC3E}">
        <p14:creationId xmlns:p14="http://schemas.microsoft.com/office/powerpoint/2010/main" val="356477001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60648"/>
            <a:ext cx="8229600" cy="1143000"/>
          </a:xfrm>
        </p:spPr>
        <p:txBody>
          <a:bodyPr>
            <a:normAutofit fontScale="90000"/>
          </a:bodyPr>
          <a:lstStyle/>
          <a:p>
            <a:r>
              <a:rPr lang="en-US" dirty="0" smtClean="0">
                <a:solidFill>
                  <a:srgbClr val="800000"/>
                </a:solidFill>
              </a:rPr>
              <a:t>Les </a:t>
            </a:r>
            <a:r>
              <a:rPr lang="en-US" dirty="0" err="1" smtClean="0">
                <a:solidFill>
                  <a:srgbClr val="800000"/>
                </a:solidFill>
              </a:rPr>
              <a:t>entreprises</a:t>
            </a:r>
            <a:r>
              <a:rPr lang="en-US" dirty="0" smtClean="0">
                <a:solidFill>
                  <a:srgbClr val="800000"/>
                </a:solidFill>
              </a:rPr>
              <a:t> </a:t>
            </a:r>
            <a:r>
              <a:rPr lang="en-US" dirty="0" err="1" smtClean="0">
                <a:solidFill>
                  <a:srgbClr val="800000"/>
                </a:solidFill>
              </a:rPr>
              <a:t>dans</a:t>
            </a:r>
            <a:r>
              <a:rPr lang="en-US" dirty="0" smtClean="0">
                <a:solidFill>
                  <a:srgbClr val="800000"/>
                </a:solidFill>
              </a:rPr>
              <a:t> la </a:t>
            </a:r>
            <a:r>
              <a:rPr lang="en-US" dirty="0" err="1" smtClean="0">
                <a:solidFill>
                  <a:srgbClr val="800000"/>
                </a:solidFill>
              </a:rPr>
              <a:t>mondialisation</a:t>
            </a:r>
            <a:endParaRPr lang="en-US" dirty="0">
              <a:solidFill>
                <a:srgbClr val="800000"/>
              </a:solidFill>
            </a:endParaRPr>
          </a:p>
        </p:txBody>
      </p:sp>
      <p:sp>
        <p:nvSpPr>
          <p:cNvPr id="3" name="Espace réservé du contenu 2"/>
          <p:cNvSpPr>
            <a:spLocks noGrp="1"/>
          </p:cNvSpPr>
          <p:nvPr>
            <p:ph idx="1"/>
          </p:nvPr>
        </p:nvSpPr>
        <p:spPr>
          <a:xfrm>
            <a:off x="323528" y="1196752"/>
            <a:ext cx="8712968" cy="5661248"/>
          </a:xfrm>
        </p:spPr>
        <p:txBody>
          <a:bodyPr>
            <a:normAutofit/>
          </a:bodyPr>
          <a:lstStyle/>
          <a:p>
            <a:pPr marL="788670" lvl="1" indent="-514350">
              <a:buFont typeface="+mj-lt"/>
              <a:buAutoNum type="romanUcPeriod"/>
            </a:pPr>
            <a:endParaRPr lang="fr-FR" sz="2400" dirty="0" smtClean="0"/>
          </a:p>
          <a:p>
            <a:pPr marL="788670" lvl="1" indent="-514350">
              <a:buFont typeface="+mj-lt"/>
              <a:buAutoNum type="romanUcPeriod"/>
            </a:pPr>
            <a:r>
              <a:rPr lang="fr-FR" sz="2400" dirty="0" smtClean="0"/>
              <a:t>Les exportateurs sont les meilleurs</a:t>
            </a:r>
          </a:p>
          <a:p>
            <a:pPr marL="1188720" lvl="2" indent="-514350">
              <a:buFont typeface="+mj-lt"/>
              <a:buAutoNum type="romanUcPeriod"/>
            </a:pPr>
            <a:r>
              <a:rPr lang="fr-FR" sz="2000" dirty="0" smtClean="0"/>
              <a:t>Plus grands</a:t>
            </a:r>
          </a:p>
          <a:p>
            <a:pPr marL="1188720" lvl="2" indent="-514350">
              <a:buFont typeface="+mj-lt"/>
              <a:buAutoNum type="romanUcPeriod"/>
            </a:pPr>
            <a:r>
              <a:rPr lang="fr-FR" sz="2000" dirty="0" smtClean="0"/>
              <a:t>Plus productifs</a:t>
            </a:r>
          </a:p>
          <a:p>
            <a:pPr marL="1188720" lvl="2" indent="-514350">
              <a:buFont typeface="+mj-lt"/>
              <a:buAutoNum type="romanUcPeriod"/>
            </a:pPr>
            <a:r>
              <a:rPr lang="fr-FR" sz="2000" dirty="0" smtClean="0"/>
              <a:t>Plus intensives en capital et en travail qualifié</a:t>
            </a:r>
          </a:p>
          <a:p>
            <a:pPr marL="1188720" lvl="2" indent="-514350">
              <a:buFont typeface="+mj-lt"/>
              <a:buAutoNum type="romanUcPeriod"/>
            </a:pPr>
            <a:r>
              <a:rPr lang="fr-FR" sz="2000" dirty="0"/>
              <a:t>Plus intensives en capital et en travail qualifié</a:t>
            </a:r>
          </a:p>
          <a:p>
            <a:pPr marL="1188720" lvl="2" indent="-514350">
              <a:buFont typeface="+mj-lt"/>
              <a:buAutoNum type="romanUcPeriod"/>
            </a:pPr>
            <a:r>
              <a:rPr lang="fr-FR" sz="2000" dirty="0"/>
              <a:t>Plus innovants et plus </a:t>
            </a:r>
            <a:r>
              <a:rPr lang="fr-FR" sz="2000" dirty="0" smtClean="0"/>
              <a:t>diversifiés</a:t>
            </a:r>
          </a:p>
          <a:p>
            <a:pPr marL="1188720" lvl="2" indent="-514350">
              <a:buFont typeface="+mj-lt"/>
              <a:buAutoNum type="romanUcPeriod"/>
            </a:pPr>
            <a:r>
              <a:rPr lang="fr-FR" sz="2000" dirty="0" smtClean="0"/>
              <a:t>Plus chers !</a:t>
            </a:r>
            <a:endParaRPr lang="fr-FR" sz="2000" dirty="0"/>
          </a:p>
          <a:p>
            <a:pPr marL="1188720" lvl="2" indent="-514350">
              <a:buFont typeface="+mj-lt"/>
              <a:buAutoNum type="romanUcPeriod"/>
            </a:pPr>
            <a:endParaRPr lang="fr-FR" sz="2000" dirty="0" smtClean="0"/>
          </a:p>
          <a:p>
            <a:pPr marL="1188720" lvl="2" indent="-514350">
              <a:buFont typeface="+mj-lt"/>
              <a:buAutoNum type="romanUcPeriod"/>
            </a:pPr>
            <a:endParaRPr lang="fr-FR" sz="2000" dirty="0"/>
          </a:p>
          <a:p>
            <a:pPr marL="274320" lvl="1" indent="0">
              <a:buNone/>
            </a:pPr>
            <a:endParaRPr lang="fr-FR" sz="2400" dirty="0" smtClean="0"/>
          </a:p>
        </p:txBody>
      </p:sp>
    </p:spTree>
    <p:extLst>
      <p:ext uri="{BB962C8B-B14F-4D97-AF65-F5344CB8AC3E}">
        <p14:creationId xmlns:p14="http://schemas.microsoft.com/office/powerpoint/2010/main" val="297959271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60648"/>
            <a:ext cx="8229600" cy="1143000"/>
          </a:xfrm>
        </p:spPr>
        <p:txBody>
          <a:bodyPr>
            <a:normAutofit fontScale="90000"/>
          </a:bodyPr>
          <a:lstStyle/>
          <a:p>
            <a:r>
              <a:rPr lang="en-US" dirty="0" smtClean="0">
                <a:solidFill>
                  <a:srgbClr val="800000"/>
                </a:solidFill>
              </a:rPr>
              <a:t>Les </a:t>
            </a:r>
            <a:r>
              <a:rPr lang="en-US" dirty="0" err="1" smtClean="0">
                <a:solidFill>
                  <a:srgbClr val="800000"/>
                </a:solidFill>
              </a:rPr>
              <a:t>entreprises</a:t>
            </a:r>
            <a:r>
              <a:rPr lang="en-US" dirty="0" smtClean="0">
                <a:solidFill>
                  <a:srgbClr val="800000"/>
                </a:solidFill>
              </a:rPr>
              <a:t> </a:t>
            </a:r>
            <a:r>
              <a:rPr lang="en-US" dirty="0" err="1" smtClean="0">
                <a:solidFill>
                  <a:srgbClr val="800000"/>
                </a:solidFill>
              </a:rPr>
              <a:t>dans</a:t>
            </a:r>
            <a:r>
              <a:rPr lang="en-US" dirty="0" smtClean="0">
                <a:solidFill>
                  <a:srgbClr val="800000"/>
                </a:solidFill>
              </a:rPr>
              <a:t> la </a:t>
            </a:r>
            <a:r>
              <a:rPr lang="en-US" dirty="0" err="1" smtClean="0">
                <a:solidFill>
                  <a:srgbClr val="800000"/>
                </a:solidFill>
              </a:rPr>
              <a:t>mondialisation</a:t>
            </a:r>
            <a:endParaRPr lang="en-US" dirty="0">
              <a:solidFill>
                <a:srgbClr val="800000"/>
              </a:solidFill>
            </a:endParaRPr>
          </a:p>
        </p:txBody>
      </p:sp>
      <p:pic>
        <p:nvPicPr>
          <p:cNvPr id="5" name="Espace réservé du contenu 4"/>
          <p:cNvPicPr>
            <a:picLocks noGrp="1" noChangeAspect="1"/>
          </p:cNvPicPr>
          <p:nvPr>
            <p:ph idx="1"/>
          </p:nvPr>
        </p:nvPicPr>
        <p:blipFill>
          <a:blip r:embed="rId2"/>
          <a:srcRect t="10488" b="10488"/>
          <a:stretch>
            <a:fillRect/>
          </a:stretch>
        </p:blipFill>
        <p:spPr>
          <a:xfrm>
            <a:off x="0" y="1268760"/>
            <a:ext cx="5720435" cy="3717032"/>
          </a:xfrm>
        </p:spPr>
      </p:pic>
      <p:pic>
        <p:nvPicPr>
          <p:cNvPr id="6" name="Image 5"/>
          <p:cNvPicPr>
            <a:picLocks noChangeAspect="1"/>
          </p:cNvPicPr>
          <p:nvPr/>
        </p:nvPicPr>
        <p:blipFill>
          <a:blip r:embed="rId3"/>
          <a:stretch>
            <a:fillRect/>
          </a:stretch>
        </p:blipFill>
        <p:spPr>
          <a:xfrm>
            <a:off x="3203848" y="2492896"/>
            <a:ext cx="5401214" cy="4250804"/>
          </a:xfrm>
          <a:prstGeom prst="rect">
            <a:avLst/>
          </a:prstGeom>
        </p:spPr>
      </p:pic>
      <p:sp>
        <p:nvSpPr>
          <p:cNvPr id="7" name="ZoneTexte 6"/>
          <p:cNvSpPr txBox="1"/>
          <p:nvPr/>
        </p:nvSpPr>
        <p:spPr>
          <a:xfrm>
            <a:off x="611560" y="6237312"/>
            <a:ext cx="2232248" cy="307777"/>
          </a:xfrm>
          <a:prstGeom prst="rect">
            <a:avLst/>
          </a:prstGeom>
          <a:noFill/>
        </p:spPr>
        <p:txBody>
          <a:bodyPr wrap="square" rtlCol="0">
            <a:spAutoFit/>
          </a:bodyPr>
          <a:lstStyle/>
          <a:p>
            <a:r>
              <a:rPr lang="fr-FR" sz="1400" dirty="0" smtClean="0"/>
              <a:t>Crozet et al. </a:t>
            </a:r>
            <a:r>
              <a:rPr lang="fr-FR" sz="1400" i="1" dirty="0" smtClean="0"/>
              <a:t>RES</a:t>
            </a:r>
            <a:r>
              <a:rPr lang="fr-FR" sz="1400" dirty="0" smtClean="0"/>
              <a:t> 2012</a:t>
            </a:r>
            <a:endParaRPr lang="fr-FR" sz="1400" dirty="0"/>
          </a:p>
        </p:txBody>
      </p:sp>
    </p:spTree>
    <p:extLst>
      <p:ext uri="{BB962C8B-B14F-4D97-AF65-F5344CB8AC3E}">
        <p14:creationId xmlns:p14="http://schemas.microsoft.com/office/powerpoint/2010/main" val="36978813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60648"/>
            <a:ext cx="8229600" cy="1143000"/>
          </a:xfrm>
        </p:spPr>
        <p:txBody>
          <a:bodyPr>
            <a:normAutofit fontScale="90000"/>
          </a:bodyPr>
          <a:lstStyle/>
          <a:p>
            <a:r>
              <a:rPr lang="en-US" dirty="0" err="1" smtClean="0">
                <a:solidFill>
                  <a:srgbClr val="800000"/>
                </a:solidFill>
              </a:rPr>
              <a:t>Desindustrialisation</a:t>
            </a:r>
            <a:r>
              <a:rPr lang="en-US" dirty="0" smtClean="0">
                <a:solidFill>
                  <a:srgbClr val="800000"/>
                </a:solidFill>
              </a:rPr>
              <a:t> et </a:t>
            </a:r>
            <a:r>
              <a:rPr lang="en-US" dirty="0" err="1" smtClean="0">
                <a:solidFill>
                  <a:srgbClr val="800000"/>
                </a:solidFill>
              </a:rPr>
              <a:t>compétitivité</a:t>
            </a:r>
            <a:endParaRPr lang="en-US" dirty="0">
              <a:solidFill>
                <a:srgbClr val="800000"/>
              </a:solidFill>
            </a:endParaRPr>
          </a:p>
        </p:txBody>
      </p:sp>
      <p:sp>
        <p:nvSpPr>
          <p:cNvPr id="3" name="Espace réservé du contenu 2"/>
          <p:cNvSpPr>
            <a:spLocks noGrp="1"/>
          </p:cNvSpPr>
          <p:nvPr>
            <p:ph idx="1"/>
          </p:nvPr>
        </p:nvSpPr>
        <p:spPr>
          <a:xfrm>
            <a:off x="357158" y="1214422"/>
            <a:ext cx="8501122" cy="5214974"/>
          </a:xfrm>
        </p:spPr>
        <p:txBody>
          <a:bodyPr>
            <a:normAutofit fontScale="92500" lnSpcReduction="10000"/>
          </a:bodyPr>
          <a:lstStyle/>
          <a:p>
            <a:pPr marL="788670" lvl="1" indent="-514350">
              <a:buFont typeface="+mj-lt"/>
              <a:buAutoNum type="romanUcPeriod"/>
            </a:pPr>
            <a:endParaRPr lang="en-US" sz="2200" dirty="0" smtClean="0"/>
          </a:p>
          <a:p>
            <a:pPr marL="788670" lvl="1" indent="-514350">
              <a:buFont typeface="+mj-lt"/>
              <a:buAutoNum type="romanUcPeriod"/>
            </a:pPr>
            <a:r>
              <a:rPr lang="en-US" dirty="0" smtClean="0"/>
              <a:t>La </a:t>
            </a:r>
            <a:r>
              <a:rPr lang="en-US" dirty="0" err="1"/>
              <a:t>compétitivité</a:t>
            </a:r>
            <a:r>
              <a:rPr lang="en-US" dirty="0"/>
              <a:t> </a:t>
            </a:r>
            <a:r>
              <a:rPr lang="en-US" dirty="0" err="1"/>
              <a:t>est</a:t>
            </a:r>
            <a:r>
              <a:rPr lang="en-US" dirty="0"/>
              <a:t> un </a:t>
            </a:r>
            <a:r>
              <a:rPr lang="en-US" dirty="0" err="1"/>
              <a:t>sujet</a:t>
            </a:r>
            <a:r>
              <a:rPr lang="en-US" dirty="0"/>
              <a:t> </a:t>
            </a:r>
            <a:r>
              <a:rPr lang="en-US" dirty="0" err="1" smtClean="0"/>
              <a:t>chaud</a:t>
            </a:r>
            <a:endParaRPr lang="en-US" dirty="0" smtClean="0"/>
          </a:p>
          <a:p>
            <a:pPr marL="1188720" lvl="2" indent="-514350">
              <a:buFont typeface="Courier New"/>
              <a:buChar char="o"/>
            </a:pPr>
            <a:r>
              <a:rPr lang="fr-FR" dirty="0" smtClean="0"/>
              <a:t>2 </a:t>
            </a:r>
            <a:r>
              <a:rPr lang="fr-FR" dirty="0"/>
              <a:t>ans de débats (souvent acharnés) sur la compétitivité, avec bataille de chiffres sur les coûts de </a:t>
            </a:r>
            <a:r>
              <a:rPr lang="fr-FR" dirty="0" smtClean="0"/>
              <a:t>travail.</a:t>
            </a:r>
          </a:p>
          <a:p>
            <a:pPr marL="1188720" lvl="2" indent="-514350">
              <a:buFont typeface="Courier New"/>
              <a:buChar char="o"/>
            </a:pPr>
            <a:r>
              <a:rPr lang="fr-FR" dirty="0" smtClean="0"/>
              <a:t>Création </a:t>
            </a:r>
            <a:r>
              <a:rPr lang="fr-FR" dirty="0"/>
              <a:t>d’un ministère du redressement productif = de lutte contre la désindustrialisation </a:t>
            </a:r>
            <a:endParaRPr lang="fr-FR" dirty="0" smtClean="0"/>
          </a:p>
          <a:p>
            <a:pPr marL="1188720" lvl="2" indent="-514350">
              <a:buFont typeface="Courier New"/>
              <a:buChar char="o"/>
            </a:pPr>
            <a:r>
              <a:rPr lang="fr-FR" dirty="0" smtClean="0"/>
              <a:t>Rapport </a:t>
            </a:r>
            <a:r>
              <a:rPr lang="fr-FR" dirty="0"/>
              <a:t>sur la compétitivité de l’industrie française de Louis Gallois, aussitôt suivi de mesures </a:t>
            </a:r>
            <a:r>
              <a:rPr lang="fr-FR" dirty="0" smtClean="0"/>
              <a:t>importantes (</a:t>
            </a:r>
            <a:r>
              <a:rPr lang="fr-FR" dirty="0"/>
              <a:t>de 30 milliards d’euros, soit 1,5 % du </a:t>
            </a:r>
            <a:r>
              <a:rPr lang="fr-FR" dirty="0" smtClean="0"/>
              <a:t>PIB)</a:t>
            </a:r>
            <a:endParaRPr lang="fr-FR" dirty="0"/>
          </a:p>
          <a:p>
            <a:pPr marL="788670" lvl="1" indent="-514350"/>
            <a:endParaRPr lang="en-US" sz="2000" dirty="0" smtClean="0"/>
          </a:p>
          <a:p>
            <a:pPr marL="788670" lvl="1" indent="-514350">
              <a:buFont typeface="+mj-lt"/>
              <a:buAutoNum type="romanUcPeriod"/>
            </a:pPr>
            <a:r>
              <a:rPr lang="en-US" dirty="0" smtClean="0"/>
              <a:t>Et pour cause : </a:t>
            </a:r>
          </a:p>
          <a:p>
            <a:pPr marL="1188720" lvl="2" indent="-514350">
              <a:buFont typeface="Courier New"/>
              <a:buChar char="o"/>
            </a:pPr>
            <a:r>
              <a:rPr lang="fr-FR" dirty="0"/>
              <a:t>2 millions d’emploi industriels ont disparu depuis 1980…. Dont près de 100 000 entre 2009 et </a:t>
            </a:r>
            <a:r>
              <a:rPr lang="fr-FR" dirty="0" smtClean="0"/>
              <a:t>2011</a:t>
            </a:r>
          </a:p>
          <a:p>
            <a:pPr marL="1188720" lvl="2" indent="-514350">
              <a:buFont typeface="Courier New"/>
              <a:buChar char="o"/>
            </a:pPr>
            <a:r>
              <a:rPr lang="fr-FR" dirty="0" smtClean="0"/>
              <a:t>Des écarts de compétitivité à l’origine des difficultés de la zone euro</a:t>
            </a:r>
            <a:endParaRPr lang="en-US" dirty="0"/>
          </a:p>
          <a:p>
            <a:pPr marL="788670" lvl="1" indent="-514350">
              <a:buFont typeface="+mj-lt"/>
              <a:buAutoNum type="romanUcPeriod"/>
            </a:pPr>
            <a:endParaRPr lang="en-US" dirty="0"/>
          </a:p>
          <a:p>
            <a:pPr marL="0" indent="0">
              <a:buNone/>
            </a:pPr>
            <a:endParaRPr lang="en-US" dirty="0" smtClean="0">
              <a:solidFill>
                <a:schemeClr val="accent1"/>
              </a:solidFill>
            </a:endParaRPr>
          </a:p>
          <a:p>
            <a:endParaRPr lang="en-US" dirty="0" smtClean="0"/>
          </a:p>
        </p:txBody>
      </p:sp>
    </p:spTree>
    <p:extLst>
      <p:ext uri="{BB962C8B-B14F-4D97-AF65-F5344CB8AC3E}">
        <p14:creationId xmlns:p14="http://schemas.microsoft.com/office/powerpoint/2010/main" val="98960260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60648"/>
            <a:ext cx="8229600" cy="1143000"/>
          </a:xfrm>
        </p:spPr>
        <p:txBody>
          <a:bodyPr>
            <a:normAutofit fontScale="90000"/>
          </a:bodyPr>
          <a:lstStyle/>
          <a:p>
            <a:r>
              <a:rPr lang="en-US" dirty="0" smtClean="0">
                <a:solidFill>
                  <a:srgbClr val="800000"/>
                </a:solidFill>
              </a:rPr>
              <a:t>Les </a:t>
            </a:r>
            <a:r>
              <a:rPr lang="en-US" dirty="0" err="1" smtClean="0">
                <a:solidFill>
                  <a:srgbClr val="800000"/>
                </a:solidFill>
              </a:rPr>
              <a:t>entreprises</a:t>
            </a:r>
            <a:r>
              <a:rPr lang="en-US" dirty="0" smtClean="0">
                <a:solidFill>
                  <a:srgbClr val="800000"/>
                </a:solidFill>
              </a:rPr>
              <a:t> </a:t>
            </a:r>
            <a:r>
              <a:rPr lang="en-US" dirty="0" err="1" smtClean="0">
                <a:solidFill>
                  <a:srgbClr val="800000"/>
                </a:solidFill>
              </a:rPr>
              <a:t>dans</a:t>
            </a:r>
            <a:r>
              <a:rPr lang="en-US" dirty="0" smtClean="0">
                <a:solidFill>
                  <a:srgbClr val="800000"/>
                </a:solidFill>
              </a:rPr>
              <a:t> la </a:t>
            </a:r>
            <a:r>
              <a:rPr lang="en-US" dirty="0" err="1" smtClean="0">
                <a:solidFill>
                  <a:srgbClr val="800000"/>
                </a:solidFill>
              </a:rPr>
              <a:t>mondialisation</a:t>
            </a:r>
            <a:endParaRPr lang="en-US" dirty="0">
              <a:solidFill>
                <a:srgbClr val="800000"/>
              </a:solidFill>
            </a:endParaRPr>
          </a:p>
        </p:txBody>
      </p:sp>
      <p:sp>
        <p:nvSpPr>
          <p:cNvPr id="3" name="Espace réservé du contenu 2"/>
          <p:cNvSpPr>
            <a:spLocks noGrp="1"/>
          </p:cNvSpPr>
          <p:nvPr>
            <p:ph idx="1"/>
          </p:nvPr>
        </p:nvSpPr>
        <p:spPr/>
        <p:txBody>
          <a:bodyPr>
            <a:normAutofit/>
          </a:bodyPr>
          <a:lstStyle/>
          <a:p>
            <a:r>
              <a:rPr lang="fr-FR" sz="2800" dirty="0" smtClean="0"/>
              <a:t>Et pas seulement en France, dans les produits de luxe… aussi pour le produit « moyen » exporté par la Chine</a:t>
            </a:r>
            <a:endParaRPr lang="fr-FR" sz="2800" dirty="0"/>
          </a:p>
        </p:txBody>
      </p:sp>
      <p:grpSp>
        <p:nvGrpSpPr>
          <p:cNvPr id="9" name="Grouper 8"/>
          <p:cNvGrpSpPr/>
          <p:nvPr/>
        </p:nvGrpSpPr>
        <p:grpSpPr>
          <a:xfrm rot="5400000">
            <a:off x="2906415" y="1835423"/>
            <a:ext cx="2179042" cy="5184576"/>
            <a:chOff x="4470400" y="1511300"/>
            <a:chExt cx="1321048" cy="3822700"/>
          </a:xfrm>
        </p:grpSpPr>
        <p:pic>
          <p:nvPicPr>
            <p:cNvPr id="4" name="Image 3"/>
            <p:cNvPicPr>
              <a:picLocks noChangeAspect="1"/>
            </p:cNvPicPr>
            <p:nvPr/>
          </p:nvPicPr>
          <p:blipFill>
            <a:blip r:embed="rId2"/>
            <a:stretch>
              <a:fillRect/>
            </a:stretch>
          </p:blipFill>
          <p:spPr>
            <a:xfrm>
              <a:off x="4470400" y="1511300"/>
              <a:ext cx="203200" cy="3822700"/>
            </a:xfrm>
            <a:prstGeom prst="rect">
              <a:avLst/>
            </a:prstGeom>
          </p:spPr>
        </p:pic>
        <p:pic>
          <p:nvPicPr>
            <p:cNvPr id="7" name="Image 6"/>
            <p:cNvPicPr>
              <a:picLocks noChangeAspect="1"/>
            </p:cNvPicPr>
            <p:nvPr/>
          </p:nvPicPr>
          <p:blipFill>
            <a:blip r:embed="rId3"/>
            <a:stretch>
              <a:fillRect/>
            </a:stretch>
          </p:blipFill>
          <p:spPr>
            <a:xfrm>
              <a:off x="4745856" y="2710408"/>
              <a:ext cx="330200" cy="2590800"/>
            </a:xfrm>
            <a:prstGeom prst="rect">
              <a:avLst/>
            </a:prstGeom>
          </p:spPr>
        </p:pic>
        <p:pic>
          <p:nvPicPr>
            <p:cNvPr id="8" name="Image 7"/>
            <p:cNvPicPr>
              <a:picLocks noChangeAspect="1"/>
            </p:cNvPicPr>
            <p:nvPr/>
          </p:nvPicPr>
          <p:blipFill>
            <a:blip r:embed="rId4"/>
            <a:stretch>
              <a:fillRect/>
            </a:stretch>
          </p:blipFill>
          <p:spPr>
            <a:xfrm>
              <a:off x="5004048" y="2708920"/>
              <a:ext cx="787400" cy="2603500"/>
            </a:xfrm>
            <a:prstGeom prst="rect">
              <a:avLst/>
            </a:prstGeom>
          </p:spPr>
        </p:pic>
      </p:grpSp>
      <p:sp>
        <p:nvSpPr>
          <p:cNvPr id="10" name="ZoneTexte 9"/>
          <p:cNvSpPr txBox="1"/>
          <p:nvPr/>
        </p:nvSpPr>
        <p:spPr>
          <a:xfrm>
            <a:off x="4716016" y="6165304"/>
            <a:ext cx="3528392" cy="338554"/>
          </a:xfrm>
          <a:prstGeom prst="rect">
            <a:avLst/>
          </a:prstGeom>
          <a:noFill/>
        </p:spPr>
        <p:txBody>
          <a:bodyPr wrap="square" rtlCol="0">
            <a:spAutoFit/>
          </a:bodyPr>
          <a:lstStyle/>
          <a:p>
            <a:r>
              <a:rPr lang="fr-FR" sz="1600" dirty="0" err="1" smtClean="0"/>
              <a:t>Manova</a:t>
            </a:r>
            <a:r>
              <a:rPr lang="fr-FR" sz="1600" dirty="0" smtClean="0"/>
              <a:t> et Zhang, </a:t>
            </a:r>
            <a:r>
              <a:rPr lang="fr-FR" sz="1600" i="1" dirty="0" smtClean="0"/>
              <a:t>QJE </a:t>
            </a:r>
            <a:r>
              <a:rPr lang="fr-FR" sz="1600" dirty="0" smtClean="0"/>
              <a:t>2013</a:t>
            </a:r>
            <a:endParaRPr lang="fr-FR" sz="1600" dirty="0"/>
          </a:p>
        </p:txBody>
      </p:sp>
    </p:spTree>
    <p:extLst>
      <p:ext uri="{BB962C8B-B14F-4D97-AF65-F5344CB8AC3E}">
        <p14:creationId xmlns:p14="http://schemas.microsoft.com/office/powerpoint/2010/main" val="191436516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60648"/>
            <a:ext cx="8229600" cy="1143000"/>
          </a:xfrm>
        </p:spPr>
        <p:txBody>
          <a:bodyPr>
            <a:normAutofit fontScale="90000"/>
          </a:bodyPr>
          <a:lstStyle/>
          <a:p>
            <a:r>
              <a:rPr lang="en-US" dirty="0" smtClean="0">
                <a:solidFill>
                  <a:srgbClr val="800000"/>
                </a:solidFill>
              </a:rPr>
              <a:t>Les </a:t>
            </a:r>
            <a:r>
              <a:rPr lang="en-US" dirty="0" err="1" smtClean="0">
                <a:solidFill>
                  <a:srgbClr val="800000"/>
                </a:solidFill>
              </a:rPr>
              <a:t>entreprises</a:t>
            </a:r>
            <a:r>
              <a:rPr lang="en-US" dirty="0" smtClean="0">
                <a:solidFill>
                  <a:srgbClr val="800000"/>
                </a:solidFill>
              </a:rPr>
              <a:t> </a:t>
            </a:r>
            <a:r>
              <a:rPr lang="en-US" dirty="0" err="1" smtClean="0">
                <a:solidFill>
                  <a:srgbClr val="800000"/>
                </a:solidFill>
              </a:rPr>
              <a:t>dans</a:t>
            </a:r>
            <a:r>
              <a:rPr lang="en-US" dirty="0" smtClean="0">
                <a:solidFill>
                  <a:srgbClr val="800000"/>
                </a:solidFill>
              </a:rPr>
              <a:t> la </a:t>
            </a:r>
            <a:r>
              <a:rPr lang="en-US" dirty="0" err="1" smtClean="0">
                <a:solidFill>
                  <a:srgbClr val="800000"/>
                </a:solidFill>
              </a:rPr>
              <a:t>mondialisation</a:t>
            </a:r>
            <a:endParaRPr lang="en-US" dirty="0">
              <a:solidFill>
                <a:srgbClr val="800000"/>
              </a:solidFill>
            </a:endParaRPr>
          </a:p>
        </p:txBody>
      </p:sp>
      <p:sp>
        <p:nvSpPr>
          <p:cNvPr id="3" name="Espace réservé du contenu 2"/>
          <p:cNvSpPr>
            <a:spLocks noGrp="1"/>
          </p:cNvSpPr>
          <p:nvPr>
            <p:ph idx="1"/>
          </p:nvPr>
        </p:nvSpPr>
        <p:spPr>
          <a:xfrm>
            <a:off x="323528" y="1196752"/>
            <a:ext cx="8712968" cy="5661248"/>
          </a:xfrm>
        </p:spPr>
        <p:txBody>
          <a:bodyPr>
            <a:normAutofit lnSpcReduction="10000"/>
          </a:bodyPr>
          <a:lstStyle/>
          <a:p>
            <a:pPr marL="788670" lvl="1" indent="-514350">
              <a:buFont typeface="+mj-lt"/>
              <a:buAutoNum type="romanUcPeriod"/>
            </a:pPr>
            <a:endParaRPr lang="fr-FR" sz="2400" dirty="0" smtClean="0"/>
          </a:p>
          <a:p>
            <a:pPr marL="788670" lvl="1" indent="-514350">
              <a:buFont typeface="+mj-lt"/>
              <a:buAutoNum type="romanUcPeriod"/>
            </a:pPr>
            <a:r>
              <a:rPr lang="fr-FR" sz="2400" dirty="0" err="1" smtClean="0"/>
              <a:t>Bottom</a:t>
            </a:r>
            <a:r>
              <a:rPr lang="fr-FR" sz="2400" dirty="0" smtClean="0"/>
              <a:t> line</a:t>
            </a:r>
          </a:p>
          <a:p>
            <a:pPr marL="788670" lvl="1" indent="-514350">
              <a:buFont typeface="+mj-lt"/>
              <a:buAutoNum type="romanUcPeriod"/>
            </a:pPr>
            <a:endParaRPr lang="fr-FR" sz="2400" dirty="0" smtClean="0"/>
          </a:p>
          <a:p>
            <a:pPr marL="1188720" lvl="2" indent="-514350">
              <a:buFont typeface="+mj-lt"/>
              <a:buAutoNum type="romanUcPeriod"/>
            </a:pPr>
            <a:r>
              <a:rPr lang="fr-FR" sz="1800" dirty="0" smtClean="0"/>
              <a:t>La taille compte, la qualité aussi… au final la productivité est le meilleur prédicteur des performances à </a:t>
            </a:r>
            <a:r>
              <a:rPr lang="fr-FR" sz="1800" dirty="0" smtClean="0"/>
              <a:t>l’exportation </a:t>
            </a:r>
          </a:p>
          <a:p>
            <a:pPr marL="674370" lvl="2" indent="0">
              <a:buNone/>
            </a:pPr>
            <a:r>
              <a:rPr lang="fr-FR" sz="1800" dirty="0" smtClean="0"/>
              <a:t>l’exportation est un sous-produit de la croissance des firmes : il vient assez naturellement aux entreprises en croissance</a:t>
            </a:r>
          </a:p>
          <a:p>
            <a:pPr marL="674370" lvl="2" indent="0">
              <a:buNone/>
            </a:pPr>
            <a:endParaRPr lang="fr-FR" sz="1800" dirty="0" smtClean="0"/>
          </a:p>
          <a:p>
            <a:pPr marL="1188720" lvl="2" indent="-514350">
              <a:buFont typeface="+mj-lt"/>
              <a:buAutoNum type="romanUcPeriod" startAt="2"/>
            </a:pPr>
            <a:r>
              <a:rPr lang="fr-FR" sz="1800" dirty="0" smtClean="0"/>
              <a:t>Les caractéristiques des pays et des secteurs comptent peu, comparées aux évolutions individuelles de la productivité des entreprises</a:t>
            </a:r>
          </a:p>
          <a:p>
            <a:pPr marL="1188720" lvl="2" indent="-514350">
              <a:buFont typeface="+mj-lt"/>
              <a:buAutoNum type="romanUcPeriod" startAt="2"/>
            </a:pPr>
            <a:endParaRPr lang="fr-FR" sz="1800" dirty="0" smtClean="0"/>
          </a:p>
          <a:p>
            <a:pPr marL="1188720" lvl="2" indent="-514350">
              <a:buFont typeface="+mj-lt"/>
              <a:buAutoNum type="romanUcPeriod" startAt="3"/>
            </a:pPr>
            <a:r>
              <a:rPr lang="fr-FR" sz="1800" dirty="0" smtClean="0"/>
              <a:t>Une politique de compétitivité (de soutien à l’export) se ramène essentiellement à une politique de croissance : innovation, formation…</a:t>
            </a:r>
          </a:p>
          <a:p>
            <a:pPr marL="1188720" lvl="2" indent="-514350">
              <a:buFont typeface="+mj-lt"/>
              <a:buAutoNum type="romanUcPeriod" startAt="3"/>
            </a:pPr>
            <a:endParaRPr lang="fr-FR" sz="1800" dirty="0" smtClean="0"/>
          </a:p>
          <a:p>
            <a:pPr marL="1188720" lvl="2" indent="-514350">
              <a:buFont typeface="+mj-lt"/>
              <a:buAutoNum type="romanUcPeriod" startAt="3"/>
            </a:pPr>
            <a:r>
              <a:rPr lang="fr-FR" sz="1800" dirty="0" smtClean="0"/>
              <a:t>Un autre excellent prédicteur de la propension à exporter est… le statut passé d’exportateur = il existe un coût fixe d’entrée sur les marchés d’export…</a:t>
            </a:r>
          </a:p>
          <a:p>
            <a:pPr marL="674370" lvl="2" indent="0">
              <a:buNone/>
            </a:pPr>
            <a:r>
              <a:rPr lang="fr-FR" sz="1800" dirty="0" smtClean="0"/>
              <a:t>           … une aide ponctuelle et ciblée peut être utile.</a:t>
            </a:r>
            <a:endParaRPr lang="fr-FR" dirty="0" smtClean="0"/>
          </a:p>
          <a:p>
            <a:pPr marL="1188720" lvl="2" indent="-514350">
              <a:buFont typeface="+mj-lt"/>
              <a:buAutoNum type="romanUcPeriod"/>
            </a:pPr>
            <a:endParaRPr lang="fr-FR" dirty="0"/>
          </a:p>
          <a:p>
            <a:pPr marL="274320" lvl="1" indent="0">
              <a:buNone/>
            </a:pPr>
            <a:endParaRPr lang="fr-FR" sz="2400" dirty="0" smtClean="0"/>
          </a:p>
        </p:txBody>
      </p:sp>
    </p:spTree>
    <p:extLst>
      <p:ext uri="{BB962C8B-B14F-4D97-AF65-F5344CB8AC3E}">
        <p14:creationId xmlns:p14="http://schemas.microsoft.com/office/powerpoint/2010/main" val="99302613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60648"/>
            <a:ext cx="8229600" cy="1143000"/>
          </a:xfrm>
        </p:spPr>
        <p:txBody>
          <a:bodyPr>
            <a:normAutofit fontScale="90000"/>
          </a:bodyPr>
          <a:lstStyle/>
          <a:p>
            <a:r>
              <a:rPr lang="en-US" dirty="0" smtClean="0">
                <a:solidFill>
                  <a:srgbClr val="800000"/>
                </a:solidFill>
              </a:rPr>
              <a:t>La </a:t>
            </a:r>
            <a:r>
              <a:rPr lang="en-US" dirty="0" err="1" smtClean="0">
                <a:solidFill>
                  <a:srgbClr val="800000"/>
                </a:solidFill>
              </a:rPr>
              <a:t>réaction</a:t>
            </a:r>
            <a:r>
              <a:rPr lang="en-US" dirty="0" smtClean="0">
                <a:solidFill>
                  <a:srgbClr val="800000"/>
                </a:solidFill>
              </a:rPr>
              <a:t> des </a:t>
            </a:r>
            <a:r>
              <a:rPr lang="en-US" dirty="0" err="1" smtClean="0">
                <a:solidFill>
                  <a:srgbClr val="800000"/>
                </a:solidFill>
              </a:rPr>
              <a:t>firmes</a:t>
            </a:r>
            <a:r>
              <a:rPr lang="en-US" dirty="0" smtClean="0">
                <a:solidFill>
                  <a:srgbClr val="800000"/>
                </a:solidFill>
              </a:rPr>
              <a:t> </a:t>
            </a:r>
            <a:r>
              <a:rPr lang="en-US" dirty="0" err="1" smtClean="0">
                <a:solidFill>
                  <a:srgbClr val="800000"/>
                </a:solidFill>
              </a:rPr>
              <a:t>à</a:t>
            </a:r>
            <a:r>
              <a:rPr lang="en-US" dirty="0" smtClean="0">
                <a:solidFill>
                  <a:srgbClr val="800000"/>
                </a:solidFill>
              </a:rPr>
              <a:t> la concurrence </a:t>
            </a:r>
            <a:r>
              <a:rPr lang="en-US" dirty="0" err="1" smtClean="0">
                <a:solidFill>
                  <a:srgbClr val="800000"/>
                </a:solidFill>
              </a:rPr>
              <a:t>internationale</a:t>
            </a:r>
            <a:endParaRPr lang="en-US" dirty="0">
              <a:solidFill>
                <a:srgbClr val="800000"/>
              </a:solidFill>
            </a:endParaRPr>
          </a:p>
        </p:txBody>
      </p:sp>
      <p:sp>
        <p:nvSpPr>
          <p:cNvPr id="3" name="Espace réservé du contenu 2"/>
          <p:cNvSpPr>
            <a:spLocks noGrp="1"/>
          </p:cNvSpPr>
          <p:nvPr>
            <p:ph idx="1"/>
          </p:nvPr>
        </p:nvSpPr>
        <p:spPr>
          <a:xfrm>
            <a:off x="323528" y="1196752"/>
            <a:ext cx="8712968" cy="5661248"/>
          </a:xfrm>
        </p:spPr>
        <p:txBody>
          <a:bodyPr>
            <a:normAutofit/>
          </a:bodyPr>
          <a:lstStyle/>
          <a:p>
            <a:pPr marL="788670" lvl="1" indent="-514350">
              <a:buFont typeface="+mj-lt"/>
              <a:buAutoNum type="romanUcPeriod"/>
            </a:pPr>
            <a:endParaRPr lang="fr-FR" sz="2400" dirty="0" smtClean="0"/>
          </a:p>
          <a:p>
            <a:pPr marL="788670" lvl="1" indent="-514350">
              <a:buFont typeface="+mj-lt"/>
              <a:buAutoNum type="romanUcPeriod"/>
            </a:pPr>
            <a:r>
              <a:rPr lang="fr-FR" sz="2400" dirty="0" smtClean="0"/>
              <a:t>Bernard, Jensen et Schott (JIE, 2006)   </a:t>
            </a:r>
            <a:endParaRPr lang="fr-FR" dirty="0"/>
          </a:p>
          <a:p>
            <a:pPr marL="274320" lvl="1" indent="0">
              <a:buNone/>
            </a:pPr>
            <a:endParaRPr lang="fr-FR" sz="2400" dirty="0" smtClean="0"/>
          </a:p>
        </p:txBody>
      </p:sp>
      <p:pic>
        <p:nvPicPr>
          <p:cNvPr id="4" name="Image 3"/>
          <p:cNvPicPr>
            <a:picLocks noChangeAspect="1"/>
          </p:cNvPicPr>
          <p:nvPr/>
        </p:nvPicPr>
        <p:blipFill>
          <a:blip r:embed="rId2"/>
          <a:stretch>
            <a:fillRect/>
          </a:stretch>
        </p:blipFill>
        <p:spPr>
          <a:xfrm>
            <a:off x="4211960" y="2210764"/>
            <a:ext cx="4474344" cy="4622728"/>
          </a:xfrm>
          <a:prstGeom prst="rect">
            <a:avLst/>
          </a:prstGeom>
        </p:spPr>
      </p:pic>
    </p:spTree>
    <p:extLst>
      <p:ext uri="{BB962C8B-B14F-4D97-AF65-F5344CB8AC3E}">
        <p14:creationId xmlns:p14="http://schemas.microsoft.com/office/powerpoint/2010/main" val="220428584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60648"/>
            <a:ext cx="8229600" cy="1143000"/>
          </a:xfrm>
        </p:spPr>
        <p:txBody>
          <a:bodyPr>
            <a:normAutofit fontScale="90000"/>
          </a:bodyPr>
          <a:lstStyle/>
          <a:p>
            <a:r>
              <a:rPr lang="en-US" dirty="0" smtClean="0">
                <a:solidFill>
                  <a:srgbClr val="800000"/>
                </a:solidFill>
              </a:rPr>
              <a:t>La </a:t>
            </a:r>
            <a:r>
              <a:rPr lang="en-US" dirty="0" err="1" smtClean="0">
                <a:solidFill>
                  <a:srgbClr val="800000"/>
                </a:solidFill>
              </a:rPr>
              <a:t>réaction</a:t>
            </a:r>
            <a:r>
              <a:rPr lang="en-US" dirty="0" smtClean="0">
                <a:solidFill>
                  <a:srgbClr val="800000"/>
                </a:solidFill>
              </a:rPr>
              <a:t> des </a:t>
            </a:r>
            <a:r>
              <a:rPr lang="en-US" dirty="0" err="1" smtClean="0">
                <a:solidFill>
                  <a:srgbClr val="800000"/>
                </a:solidFill>
              </a:rPr>
              <a:t>firmes</a:t>
            </a:r>
            <a:r>
              <a:rPr lang="en-US" dirty="0" smtClean="0">
                <a:solidFill>
                  <a:srgbClr val="800000"/>
                </a:solidFill>
              </a:rPr>
              <a:t> </a:t>
            </a:r>
            <a:r>
              <a:rPr lang="en-US" dirty="0" err="1" smtClean="0">
                <a:solidFill>
                  <a:srgbClr val="800000"/>
                </a:solidFill>
              </a:rPr>
              <a:t>à</a:t>
            </a:r>
            <a:r>
              <a:rPr lang="en-US" dirty="0" smtClean="0">
                <a:solidFill>
                  <a:srgbClr val="800000"/>
                </a:solidFill>
              </a:rPr>
              <a:t> la concurrence </a:t>
            </a:r>
            <a:r>
              <a:rPr lang="en-US" dirty="0" err="1" smtClean="0">
                <a:solidFill>
                  <a:srgbClr val="800000"/>
                </a:solidFill>
              </a:rPr>
              <a:t>internationale</a:t>
            </a:r>
            <a:endParaRPr lang="en-US" dirty="0">
              <a:solidFill>
                <a:srgbClr val="800000"/>
              </a:solidFill>
            </a:endParaRPr>
          </a:p>
        </p:txBody>
      </p:sp>
      <p:sp>
        <p:nvSpPr>
          <p:cNvPr id="3" name="Espace réservé du contenu 2"/>
          <p:cNvSpPr>
            <a:spLocks noGrp="1"/>
          </p:cNvSpPr>
          <p:nvPr>
            <p:ph idx="1"/>
          </p:nvPr>
        </p:nvSpPr>
        <p:spPr>
          <a:xfrm>
            <a:off x="323528" y="1196752"/>
            <a:ext cx="8712968" cy="5661248"/>
          </a:xfrm>
        </p:spPr>
        <p:txBody>
          <a:bodyPr>
            <a:normAutofit/>
          </a:bodyPr>
          <a:lstStyle/>
          <a:p>
            <a:pPr marL="788670" lvl="1" indent="-514350">
              <a:buFont typeface="+mj-lt"/>
              <a:buAutoNum type="romanUcPeriod"/>
            </a:pPr>
            <a:endParaRPr lang="fr-FR" sz="2400" dirty="0" smtClean="0"/>
          </a:p>
          <a:p>
            <a:pPr marL="788670" lvl="1" indent="-514350">
              <a:buFont typeface="+mj-lt"/>
              <a:buAutoNum type="romanUcPeriod"/>
            </a:pPr>
            <a:r>
              <a:rPr lang="fr-FR" sz="2400" dirty="0" smtClean="0"/>
              <a:t>Bernard, Jensen et Schott (JIE, 2006)   </a:t>
            </a:r>
            <a:endParaRPr lang="fr-FR" dirty="0"/>
          </a:p>
          <a:p>
            <a:pPr marL="274320" lvl="1" indent="0">
              <a:buNone/>
            </a:pPr>
            <a:endParaRPr lang="fr-FR" sz="2400" dirty="0" smtClean="0"/>
          </a:p>
        </p:txBody>
      </p:sp>
      <p:pic>
        <p:nvPicPr>
          <p:cNvPr id="5" name="Image 4"/>
          <p:cNvPicPr>
            <a:picLocks noChangeAspect="1"/>
          </p:cNvPicPr>
          <p:nvPr/>
        </p:nvPicPr>
        <p:blipFill>
          <a:blip r:embed="rId2"/>
          <a:stretch>
            <a:fillRect/>
          </a:stretch>
        </p:blipFill>
        <p:spPr>
          <a:xfrm>
            <a:off x="3707904" y="2132856"/>
            <a:ext cx="4536504" cy="4351563"/>
          </a:xfrm>
          <a:prstGeom prst="rect">
            <a:avLst/>
          </a:prstGeom>
        </p:spPr>
      </p:pic>
    </p:spTree>
    <p:extLst>
      <p:ext uri="{BB962C8B-B14F-4D97-AF65-F5344CB8AC3E}">
        <p14:creationId xmlns:p14="http://schemas.microsoft.com/office/powerpoint/2010/main" val="126934663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60648"/>
            <a:ext cx="8229600" cy="1143000"/>
          </a:xfrm>
        </p:spPr>
        <p:txBody>
          <a:bodyPr>
            <a:normAutofit fontScale="90000"/>
          </a:bodyPr>
          <a:lstStyle/>
          <a:p>
            <a:r>
              <a:rPr lang="en-US" dirty="0" smtClean="0">
                <a:solidFill>
                  <a:srgbClr val="800000"/>
                </a:solidFill>
              </a:rPr>
              <a:t>La </a:t>
            </a:r>
            <a:r>
              <a:rPr lang="en-US" dirty="0" err="1" smtClean="0">
                <a:solidFill>
                  <a:srgbClr val="800000"/>
                </a:solidFill>
              </a:rPr>
              <a:t>réaction</a:t>
            </a:r>
            <a:r>
              <a:rPr lang="en-US" dirty="0" smtClean="0">
                <a:solidFill>
                  <a:srgbClr val="800000"/>
                </a:solidFill>
              </a:rPr>
              <a:t> des </a:t>
            </a:r>
            <a:r>
              <a:rPr lang="en-US" dirty="0" err="1" smtClean="0">
                <a:solidFill>
                  <a:srgbClr val="800000"/>
                </a:solidFill>
              </a:rPr>
              <a:t>firmes</a:t>
            </a:r>
            <a:r>
              <a:rPr lang="en-US" dirty="0" smtClean="0">
                <a:solidFill>
                  <a:srgbClr val="800000"/>
                </a:solidFill>
              </a:rPr>
              <a:t> </a:t>
            </a:r>
            <a:r>
              <a:rPr lang="en-US" dirty="0" err="1" smtClean="0">
                <a:solidFill>
                  <a:srgbClr val="800000"/>
                </a:solidFill>
              </a:rPr>
              <a:t>à</a:t>
            </a:r>
            <a:r>
              <a:rPr lang="en-US" dirty="0" smtClean="0">
                <a:solidFill>
                  <a:srgbClr val="800000"/>
                </a:solidFill>
              </a:rPr>
              <a:t> la concurrence </a:t>
            </a:r>
            <a:r>
              <a:rPr lang="en-US" dirty="0" err="1" smtClean="0">
                <a:solidFill>
                  <a:srgbClr val="800000"/>
                </a:solidFill>
              </a:rPr>
              <a:t>internationale</a:t>
            </a:r>
            <a:endParaRPr lang="en-US" dirty="0">
              <a:solidFill>
                <a:srgbClr val="800000"/>
              </a:solidFill>
            </a:endParaRPr>
          </a:p>
        </p:txBody>
      </p:sp>
      <p:sp>
        <p:nvSpPr>
          <p:cNvPr id="3" name="Espace réservé du contenu 2"/>
          <p:cNvSpPr>
            <a:spLocks noGrp="1"/>
          </p:cNvSpPr>
          <p:nvPr>
            <p:ph idx="1"/>
          </p:nvPr>
        </p:nvSpPr>
        <p:spPr>
          <a:xfrm>
            <a:off x="323528" y="1196752"/>
            <a:ext cx="8712968" cy="5661248"/>
          </a:xfrm>
        </p:spPr>
        <p:txBody>
          <a:bodyPr>
            <a:normAutofit/>
          </a:bodyPr>
          <a:lstStyle/>
          <a:p>
            <a:pPr marL="788670" lvl="1" indent="-514350">
              <a:buFont typeface="+mj-lt"/>
              <a:buAutoNum type="romanUcPeriod"/>
            </a:pPr>
            <a:endParaRPr lang="fr-FR" sz="2400" dirty="0" smtClean="0"/>
          </a:p>
          <a:p>
            <a:pPr marL="788670" lvl="1" indent="-514350">
              <a:buFont typeface="+mj-lt"/>
              <a:buAutoNum type="romanUcPeriod"/>
            </a:pPr>
            <a:r>
              <a:rPr lang="fr-FR" sz="2400" dirty="0" smtClean="0"/>
              <a:t>Bernard, Jensen et Schott (JIE, 2006)   </a:t>
            </a:r>
            <a:endParaRPr lang="fr-FR" dirty="0"/>
          </a:p>
          <a:p>
            <a:pPr marL="274320" lvl="1" indent="0">
              <a:buNone/>
            </a:pPr>
            <a:endParaRPr lang="fr-FR" sz="2400" dirty="0" smtClean="0"/>
          </a:p>
        </p:txBody>
      </p:sp>
      <p:pic>
        <p:nvPicPr>
          <p:cNvPr id="6" name="Image 5"/>
          <p:cNvPicPr>
            <a:picLocks noChangeAspect="1"/>
          </p:cNvPicPr>
          <p:nvPr/>
        </p:nvPicPr>
        <p:blipFill>
          <a:blip r:embed="rId2"/>
          <a:stretch>
            <a:fillRect/>
          </a:stretch>
        </p:blipFill>
        <p:spPr>
          <a:xfrm>
            <a:off x="3923928" y="2118854"/>
            <a:ext cx="5007496" cy="4547405"/>
          </a:xfrm>
          <a:prstGeom prst="rect">
            <a:avLst/>
          </a:prstGeom>
        </p:spPr>
      </p:pic>
    </p:spTree>
    <p:extLst>
      <p:ext uri="{BB962C8B-B14F-4D97-AF65-F5344CB8AC3E}">
        <p14:creationId xmlns:p14="http://schemas.microsoft.com/office/powerpoint/2010/main" val="29597669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60648"/>
            <a:ext cx="8229600" cy="1143000"/>
          </a:xfrm>
        </p:spPr>
        <p:txBody>
          <a:bodyPr>
            <a:normAutofit fontScale="90000"/>
          </a:bodyPr>
          <a:lstStyle/>
          <a:p>
            <a:r>
              <a:rPr lang="en-US" dirty="0" smtClean="0">
                <a:solidFill>
                  <a:srgbClr val="800000"/>
                </a:solidFill>
              </a:rPr>
              <a:t>La </a:t>
            </a:r>
            <a:r>
              <a:rPr lang="en-US" dirty="0" err="1" smtClean="0">
                <a:solidFill>
                  <a:srgbClr val="800000"/>
                </a:solidFill>
              </a:rPr>
              <a:t>réaction</a:t>
            </a:r>
            <a:r>
              <a:rPr lang="en-US" dirty="0" smtClean="0">
                <a:solidFill>
                  <a:srgbClr val="800000"/>
                </a:solidFill>
              </a:rPr>
              <a:t> des </a:t>
            </a:r>
            <a:r>
              <a:rPr lang="en-US" dirty="0" err="1" smtClean="0">
                <a:solidFill>
                  <a:srgbClr val="800000"/>
                </a:solidFill>
              </a:rPr>
              <a:t>firmes</a:t>
            </a:r>
            <a:r>
              <a:rPr lang="en-US" dirty="0" smtClean="0">
                <a:solidFill>
                  <a:srgbClr val="800000"/>
                </a:solidFill>
              </a:rPr>
              <a:t> </a:t>
            </a:r>
            <a:r>
              <a:rPr lang="en-US" dirty="0" err="1" smtClean="0">
                <a:solidFill>
                  <a:srgbClr val="800000"/>
                </a:solidFill>
              </a:rPr>
              <a:t>à</a:t>
            </a:r>
            <a:r>
              <a:rPr lang="en-US" dirty="0" smtClean="0">
                <a:solidFill>
                  <a:srgbClr val="800000"/>
                </a:solidFill>
              </a:rPr>
              <a:t> la concurrence </a:t>
            </a:r>
            <a:r>
              <a:rPr lang="en-US" dirty="0" err="1" smtClean="0">
                <a:solidFill>
                  <a:srgbClr val="800000"/>
                </a:solidFill>
              </a:rPr>
              <a:t>internationale</a:t>
            </a:r>
            <a:endParaRPr lang="en-US" dirty="0">
              <a:solidFill>
                <a:srgbClr val="800000"/>
              </a:solidFill>
            </a:endParaRPr>
          </a:p>
        </p:txBody>
      </p:sp>
      <p:sp>
        <p:nvSpPr>
          <p:cNvPr id="3" name="Espace réservé du contenu 2"/>
          <p:cNvSpPr>
            <a:spLocks noGrp="1"/>
          </p:cNvSpPr>
          <p:nvPr>
            <p:ph idx="1"/>
          </p:nvPr>
        </p:nvSpPr>
        <p:spPr>
          <a:xfrm>
            <a:off x="323528" y="1196752"/>
            <a:ext cx="8712968" cy="5661248"/>
          </a:xfrm>
        </p:spPr>
        <p:txBody>
          <a:bodyPr>
            <a:normAutofit/>
          </a:bodyPr>
          <a:lstStyle/>
          <a:p>
            <a:pPr marL="788670" lvl="1" indent="-514350">
              <a:buFont typeface="+mj-lt"/>
              <a:buAutoNum type="romanUcPeriod"/>
            </a:pPr>
            <a:endParaRPr lang="fr-FR" sz="2400" dirty="0" smtClean="0"/>
          </a:p>
          <a:p>
            <a:pPr marL="788670" lvl="1" indent="-514350">
              <a:buFont typeface="+mj-lt"/>
              <a:buAutoNum type="romanUcPeriod"/>
            </a:pPr>
            <a:r>
              <a:rPr lang="fr-FR" sz="2400" dirty="0" smtClean="0"/>
              <a:t>Plus généralement, les attentes théoriques sont bien vérifiées.</a:t>
            </a:r>
          </a:p>
          <a:p>
            <a:pPr marL="788670" lvl="1" indent="-514350">
              <a:buFont typeface="+mj-lt"/>
              <a:buAutoNum type="romanUcPeriod"/>
            </a:pPr>
            <a:r>
              <a:rPr lang="fr-FR" sz="2400" dirty="0" smtClean="0"/>
              <a:t>Face à la pression de la concurrence </a:t>
            </a:r>
            <a:r>
              <a:rPr lang="fr-FR" sz="2400" dirty="0"/>
              <a:t>é</a:t>
            </a:r>
            <a:r>
              <a:rPr lang="fr-FR" sz="2400" dirty="0" smtClean="0"/>
              <a:t>trangère, les firmes :</a:t>
            </a:r>
          </a:p>
          <a:p>
            <a:pPr marL="1188720" lvl="2" indent="-514350">
              <a:buFont typeface="+mj-lt"/>
              <a:buAutoNum type="romanUcPeriod"/>
            </a:pPr>
            <a:r>
              <a:rPr lang="fr-FR" dirty="0" smtClean="0"/>
              <a:t>Périclitent (notamment pour les moins intensives en travail qualifié)</a:t>
            </a:r>
          </a:p>
          <a:p>
            <a:pPr marL="1188720" lvl="2" indent="-514350">
              <a:buFont typeface="+mj-lt"/>
              <a:buAutoNum type="romanUcPeriod"/>
            </a:pPr>
            <a:r>
              <a:rPr lang="fr-FR" dirty="0" smtClean="0"/>
              <a:t>Changent de produit</a:t>
            </a:r>
          </a:p>
          <a:p>
            <a:pPr marL="1188720" lvl="2" indent="-514350">
              <a:buFont typeface="+mj-lt"/>
              <a:buAutoNum type="romanUcPeriod"/>
            </a:pPr>
            <a:r>
              <a:rPr lang="fr-FR" dirty="0" smtClean="0"/>
              <a:t>Innovent et montent en gamme</a:t>
            </a:r>
          </a:p>
          <a:p>
            <a:pPr marL="1188720" lvl="2" indent="-514350">
              <a:buFont typeface="+mj-lt"/>
              <a:buAutoNum type="romanUcPeriod"/>
            </a:pPr>
            <a:endParaRPr lang="fr-FR" dirty="0"/>
          </a:p>
          <a:p>
            <a:pPr marL="674370" lvl="2" indent="0">
              <a:buNone/>
            </a:pPr>
            <a:r>
              <a:rPr lang="fr-FR" dirty="0" smtClean="0"/>
              <a:t>Cela a des conséquences sociales </a:t>
            </a:r>
            <a:endParaRPr lang="fr-FR" dirty="0" smtClean="0"/>
          </a:p>
          <a:p>
            <a:pPr marL="1188720" lvl="2" indent="-514350">
              <a:buFont typeface="+mj-lt"/>
              <a:buAutoNum type="romanUcPeriod"/>
            </a:pPr>
            <a:endParaRPr lang="fr-FR" dirty="0" smtClean="0"/>
          </a:p>
          <a:p>
            <a:pPr marL="1188720" lvl="2" indent="-514350">
              <a:buFont typeface="+mj-lt"/>
              <a:buAutoNum type="romanUcPeriod"/>
            </a:pPr>
            <a:endParaRPr lang="fr-FR" dirty="0"/>
          </a:p>
          <a:p>
            <a:pPr marL="274320" lvl="1" indent="0">
              <a:buNone/>
            </a:pPr>
            <a:endParaRPr lang="fr-FR" sz="2400" dirty="0" smtClean="0"/>
          </a:p>
        </p:txBody>
      </p:sp>
    </p:spTree>
    <p:extLst>
      <p:ext uri="{BB962C8B-B14F-4D97-AF65-F5344CB8AC3E}">
        <p14:creationId xmlns:p14="http://schemas.microsoft.com/office/powerpoint/2010/main" val="201630983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60648"/>
            <a:ext cx="8229600" cy="1143000"/>
          </a:xfrm>
        </p:spPr>
        <p:txBody>
          <a:bodyPr>
            <a:normAutofit fontScale="90000"/>
          </a:bodyPr>
          <a:lstStyle/>
          <a:p>
            <a:r>
              <a:rPr lang="en-US" dirty="0" smtClean="0">
                <a:solidFill>
                  <a:srgbClr val="800000"/>
                </a:solidFill>
              </a:rPr>
              <a:t>Qui </a:t>
            </a:r>
            <a:r>
              <a:rPr lang="en-US" dirty="0" err="1" smtClean="0">
                <a:solidFill>
                  <a:srgbClr val="800000"/>
                </a:solidFill>
              </a:rPr>
              <a:t>sont</a:t>
            </a:r>
            <a:r>
              <a:rPr lang="en-US" dirty="0" smtClean="0">
                <a:solidFill>
                  <a:srgbClr val="800000"/>
                </a:solidFill>
              </a:rPr>
              <a:t> les looser de la </a:t>
            </a:r>
            <a:r>
              <a:rPr lang="en-US" dirty="0" err="1" smtClean="0">
                <a:solidFill>
                  <a:srgbClr val="800000"/>
                </a:solidFill>
              </a:rPr>
              <a:t>mondialisation</a:t>
            </a:r>
            <a:r>
              <a:rPr lang="en-US" dirty="0" smtClean="0">
                <a:solidFill>
                  <a:srgbClr val="800000"/>
                </a:solidFill>
              </a:rPr>
              <a:t> ? </a:t>
            </a:r>
            <a:endParaRPr lang="en-US" dirty="0">
              <a:solidFill>
                <a:srgbClr val="800000"/>
              </a:solidFill>
            </a:endParaRPr>
          </a:p>
        </p:txBody>
      </p:sp>
      <p:sp>
        <p:nvSpPr>
          <p:cNvPr id="3" name="Espace réservé du contenu 2"/>
          <p:cNvSpPr>
            <a:spLocks noGrp="1"/>
          </p:cNvSpPr>
          <p:nvPr>
            <p:ph idx="1"/>
          </p:nvPr>
        </p:nvSpPr>
        <p:spPr>
          <a:xfrm>
            <a:off x="323528" y="1196752"/>
            <a:ext cx="8712968" cy="5661248"/>
          </a:xfrm>
        </p:spPr>
        <p:txBody>
          <a:bodyPr>
            <a:normAutofit/>
          </a:bodyPr>
          <a:lstStyle/>
          <a:p>
            <a:pPr marL="788670" lvl="1" indent="-514350">
              <a:buFont typeface="+mj-lt"/>
              <a:buAutoNum type="romanUcPeriod"/>
            </a:pPr>
            <a:endParaRPr lang="fr-FR" sz="2400" dirty="0" smtClean="0"/>
          </a:p>
          <a:p>
            <a:pPr marL="788670" lvl="1" indent="-514350">
              <a:buFont typeface="+mj-lt"/>
              <a:buAutoNum type="romanUcPeriod"/>
            </a:pPr>
            <a:r>
              <a:rPr lang="fr-FR" sz="2400" dirty="0" smtClean="0"/>
              <a:t>Les modèles traditionnels (HOS) suggèrent que les travailleurs non-qualifiés doivent </a:t>
            </a:r>
            <a:r>
              <a:rPr lang="fr-FR" sz="2400" dirty="0" smtClean="0"/>
              <a:t>être les perdants de la mondialisation (Effet </a:t>
            </a:r>
            <a:r>
              <a:rPr lang="fr-FR" sz="2400" dirty="0" err="1" smtClean="0"/>
              <a:t>Stolper</a:t>
            </a:r>
            <a:r>
              <a:rPr lang="fr-FR" sz="2400" dirty="0" smtClean="0"/>
              <a:t> Samuelson)</a:t>
            </a:r>
          </a:p>
          <a:p>
            <a:pPr marL="788670" lvl="1" indent="-514350">
              <a:buFont typeface="+mj-lt"/>
              <a:buAutoNum type="romanUcPeriod"/>
            </a:pPr>
            <a:r>
              <a:rPr lang="fr-FR" sz="2400" dirty="0" smtClean="0"/>
              <a:t>Mais peu d’évidence empirique de ce mécanisme lié à des ajustements inter-</a:t>
            </a:r>
            <a:r>
              <a:rPr lang="fr-FR" sz="2400" dirty="0" err="1" smtClean="0"/>
              <a:t>sectorels</a:t>
            </a:r>
            <a:endParaRPr lang="fr-FR" sz="2400" dirty="0" smtClean="0"/>
          </a:p>
          <a:p>
            <a:pPr marL="788670" lvl="1" indent="-514350">
              <a:buFont typeface="+mj-lt"/>
              <a:buAutoNum type="romanUcPeriod"/>
            </a:pPr>
            <a:endParaRPr lang="fr-FR" sz="2400" dirty="0"/>
          </a:p>
          <a:p>
            <a:pPr marL="788670" lvl="1" indent="-514350">
              <a:buFont typeface="+mj-lt"/>
              <a:buAutoNum type="romanUcPeriod"/>
            </a:pPr>
            <a:r>
              <a:rPr lang="fr-FR" sz="2400" dirty="0" smtClean="0"/>
              <a:t>Dans les années 2000, le débat rebondit avec la montée en puissance de l’outsourcing</a:t>
            </a:r>
            <a:endParaRPr lang="fr-FR" dirty="0" smtClean="0"/>
          </a:p>
          <a:p>
            <a:pPr marL="1188720" lvl="2" indent="-514350">
              <a:buFont typeface="+mj-lt"/>
              <a:buAutoNum type="romanUcPeriod"/>
            </a:pPr>
            <a:endParaRPr lang="fr-FR" dirty="0"/>
          </a:p>
          <a:p>
            <a:pPr marL="274320" lvl="1" indent="0">
              <a:buNone/>
            </a:pPr>
            <a:endParaRPr lang="fr-FR" sz="2400" dirty="0" smtClean="0"/>
          </a:p>
        </p:txBody>
      </p:sp>
      <p:pic>
        <p:nvPicPr>
          <p:cNvPr id="4" name="Picture 2"/>
          <p:cNvPicPr>
            <a:picLocks noChangeAspect="1" noChangeArrowheads="1"/>
          </p:cNvPicPr>
          <p:nvPr/>
        </p:nvPicPr>
        <p:blipFill>
          <a:blip r:embed="rId2" cstate="print"/>
          <a:srcRect/>
          <a:stretch>
            <a:fillRect/>
          </a:stretch>
        </p:blipFill>
        <p:spPr bwMode="auto">
          <a:xfrm>
            <a:off x="4500562" y="2285992"/>
            <a:ext cx="3845024" cy="4357694"/>
          </a:xfrm>
          <a:prstGeom prst="rect">
            <a:avLst/>
          </a:prstGeom>
          <a:noFill/>
          <a:ln w="9525">
            <a:noFill/>
            <a:miter lim="800000"/>
            <a:headEnd/>
            <a:tailEnd/>
          </a:ln>
        </p:spPr>
      </p:pic>
    </p:spTree>
    <p:extLst>
      <p:ext uri="{BB962C8B-B14F-4D97-AF65-F5344CB8AC3E}">
        <p14:creationId xmlns:p14="http://schemas.microsoft.com/office/powerpoint/2010/main" val="24228621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60648"/>
            <a:ext cx="8229600" cy="1143000"/>
          </a:xfrm>
        </p:spPr>
        <p:txBody>
          <a:bodyPr>
            <a:normAutofit fontScale="90000"/>
          </a:bodyPr>
          <a:lstStyle/>
          <a:p>
            <a:r>
              <a:rPr lang="en-US" dirty="0" smtClean="0">
                <a:solidFill>
                  <a:srgbClr val="800000"/>
                </a:solidFill>
              </a:rPr>
              <a:t>Qui </a:t>
            </a:r>
            <a:r>
              <a:rPr lang="en-US" dirty="0" err="1" smtClean="0">
                <a:solidFill>
                  <a:srgbClr val="800000"/>
                </a:solidFill>
              </a:rPr>
              <a:t>sont</a:t>
            </a:r>
            <a:r>
              <a:rPr lang="en-US" dirty="0" smtClean="0">
                <a:solidFill>
                  <a:srgbClr val="800000"/>
                </a:solidFill>
              </a:rPr>
              <a:t> les looser de la </a:t>
            </a:r>
            <a:r>
              <a:rPr lang="en-US" dirty="0" err="1" smtClean="0">
                <a:solidFill>
                  <a:srgbClr val="800000"/>
                </a:solidFill>
              </a:rPr>
              <a:t>mondialisation</a:t>
            </a:r>
            <a:r>
              <a:rPr lang="en-US" dirty="0" smtClean="0">
                <a:solidFill>
                  <a:srgbClr val="800000"/>
                </a:solidFill>
              </a:rPr>
              <a:t> ? </a:t>
            </a:r>
            <a:endParaRPr lang="en-US" dirty="0">
              <a:solidFill>
                <a:srgbClr val="800000"/>
              </a:solidFill>
            </a:endParaRPr>
          </a:p>
        </p:txBody>
      </p:sp>
      <p:sp>
        <p:nvSpPr>
          <p:cNvPr id="3" name="Espace réservé du contenu 2"/>
          <p:cNvSpPr>
            <a:spLocks noGrp="1"/>
          </p:cNvSpPr>
          <p:nvPr>
            <p:ph idx="1"/>
          </p:nvPr>
        </p:nvSpPr>
        <p:spPr>
          <a:xfrm>
            <a:off x="323528" y="1196752"/>
            <a:ext cx="8712968" cy="5661248"/>
          </a:xfrm>
        </p:spPr>
        <p:txBody>
          <a:bodyPr>
            <a:normAutofit/>
          </a:bodyPr>
          <a:lstStyle/>
          <a:p>
            <a:pPr marL="788670" lvl="1" indent="-514350">
              <a:buFont typeface="+mj-lt"/>
              <a:buAutoNum type="romanUcPeriod"/>
            </a:pPr>
            <a:endParaRPr lang="fr-FR" sz="2400" dirty="0" smtClean="0"/>
          </a:p>
          <a:p>
            <a:pPr marL="788670" lvl="1" indent="-514350">
              <a:buFont typeface="+mj-lt"/>
              <a:buAutoNum type="romanUcPeriod"/>
            </a:pPr>
            <a:r>
              <a:rPr lang="fr-FR" sz="2400" dirty="0" smtClean="0"/>
              <a:t> L’outsourcing permet de comprendre pourquoi les conséquences de la mondialisation sur le marché du travail sont liés à des ajustements intra-sectoriels, voire intra-firmes</a:t>
            </a:r>
          </a:p>
          <a:p>
            <a:pPr marL="788670" lvl="1" indent="-514350">
              <a:buFont typeface="+mj-lt"/>
              <a:buAutoNum type="romanUcPeriod"/>
            </a:pPr>
            <a:endParaRPr lang="fr-FR" sz="2400" dirty="0"/>
          </a:p>
          <a:p>
            <a:pPr marL="788670" lvl="1" indent="-514350">
              <a:buFont typeface="+mj-lt"/>
              <a:buAutoNum type="romanUcPeriod"/>
            </a:pPr>
            <a:r>
              <a:rPr lang="en-US" sz="2400" dirty="0"/>
              <a:t>Grossman and Rossi-</a:t>
            </a:r>
            <a:r>
              <a:rPr lang="en-US" sz="2400" dirty="0" err="1"/>
              <a:t>Hansberg</a:t>
            </a:r>
            <a:r>
              <a:rPr lang="en-US" sz="2400" dirty="0"/>
              <a:t> (</a:t>
            </a:r>
            <a:r>
              <a:rPr lang="en-US" sz="2400" i="1" dirty="0"/>
              <a:t>AER</a:t>
            </a:r>
            <a:r>
              <a:rPr lang="en-US" sz="2400" dirty="0"/>
              <a:t> 2008) </a:t>
            </a:r>
            <a:r>
              <a:rPr lang="en-US" sz="2400" dirty="0" smtClean="0"/>
              <a:t>: trade in tasks</a:t>
            </a:r>
          </a:p>
          <a:p>
            <a:pPr marL="1188720" lvl="2" indent="-514350">
              <a:buFont typeface="+mj-lt"/>
              <a:buAutoNum type="romanUcPeriod"/>
            </a:pPr>
            <a:r>
              <a:rPr lang="en-US" sz="2000" dirty="0" err="1" smtClean="0"/>
              <a:t>L’outsourcing</a:t>
            </a:r>
            <a:r>
              <a:rPr lang="en-US" sz="2000" dirty="0" smtClean="0"/>
              <a:t> </a:t>
            </a:r>
            <a:r>
              <a:rPr lang="en-US" sz="2000" dirty="0" err="1" smtClean="0"/>
              <a:t>est</a:t>
            </a:r>
            <a:r>
              <a:rPr lang="en-US" sz="2000" dirty="0" smtClean="0"/>
              <a:t> profitable aux </a:t>
            </a:r>
            <a:r>
              <a:rPr lang="en-US" sz="2000" dirty="0" err="1" smtClean="0"/>
              <a:t>facteurs</a:t>
            </a:r>
            <a:r>
              <a:rPr lang="en-US" sz="2000" dirty="0" smtClean="0"/>
              <a:t> </a:t>
            </a:r>
            <a:r>
              <a:rPr lang="en-US" sz="2000" dirty="0" err="1" smtClean="0"/>
              <a:t>correspondant</a:t>
            </a:r>
            <a:r>
              <a:rPr lang="en-US" sz="2000" dirty="0" smtClean="0"/>
              <a:t> aux </a:t>
            </a:r>
            <a:r>
              <a:rPr lang="en-US" sz="2000" dirty="0" err="1" smtClean="0"/>
              <a:t>avantages</a:t>
            </a:r>
            <a:r>
              <a:rPr lang="en-US" sz="2000" dirty="0" smtClean="0"/>
              <a:t> </a:t>
            </a:r>
            <a:r>
              <a:rPr lang="en-US" sz="2000" dirty="0" err="1" smtClean="0"/>
              <a:t>comparatifs</a:t>
            </a:r>
            <a:r>
              <a:rPr lang="en-US" sz="2000" dirty="0" smtClean="0"/>
              <a:t> (</a:t>
            </a:r>
            <a:r>
              <a:rPr lang="en-US" sz="2000" dirty="0" err="1" smtClean="0"/>
              <a:t>travailleurs</a:t>
            </a:r>
            <a:r>
              <a:rPr lang="en-US" sz="2000" dirty="0" smtClean="0"/>
              <a:t> </a:t>
            </a:r>
            <a:r>
              <a:rPr lang="en-US" sz="2000" dirty="0" err="1" smtClean="0"/>
              <a:t>qualifiés</a:t>
            </a:r>
            <a:r>
              <a:rPr lang="en-US" sz="2000" dirty="0" smtClean="0"/>
              <a:t> au Nord)…</a:t>
            </a:r>
          </a:p>
          <a:p>
            <a:pPr marL="674370" lvl="2" indent="0">
              <a:buNone/>
            </a:pPr>
            <a:r>
              <a:rPr lang="en-US" sz="2000" dirty="0" smtClean="0"/>
              <a:t> 	… </a:t>
            </a:r>
            <a:r>
              <a:rPr lang="en-US" sz="2000" dirty="0" err="1" smtClean="0"/>
              <a:t>mais</a:t>
            </a:r>
            <a:r>
              <a:rPr lang="en-US" sz="2000" dirty="0" smtClean="0"/>
              <a:t> </a:t>
            </a:r>
            <a:r>
              <a:rPr lang="en-US" sz="2000" dirty="0" err="1" smtClean="0"/>
              <a:t>surtout</a:t>
            </a:r>
            <a:r>
              <a:rPr lang="en-US" sz="2000" dirty="0" smtClean="0"/>
              <a:t> aux </a:t>
            </a:r>
            <a:r>
              <a:rPr lang="en-US" sz="2000" dirty="0" err="1" smtClean="0"/>
              <a:t>travailleurs</a:t>
            </a:r>
            <a:r>
              <a:rPr lang="en-US" sz="2000" dirty="0" smtClean="0"/>
              <a:t> </a:t>
            </a:r>
            <a:r>
              <a:rPr lang="en-US" sz="2000" dirty="0" err="1" smtClean="0"/>
              <a:t>impliqués</a:t>
            </a:r>
            <a:r>
              <a:rPr lang="en-US" sz="2000" dirty="0" smtClean="0"/>
              <a:t> </a:t>
            </a:r>
            <a:r>
              <a:rPr lang="en-US" sz="2000" dirty="0" err="1" smtClean="0"/>
              <a:t>dans</a:t>
            </a:r>
            <a:endParaRPr lang="en-US" sz="2000" dirty="0" smtClean="0"/>
          </a:p>
          <a:p>
            <a:pPr marL="674370" lvl="2" indent="0">
              <a:buNone/>
            </a:pPr>
            <a:r>
              <a:rPr lang="en-US" sz="2000" dirty="0" smtClean="0"/>
              <a:t>des </a:t>
            </a:r>
            <a:r>
              <a:rPr lang="en-US" sz="2000" dirty="0" err="1" smtClean="0"/>
              <a:t>t</a:t>
            </a:r>
            <a:r>
              <a:rPr lang="en-US" sz="2000" dirty="0" err="1" smtClean="0"/>
              <a:t>âches</a:t>
            </a:r>
            <a:r>
              <a:rPr lang="en-US" sz="2000" dirty="0" smtClean="0"/>
              <a:t> </a:t>
            </a:r>
            <a:r>
              <a:rPr lang="en-US" sz="2000" dirty="0" err="1" smtClean="0"/>
              <a:t>difficilement</a:t>
            </a:r>
            <a:r>
              <a:rPr lang="en-US" sz="2000" dirty="0" smtClean="0"/>
              <a:t> </a:t>
            </a:r>
            <a:r>
              <a:rPr lang="en-US" sz="2000" dirty="0" err="1" smtClean="0"/>
              <a:t>délocalisables</a:t>
            </a:r>
            <a:endParaRPr lang="en-US" sz="2000" dirty="0" smtClean="0"/>
          </a:p>
          <a:p>
            <a:pPr marL="1188720" lvl="2" indent="-514350">
              <a:buFont typeface="+mj-lt"/>
              <a:buAutoNum type="romanUcPeriod"/>
            </a:pPr>
            <a:endParaRPr lang="fr-FR" sz="2000" dirty="0" smtClean="0"/>
          </a:p>
          <a:p>
            <a:pPr marL="1188720" lvl="2" indent="-514350">
              <a:buFont typeface="+mj-lt"/>
              <a:buAutoNum type="romanUcPeriod"/>
            </a:pPr>
            <a:endParaRPr lang="fr-FR" dirty="0"/>
          </a:p>
          <a:p>
            <a:pPr marL="274320" lvl="1" indent="0">
              <a:buNone/>
            </a:pPr>
            <a:endParaRPr lang="fr-FR" sz="2400" dirty="0" smtClean="0"/>
          </a:p>
        </p:txBody>
      </p:sp>
      <p:pic>
        <p:nvPicPr>
          <p:cNvPr id="5" name="Image 4"/>
          <p:cNvPicPr>
            <a:picLocks noChangeAspect="1"/>
          </p:cNvPicPr>
          <p:nvPr/>
        </p:nvPicPr>
        <p:blipFill>
          <a:blip r:embed="rId2"/>
          <a:stretch>
            <a:fillRect/>
          </a:stretch>
        </p:blipFill>
        <p:spPr>
          <a:xfrm>
            <a:off x="6804248" y="4293096"/>
            <a:ext cx="1654503" cy="2429913"/>
          </a:xfrm>
          <a:prstGeom prst="rect">
            <a:avLst/>
          </a:prstGeom>
        </p:spPr>
      </p:pic>
    </p:spTree>
    <p:extLst>
      <p:ext uri="{BB962C8B-B14F-4D97-AF65-F5344CB8AC3E}">
        <p14:creationId xmlns:p14="http://schemas.microsoft.com/office/powerpoint/2010/main" val="174532370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60648"/>
            <a:ext cx="8229600" cy="1143000"/>
          </a:xfrm>
        </p:spPr>
        <p:txBody>
          <a:bodyPr>
            <a:normAutofit fontScale="90000"/>
          </a:bodyPr>
          <a:lstStyle/>
          <a:p>
            <a:r>
              <a:rPr lang="en-US" dirty="0">
                <a:solidFill>
                  <a:srgbClr val="800000"/>
                </a:solidFill>
              </a:rPr>
              <a:t>Qui </a:t>
            </a:r>
            <a:r>
              <a:rPr lang="en-US" dirty="0" err="1">
                <a:solidFill>
                  <a:srgbClr val="800000"/>
                </a:solidFill>
              </a:rPr>
              <a:t>sont</a:t>
            </a:r>
            <a:r>
              <a:rPr lang="en-US" dirty="0">
                <a:solidFill>
                  <a:srgbClr val="800000"/>
                </a:solidFill>
              </a:rPr>
              <a:t> les looser de la </a:t>
            </a:r>
            <a:r>
              <a:rPr lang="en-US" dirty="0" err="1">
                <a:solidFill>
                  <a:srgbClr val="800000"/>
                </a:solidFill>
              </a:rPr>
              <a:t>mondialisation</a:t>
            </a:r>
            <a:r>
              <a:rPr lang="en-US" dirty="0">
                <a:solidFill>
                  <a:srgbClr val="800000"/>
                </a:solidFill>
              </a:rPr>
              <a:t> ? </a:t>
            </a:r>
            <a:endParaRPr lang="en-US" dirty="0">
              <a:solidFill>
                <a:srgbClr val="800000"/>
              </a:solidFill>
            </a:endParaRPr>
          </a:p>
        </p:txBody>
      </p:sp>
      <p:sp>
        <p:nvSpPr>
          <p:cNvPr id="3" name="Espace réservé du contenu 2"/>
          <p:cNvSpPr>
            <a:spLocks noGrp="1"/>
          </p:cNvSpPr>
          <p:nvPr>
            <p:ph idx="1"/>
          </p:nvPr>
        </p:nvSpPr>
        <p:spPr>
          <a:xfrm>
            <a:off x="323528" y="1196752"/>
            <a:ext cx="8712968" cy="5661248"/>
          </a:xfrm>
        </p:spPr>
        <p:txBody>
          <a:bodyPr>
            <a:normAutofit/>
          </a:bodyPr>
          <a:lstStyle/>
          <a:p>
            <a:pPr marL="788670" lvl="1" indent="-514350">
              <a:buFont typeface="+mj-lt"/>
              <a:buAutoNum type="romanUcPeriod"/>
            </a:pPr>
            <a:endParaRPr lang="en-US" sz="2200" dirty="0" smtClean="0"/>
          </a:p>
          <a:p>
            <a:pPr marL="788670" lvl="1" indent="-514350">
              <a:buFont typeface="+mj-lt"/>
              <a:buAutoNum type="romanUcPeriod"/>
            </a:pPr>
            <a:r>
              <a:rPr lang="fr-FR" dirty="0" smtClean="0"/>
              <a:t>Explique la polarisation du marché du travail</a:t>
            </a:r>
          </a:p>
          <a:p>
            <a:pPr marL="274320" lvl="1" indent="0">
              <a:buNone/>
            </a:pPr>
            <a:r>
              <a:rPr lang="fr-FR" dirty="0" smtClean="0"/>
              <a:t>(</a:t>
            </a:r>
            <a:r>
              <a:rPr lang="fr-FR" dirty="0" err="1" smtClean="0"/>
              <a:t>Acemoglu</a:t>
            </a:r>
            <a:r>
              <a:rPr lang="fr-FR" dirty="0" smtClean="0"/>
              <a:t> et </a:t>
            </a:r>
            <a:r>
              <a:rPr lang="fr-FR" dirty="0" err="1" smtClean="0"/>
              <a:t>Autor</a:t>
            </a:r>
            <a:r>
              <a:rPr lang="fr-FR" dirty="0" smtClean="0"/>
              <a:t>)</a:t>
            </a:r>
            <a:r>
              <a:rPr lang="fr-FR" dirty="0" smtClean="0"/>
              <a:t> </a:t>
            </a:r>
            <a:endParaRPr lang="en-US" dirty="0"/>
          </a:p>
          <a:p>
            <a:pPr marL="0" indent="0">
              <a:buNone/>
            </a:pPr>
            <a:endParaRPr lang="en-US" dirty="0" smtClean="0">
              <a:solidFill>
                <a:schemeClr val="accent1"/>
              </a:solidFill>
            </a:endParaRPr>
          </a:p>
          <a:p>
            <a:endParaRPr lang="en-US" dirty="0" smtClean="0"/>
          </a:p>
        </p:txBody>
      </p:sp>
      <p:pic>
        <p:nvPicPr>
          <p:cNvPr id="5" name="Image 4"/>
          <p:cNvPicPr>
            <a:picLocks noChangeAspect="1"/>
          </p:cNvPicPr>
          <p:nvPr/>
        </p:nvPicPr>
        <p:blipFill>
          <a:blip r:embed="rId2"/>
          <a:stretch>
            <a:fillRect/>
          </a:stretch>
        </p:blipFill>
        <p:spPr>
          <a:xfrm>
            <a:off x="539552" y="2996952"/>
            <a:ext cx="2100064" cy="2100064"/>
          </a:xfrm>
          <a:prstGeom prst="rect">
            <a:avLst/>
          </a:prstGeom>
        </p:spPr>
      </p:pic>
      <p:pic>
        <p:nvPicPr>
          <p:cNvPr id="6" name="Image 5"/>
          <p:cNvPicPr>
            <a:picLocks noChangeAspect="1"/>
          </p:cNvPicPr>
          <p:nvPr/>
        </p:nvPicPr>
        <p:blipFill>
          <a:blip r:embed="rId3"/>
          <a:stretch>
            <a:fillRect/>
          </a:stretch>
        </p:blipFill>
        <p:spPr>
          <a:xfrm>
            <a:off x="2699792" y="2996952"/>
            <a:ext cx="2111896" cy="2111896"/>
          </a:xfrm>
          <a:prstGeom prst="rect">
            <a:avLst/>
          </a:prstGeom>
        </p:spPr>
      </p:pic>
      <p:pic>
        <p:nvPicPr>
          <p:cNvPr id="4" name="Image 3"/>
          <p:cNvPicPr>
            <a:picLocks noChangeAspect="1"/>
          </p:cNvPicPr>
          <p:nvPr/>
        </p:nvPicPr>
        <p:blipFill>
          <a:blip r:embed="rId4"/>
          <a:stretch>
            <a:fillRect/>
          </a:stretch>
        </p:blipFill>
        <p:spPr>
          <a:xfrm>
            <a:off x="539552" y="1628800"/>
            <a:ext cx="7164288" cy="4630131"/>
          </a:xfrm>
          <a:prstGeom prst="rect">
            <a:avLst/>
          </a:prstGeom>
        </p:spPr>
      </p:pic>
    </p:spTree>
    <p:extLst>
      <p:ext uri="{BB962C8B-B14F-4D97-AF65-F5344CB8AC3E}">
        <p14:creationId xmlns:p14="http://schemas.microsoft.com/office/powerpoint/2010/main" val="2296325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60648"/>
            <a:ext cx="8229600" cy="1143000"/>
          </a:xfrm>
        </p:spPr>
        <p:txBody>
          <a:bodyPr>
            <a:normAutofit fontScale="90000"/>
          </a:bodyPr>
          <a:lstStyle/>
          <a:p>
            <a:r>
              <a:rPr lang="en-US" dirty="0" smtClean="0">
                <a:solidFill>
                  <a:srgbClr val="800000"/>
                </a:solidFill>
              </a:rPr>
              <a:t>La </a:t>
            </a:r>
            <a:r>
              <a:rPr lang="en-US" dirty="0" err="1" smtClean="0">
                <a:solidFill>
                  <a:srgbClr val="800000"/>
                </a:solidFill>
              </a:rPr>
              <a:t>politique</a:t>
            </a:r>
            <a:r>
              <a:rPr lang="en-US" dirty="0" smtClean="0">
                <a:solidFill>
                  <a:srgbClr val="800000"/>
                </a:solidFill>
              </a:rPr>
              <a:t> </a:t>
            </a:r>
            <a:r>
              <a:rPr lang="en-US" dirty="0" err="1" smtClean="0">
                <a:solidFill>
                  <a:srgbClr val="800000"/>
                </a:solidFill>
              </a:rPr>
              <a:t>industrielle</a:t>
            </a:r>
            <a:r>
              <a:rPr lang="en-US" dirty="0" smtClean="0">
                <a:solidFill>
                  <a:srgbClr val="800000"/>
                </a:solidFill>
              </a:rPr>
              <a:t> : </a:t>
            </a:r>
            <a:r>
              <a:rPr lang="en-US" dirty="0" err="1" smtClean="0">
                <a:solidFill>
                  <a:srgbClr val="800000"/>
                </a:solidFill>
              </a:rPr>
              <a:t>que</a:t>
            </a:r>
            <a:r>
              <a:rPr lang="en-US" dirty="0" smtClean="0">
                <a:solidFill>
                  <a:srgbClr val="800000"/>
                </a:solidFill>
              </a:rPr>
              <a:t> faire ?</a:t>
            </a:r>
            <a:endParaRPr lang="en-US" dirty="0">
              <a:solidFill>
                <a:srgbClr val="800000"/>
              </a:solidFill>
            </a:endParaRPr>
          </a:p>
        </p:txBody>
      </p:sp>
      <p:sp>
        <p:nvSpPr>
          <p:cNvPr id="3" name="Espace réservé du contenu 2"/>
          <p:cNvSpPr>
            <a:spLocks noGrp="1"/>
          </p:cNvSpPr>
          <p:nvPr>
            <p:ph idx="1"/>
          </p:nvPr>
        </p:nvSpPr>
        <p:spPr>
          <a:xfrm>
            <a:off x="323528" y="1196752"/>
            <a:ext cx="8712968" cy="5661248"/>
          </a:xfrm>
        </p:spPr>
        <p:txBody>
          <a:bodyPr>
            <a:normAutofit/>
          </a:bodyPr>
          <a:lstStyle/>
          <a:p>
            <a:pPr marL="788670" lvl="1" indent="-514350">
              <a:buFont typeface="+mj-lt"/>
              <a:buAutoNum type="romanUcPeriod"/>
            </a:pPr>
            <a:endParaRPr lang="fr-FR" sz="2400" dirty="0" smtClean="0"/>
          </a:p>
          <a:p>
            <a:pPr marL="788670" lvl="1" indent="-514350">
              <a:buFont typeface="+mj-lt"/>
              <a:buAutoNum type="romanUcPeriod"/>
            </a:pPr>
            <a:r>
              <a:rPr lang="fr-FR" sz="2400" dirty="0" smtClean="0"/>
              <a:t>P</a:t>
            </a:r>
            <a:r>
              <a:rPr lang="fr-FR" sz="2400" dirty="0" smtClean="0"/>
              <a:t>ôles de </a:t>
            </a:r>
            <a:r>
              <a:rPr lang="fr-FR" sz="2400" dirty="0" err="1" smtClean="0"/>
              <a:t>compétivité</a:t>
            </a:r>
            <a:endParaRPr lang="fr-FR" sz="2400" dirty="0" smtClean="0"/>
          </a:p>
          <a:p>
            <a:pPr marL="788670" lvl="1" indent="-514350">
              <a:buFont typeface="+mj-lt"/>
              <a:buAutoNum type="romanUcPeriod"/>
            </a:pPr>
            <a:endParaRPr lang="fr-FR" sz="2400" dirty="0" smtClean="0"/>
          </a:p>
          <a:p>
            <a:pPr marL="788670" lvl="1" indent="-514350">
              <a:buFont typeface="+mj-lt"/>
              <a:buAutoNum type="romanUcPeriod"/>
            </a:pPr>
            <a:r>
              <a:rPr lang="fr-FR" sz="2400" dirty="0" smtClean="0"/>
              <a:t>Aides à l’export</a:t>
            </a:r>
          </a:p>
          <a:p>
            <a:pPr marL="788670" lvl="1" indent="-514350">
              <a:buFont typeface="+mj-lt"/>
              <a:buAutoNum type="romanUcPeriod"/>
            </a:pPr>
            <a:endParaRPr lang="fr-FR" sz="2400" dirty="0" smtClean="0"/>
          </a:p>
          <a:p>
            <a:pPr marL="788670" lvl="1" indent="-514350">
              <a:buFont typeface="+mj-lt"/>
              <a:buAutoNum type="romanUcPeriod"/>
            </a:pPr>
            <a:r>
              <a:rPr lang="fr-FR" sz="2400" dirty="0" smtClean="0"/>
              <a:t>Jouer de ses aouts </a:t>
            </a:r>
            <a:endParaRPr lang="fr-FR" dirty="0" smtClean="0"/>
          </a:p>
          <a:p>
            <a:pPr marL="1188720" lvl="2" indent="-514350">
              <a:buFont typeface="+mj-lt"/>
              <a:buAutoNum type="romanUcPeriod"/>
            </a:pPr>
            <a:endParaRPr lang="fr-FR" dirty="0" smtClean="0"/>
          </a:p>
          <a:p>
            <a:pPr marL="1188720" lvl="2" indent="-514350">
              <a:buFont typeface="+mj-lt"/>
              <a:buAutoNum type="romanUcPeriod"/>
            </a:pPr>
            <a:endParaRPr lang="fr-FR" dirty="0"/>
          </a:p>
          <a:p>
            <a:pPr marL="274320" lvl="1" indent="0">
              <a:buNone/>
            </a:pPr>
            <a:endParaRPr lang="fr-FR" sz="2400" dirty="0" smtClean="0"/>
          </a:p>
        </p:txBody>
      </p:sp>
    </p:spTree>
    <p:extLst>
      <p:ext uri="{BB962C8B-B14F-4D97-AF65-F5344CB8AC3E}">
        <p14:creationId xmlns:p14="http://schemas.microsoft.com/office/powerpoint/2010/main" val="322818964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60648"/>
            <a:ext cx="8229600" cy="1143000"/>
          </a:xfrm>
        </p:spPr>
        <p:txBody>
          <a:bodyPr>
            <a:normAutofit fontScale="90000"/>
          </a:bodyPr>
          <a:lstStyle/>
          <a:p>
            <a:r>
              <a:rPr lang="en-US" dirty="0" err="1" smtClean="0">
                <a:solidFill>
                  <a:srgbClr val="800000"/>
                </a:solidFill>
              </a:rPr>
              <a:t>Désindustrialisation</a:t>
            </a:r>
            <a:r>
              <a:rPr lang="en-US" dirty="0" smtClean="0">
                <a:solidFill>
                  <a:srgbClr val="800000"/>
                </a:solidFill>
              </a:rPr>
              <a:t> et </a:t>
            </a:r>
            <a:r>
              <a:rPr lang="en-US" dirty="0" err="1" smtClean="0">
                <a:solidFill>
                  <a:srgbClr val="800000"/>
                </a:solidFill>
              </a:rPr>
              <a:t>compétitivité</a:t>
            </a:r>
            <a:endParaRPr lang="en-US" dirty="0">
              <a:solidFill>
                <a:srgbClr val="800000"/>
              </a:solidFill>
            </a:endParaRPr>
          </a:p>
        </p:txBody>
      </p:sp>
      <p:sp>
        <p:nvSpPr>
          <p:cNvPr id="3" name="Espace réservé du contenu 2"/>
          <p:cNvSpPr>
            <a:spLocks noGrp="1"/>
          </p:cNvSpPr>
          <p:nvPr>
            <p:ph idx="1"/>
          </p:nvPr>
        </p:nvSpPr>
        <p:spPr>
          <a:xfrm>
            <a:off x="323528" y="1196752"/>
            <a:ext cx="8712968" cy="5661248"/>
          </a:xfrm>
        </p:spPr>
        <p:txBody>
          <a:bodyPr>
            <a:normAutofit/>
          </a:bodyPr>
          <a:lstStyle/>
          <a:p>
            <a:pPr marL="788670" lvl="1" indent="-514350">
              <a:buFont typeface="+mj-lt"/>
              <a:buAutoNum type="romanUcPeriod"/>
            </a:pPr>
            <a:endParaRPr lang="en-US" sz="2200" dirty="0" smtClean="0"/>
          </a:p>
          <a:p>
            <a:pPr marL="274320" lvl="1" indent="0">
              <a:buNone/>
            </a:pPr>
            <a:r>
              <a:rPr lang="en-US" dirty="0" smtClean="0"/>
              <a:t>Les </a:t>
            </a:r>
            <a:r>
              <a:rPr lang="en-US" dirty="0" err="1" smtClean="0"/>
              <a:t>faits</a:t>
            </a:r>
            <a:r>
              <a:rPr lang="en-US" dirty="0" smtClean="0"/>
              <a:t> :</a:t>
            </a:r>
          </a:p>
          <a:p>
            <a:pPr lvl="1">
              <a:buFont typeface="Courier New"/>
              <a:buChar char="o"/>
            </a:pPr>
            <a:r>
              <a:rPr lang="fr-FR" sz="2000" dirty="0"/>
              <a:t>La part de l’industrie dans le PIB baisse rapidement : 18% en 2000, 12.5% en 2011</a:t>
            </a:r>
            <a:r>
              <a:rPr lang="fr-FR" sz="2000" dirty="0" smtClean="0"/>
              <a:t>.</a:t>
            </a:r>
            <a:endParaRPr lang="fr-FR" sz="2000" dirty="0"/>
          </a:p>
          <a:p>
            <a:pPr lvl="1">
              <a:buFont typeface="Courier New"/>
              <a:buChar char="o"/>
            </a:pPr>
            <a:r>
              <a:rPr lang="fr-FR" sz="2000" dirty="0"/>
              <a:t>Des parts de marchés en déclin rapide </a:t>
            </a:r>
            <a:r>
              <a:rPr lang="fr-FR" sz="2000" dirty="0" smtClean="0"/>
              <a:t>(</a:t>
            </a:r>
            <a:r>
              <a:rPr lang="fr-FR" sz="2000" dirty="0"/>
              <a:t>de 12.7% à 9.3% sur le marché européen entre 2000 et 2011</a:t>
            </a:r>
            <a:r>
              <a:rPr lang="fr-FR" sz="2000" dirty="0" smtClean="0"/>
              <a:t>).</a:t>
            </a:r>
            <a:endParaRPr lang="fr-FR" sz="2000" dirty="0"/>
          </a:p>
          <a:p>
            <a:pPr lvl="1">
              <a:buFont typeface="Courier New"/>
              <a:buChar char="o"/>
            </a:pPr>
            <a:r>
              <a:rPr lang="fr-FR" sz="2000" dirty="0"/>
              <a:t>Un déficit commercial </a:t>
            </a:r>
            <a:r>
              <a:rPr lang="fr-FR" sz="2000" dirty="0" smtClean="0"/>
              <a:t>: </a:t>
            </a:r>
            <a:r>
              <a:rPr lang="fr-FR" sz="2000" dirty="0"/>
              <a:t>- 71.2 Mrd d’euros (3.5% du PIB) en 2011</a:t>
            </a:r>
            <a:r>
              <a:rPr lang="fr-FR" sz="2000" dirty="0" smtClean="0"/>
              <a:t>.</a:t>
            </a:r>
          </a:p>
          <a:p>
            <a:pPr lvl="1">
              <a:buFont typeface="Courier New"/>
              <a:buChar char="o"/>
            </a:pPr>
            <a:endParaRPr lang="fr-FR" sz="2000" dirty="0"/>
          </a:p>
          <a:p>
            <a:pPr lvl="1">
              <a:buFont typeface="Courier New"/>
              <a:buChar char="o"/>
            </a:pPr>
            <a:r>
              <a:rPr lang="fr-FR" sz="2000" dirty="0" smtClean="0"/>
              <a:t>Coût social élevé, particulièrement pour certaines populations et territoires</a:t>
            </a:r>
            <a:endParaRPr lang="fr-FR" sz="2000" dirty="0"/>
          </a:p>
          <a:p>
            <a:pPr lvl="1">
              <a:buFont typeface="Courier New"/>
              <a:buChar char="o"/>
            </a:pPr>
            <a:r>
              <a:rPr lang="fr-FR" sz="2000" dirty="0" smtClean="0"/>
              <a:t>Contrairement </a:t>
            </a:r>
            <a:r>
              <a:rPr lang="fr-FR" sz="2000" dirty="0"/>
              <a:t>aux années 1970/1980, la désindustrialisation ne touche pas des secteurs de production « </a:t>
            </a:r>
            <a:r>
              <a:rPr lang="fr-FR" sz="2000" dirty="0" smtClean="0"/>
              <a:t>obsolètes</a:t>
            </a:r>
            <a:r>
              <a:rPr lang="fr-FR" sz="2000" dirty="0"/>
              <a:t> » synonymes de travail pénible et faible productivité, mais aussi des fleurons </a:t>
            </a:r>
            <a:r>
              <a:rPr lang="fr-FR" sz="2000" dirty="0" smtClean="0"/>
              <a:t>industriels</a:t>
            </a:r>
          </a:p>
          <a:p>
            <a:pPr lvl="1">
              <a:buFont typeface="Courier New"/>
              <a:buChar char="o"/>
            </a:pPr>
            <a:r>
              <a:rPr lang="fr-FR" sz="2000" dirty="0" smtClean="0"/>
              <a:t>La mutation vers les services est incertaine : il est difficile d’évaluer les gains de productivité potentiels dans ce domaine</a:t>
            </a:r>
          </a:p>
          <a:p>
            <a:pPr lvl="1">
              <a:buFont typeface="Courier New"/>
              <a:buChar char="o"/>
            </a:pPr>
            <a:endParaRPr lang="fr-FR" dirty="0"/>
          </a:p>
        </p:txBody>
      </p:sp>
    </p:spTree>
    <p:extLst>
      <p:ext uri="{BB962C8B-B14F-4D97-AF65-F5344CB8AC3E}">
        <p14:creationId xmlns:p14="http://schemas.microsoft.com/office/powerpoint/2010/main" val="27093440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60648"/>
            <a:ext cx="8229600" cy="1143000"/>
          </a:xfrm>
        </p:spPr>
        <p:txBody>
          <a:bodyPr>
            <a:normAutofit/>
          </a:bodyPr>
          <a:lstStyle/>
          <a:p>
            <a:r>
              <a:rPr lang="en-US" dirty="0" smtClean="0">
                <a:solidFill>
                  <a:srgbClr val="800000"/>
                </a:solidFill>
              </a:rPr>
              <a:t>Les </a:t>
            </a:r>
            <a:r>
              <a:rPr lang="en-US" dirty="0" err="1" smtClean="0">
                <a:solidFill>
                  <a:srgbClr val="800000"/>
                </a:solidFill>
              </a:rPr>
              <a:t>p</a:t>
            </a:r>
            <a:r>
              <a:rPr lang="en-US" dirty="0" err="1" smtClean="0">
                <a:solidFill>
                  <a:srgbClr val="800000"/>
                </a:solidFill>
              </a:rPr>
              <a:t>ôles</a:t>
            </a:r>
            <a:r>
              <a:rPr lang="en-US" dirty="0" smtClean="0">
                <a:solidFill>
                  <a:srgbClr val="800000"/>
                </a:solidFill>
              </a:rPr>
              <a:t> de </a:t>
            </a:r>
            <a:r>
              <a:rPr lang="en-US" dirty="0" err="1" smtClean="0">
                <a:solidFill>
                  <a:srgbClr val="800000"/>
                </a:solidFill>
              </a:rPr>
              <a:t>compétitivité</a:t>
            </a:r>
            <a:endParaRPr lang="en-US" dirty="0">
              <a:solidFill>
                <a:srgbClr val="800000"/>
              </a:solidFill>
            </a:endParaRPr>
          </a:p>
        </p:txBody>
      </p:sp>
      <p:sp>
        <p:nvSpPr>
          <p:cNvPr id="3" name="Espace réservé du contenu 2"/>
          <p:cNvSpPr>
            <a:spLocks noGrp="1"/>
          </p:cNvSpPr>
          <p:nvPr>
            <p:ph idx="1"/>
          </p:nvPr>
        </p:nvSpPr>
        <p:spPr>
          <a:xfrm>
            <a:off x="323528" y="1196752"/>
            <a:ext cx="8712968" cy="5661248"/>
          </a:xfrm>
        </p:spPr>
        <p:txBody>
          <a:bodyPr>
            <a:normAutofit/>
          </a:bodyPr>
          <a:lstStyle/>
          <a:p>
            <a:pPr marL="788670" lvl="1" indent="-514350">
              <a:buFont typeface="+mj-lt"/>
              <a:buAutoNum type="romanUcPeriod"/>
            </a:pPr>
            <a:endParaRPr lang="fr-FR" sz="2400" dirty="0" smtClean="0"/>
          </a:p>
          <a:p>
            <a:pPr marL="788670" lvl="1" indent="-514350">
              <a:buFont typeface="+mj-lt"/>
              <a:buAutoNum type="romanUcPeriod"/>
            </a:pPr>
            <a:r>
              <a:rPr lang="fr-FR" sz="2400" dirty="0" smtClean="0"/>
              <a:t>P</a:t>
            </a:r>
            <a:r>
              <a:rPr lang="fr-FR" sz="2400" dirty="0" smtClean="0"/>
              <a:t>ôles de </a:t>
            </a:r>
            <a:r>
              <a:rPr lang="fr-FR" sz="2400" dirty="0" err="1" smtClean="0"/>
              <a:t>compétivité</a:t>
            </a:r>
            <a:endParaRPr lang="fr-FR" sz="2400" dirty="0" smtClean="0"/>
          </a:p>
          <a:p>
            <a:pPr marL="788670" lvl="1" indent="-514350">
              <a:buFont typeface="+mj-lt"/>
              <a:buAutoNum type="romanUcPeriod"/>
            </a:pPr>
            <a:endParaRPr lang="fr-FR" sz="2400" dirty="0" smtClean="0"/>
          </a:p>
          <a:p>
            <a:pPr marL="788670" lvl="1" indent="-514350">
              <a:buFont typeface="+mj-lt"/>
              <a:buAutoNum type="romanUcPeriod"/>
            </a:pPr>
            <a:r>
              <a:rPr lang="fr-FR" sz="2400" dirty="0" smtClean="0"/>
              <a:t>Aides à l’export</a:t>
            </a:r>
          </a:p>
          <a:p>
            <a:pPr marL="788670" lvl="1" indent="-514350">
              <a:buFont typeface="+mj-lt"/>
              <a:buAutoNum type="romanUcPeriod"/>
            </a:pPr>
            <a:endParaRPr lang="fr-FR" sz="2400" dirty="0" smtClean="0"/>
          </a:p>
          <a:p>
            <a:pPr marL="788670" lvl="1" indent="-514350">
              <a:buFont typeface="+mj-lt"/>
              <a:buAutoNum type="romanUcPeriod"/>
            </a:pPr>
            <a:r>
              <a:rPr lang="fr-FR" sz="2400" dirty="0" smtClean="0"/>
              <a:t>Jouer de ses aouts </a:t>
            </a:r>
            <a:endParaRPr lang="fr-FR" dirty="0" smtClean="0"/>
          </a:p>
          <a:p>
            <a:pPr marL="1188720" lvl="2" indent="-514350">
              <a:buFont typeface="+mj-lt"/>
              <a:buAutoNum type="romanUcPeriod"/>
            </a:pPr>
            <a:endParaRPr lang="fr-FR" dirty="0" smtClean="0"/>
          </a:p>
          <a:p>
            <a:pPr marL="1188720" lvl="2" indent="-514350">
              <a:buFont typeface="+mj-lt"/>
              <a:buAutoNum type="romanUcPeriod"/>
            </a:pPr>
            <a:endParaRPr lang="fr-FR" dirty="0"/>
          </a:p>
          <a:p>
            <a:pPr marL="274320" lvl="1" indent="0">
              <a:buNone/>
            </a:pPr>
            <a:endParaRPr lang="fr-FR" sz="2400" dirty="0" smtClean="0"/>
          </a:p>
        </p:txBody>
      </p:sp>
    </p:spTree>
    <p:extLst>
      <p:ext uri="{BB962C8B-B14F-4D97-AF65-F5344CB8AC3E}">
        <p14:creationId xmlns:p14="http://schemas.microsoft.com/office/powerpoint/2010/main" val="42557946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60648"/>
            <a:ext cx="8229600" cy="1143000"/>
          </a:xfrm>
        </p:spPr>
        <p:txBody>
          <a:bodyPr>
            <a:normAutofit/>
          </a:bodyPr>
          <a:lstStyle/>
          <a:p>
            <a:r>
              <a:rPr lang="en-US" dirty="0" smtClean="0">
                <a:solidFill>
                  <a:srgbClr val="800000"/>
                </a:solidFill>
              </a:rPr>
              <a:t>Les </a:t>
            </a:r>
            <a:r>
              <a:rPr lang="en-US" dirty="0" err="1" smtClean="0">
                <a:solidFill>
                  <a:srgbClr val="800000"/>
                </a:solidFill>
              </a:rPr>
              <a:t>p</a:t>
            </a:r>
            <a:r>
              <a:rPr lang="en-US" dirty="0" err="1" smtClean="0">
                <a:solidFill>
                  <a:srgbClr val="800000"/>
                </a:solidFill>
              </a:rPr>
              <a:t>ôles</a:t>
            </a:r>
            <a:r>
              <a:rPr lang="en-US" dirty="0" smtClean="0">
                <a:solidFill>
                  <a:srgbClr val="800000"/>
                </a:solidFill>
              </a:rPr>
              <a:t> de </a:t>
            </a:r>
            <a:r>
              <a:rPr lang="en-US" dirty="0" err="1" smtClean="0">
                <a:solidFill>
                  <a:srgbClr val="800000"/>
                </a:solidFill>
              </a:rPr>
              <a:t>compétitivité</a:t>
            </a:r>
            <a:endParaRPr lang="en-US" dirty="0">
              <a:solidFill>
                <a:srgbClr val="800000"/>
              </a:solidFill>
            </a:endParaRPr>
          </a:p>
        </p:txBody>
      </p:sp>
      <p:sp>
        <p:nvSpPr>
          <p:cNvPr id="3" name="Espace réservé du contenu 2"/>
          <p:cNvSpPr>
            <a:spLocks noGrp="1"/>
          </p:cNvSpPr>
          <p:nvPr>
            <p:ph idx="1"/>
          </p:nvPr>
        </p:nvSpPr>
        <p:spPr>
          <a:xfrm>
            <a:off x="323528" y="1196752"/>
            <a:ext cx="8712968" cy="5661248"/>
          </a:xfrm>
        </p:spPr>
        <p:txBody>
          <a:bodyPr>
            <a:normAutofit fontScale="85000" lnSpcReduction="10000"/>
          </a:bodyPr>
          <a:lstStyle/>
          <a:p>
            <a:pPr marL="788670" lvl="1" indent="-514350">
              <a:buFont typeface="+mj-lt"/>
              <a:buAutoNum type="romanUcPeriod"/>
            </a:pPr>
            <a:endParaRPr lang="fr-FR" sz="2400" dirty="0" smtClean="0"/>
          </a:p>
          <a:p>
            <a:r>
              <a:rPr lang="fr-FR" dirty="0" smtClean="0"/>
              <a:t>Lancée en 2005</a:t>
            </a:r>
            <a:endParaRPr lang="fr-FR" dirty="0"/>
          </a:p>
          <a:p>
            <a:pPr lvl="1"/>
            <a:r>
              <a:rPr lang="fr-FR" dirty="0" smtClean="0"/>
              <a:t>1,5 milliards d’euros sur 3 ans</a:t>
            </a:r>
          </a:p>
          <a:p>
            <a:pPr lvl="1"/>
            <a:r>
              <a:rPr lang="fr-FR" dirty="0"/>
              <a:t>67 </a:t>
            </a:r>
            <a:r>
              <a:rPr lang="fr-FR" dirty="0" smtClean="0"/>
              <a:t>p</a:t>
            </a:r>
            <a:r>
              <a:rPr lang="fr-FR" dirty="0" smtClean="0"/>
              <a:t>ôles</a:t>
            </a:r>
            <a:endParaRPr lang="fr-FR" dirty="0"/>
          </a:p>
          <a:p>
            <a:r>
              <a:rPr lang="fr-FR" dirty="0" smtClean="0"/>
              <a:t>Reconduit en 2009</a:t>
            </a:r>
          </a:p>
          <a:p>
            <a:pPr lvl="1"/>
            <a:r>
              <a:rPr lang="fr-FR" dirty="0" smtClean="0"/>
              <a:t>1,5 milliards d’euros</a:t>
            </a:r>
          </a:p>
          <a:p>
            <a:pPr lvl="1"/>
            <a:r>
              <a:rPr lang="fr-FR" dirty="0" smtClean="0"/>
              <a:t>71 pôles</a:t>
            </a:r>
          </a:p>
          <a:p>
            <a:pPr lvl="1"/>
            <a:endParaRPr lang="fr-FR" dirty="0"/>
          </a:p>
          <a:p>
            <a:r>
              <a:rPr lang="fr-FR" dirty="0" smtClean="0"/>
              <a:t>Argument fondé sur l’existence supposée d’externalités (Marshall, Porter)</a:t>
            </a:r>
          </a:p>
          <a:p>
            <a:endParaRPr lang="fr-FR" dirty="0" smtClean="0"/>
          </a:p>
          <a:p>
            <a:r>
              <a:rPr lang="fr-FR" dirty="0" smtClean="0"/>
              <a:t>Risque = effets d’aubaines, sauvegarde d’entreprise en déclin et incitations aux regroupements non-naturels</a:t>
            </a:r>
            <a:endParaRPr lang="fr-FR" dirty="0"/>
          </a:p>
          <a:p>
            <a:pPr marL="274320" lvl="1" indent="0">
              <a:buNone/>
            </a:pPr>
            <a:endParaRPr lang="fr-FR" sz="2400" dirty="0" smtClean="0"/>
          </a:p>
        </p:txBody>
      </p:sp>
    </p:spTree>
    <p:extLst>
      <p:ext uri="{BB962C8B-B14F-4D97-AF65-F5344CB8AC3E}">
        <p14:creationId xmlns:p14="http://schemas.microsoft.com/office/powerpoint/2010/main" val="145358289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60648"/>
            <a:ext cx="8229600" cy="1143000"/>
          </a:xfrm>
        </p:spPr>
        <p:txBody>
          <a:bodyPr>
            <a:normAutofit/>
          </a:bodyPr>
          <a:lstStyle/>
          <a:p>
            <a:r>
              <a:rPr lang="en-US" dirty="0" smtClean="0">
                <a:solidFill>
                  <a:srgbClr val="800000"/>
                </a:solidFill>
              </a:rPr>
              <a:t>Les </a:t>
            </a:r>
            <a:r>
              <a:rPr lang="en-US" dirty="0" err="1" smtClean="0">
                <a:solidFill>
                  <a:srgbClr val="800000"/>
                </a:solidFill>
              </a:rPr>
              <a:t>p</a:t>
            </a:r>
            <a:r>
              <a:rPr lang="en-US" dirty="0" err="1" smtClean="0">
                <a:solidFill>
                  <a:srgbClr val="800000"/>
                </a:solidFill>
              </a:rPr>
              <a:t>ôles</a:t>
            </a:r>
            <a:r>
              <a:rPr lang="en-US" dirty="0" smtClean="0">
                <a:solidFill>
                  <a:srgbClr val="800000"/>
                </a:solidFill>
              </a:rPr>
              <a:t> de </a:t>
            </a:r>
            <a:r>
              <a:rPr lang="en-US" dirty="0" err="1" smtClean="0">
                <a:solidFill>
                  <a:srgbClr val="800000"/>
                </a:solidFill>
              </a:rPr>
              <a:t>compétitivité</a:t>
            </a:r>
            <a:endParaRPr lang="en-US" dirty="0">
              <a:solidFill>
                <a:srgbClr val="800000"/>
              </a:solidFill>
            </a:endParaRPr>
          </a:p>
        </p:txBody>
      </p:sp>
      <p:sp>
        <p:nvSpPr>
          <p:cNvPr id="3" name="Espace réservé du contenu 2"/>
          <p:cNvSpPr>
            <a:spLocks noGrp="1"/>
          </p:cNvSpPr>
          <p:nvPr>
            <p:ph idx="1"/>
          </p:nvPr>
        </p:nvSpPr>
        <p:spPr>
          <a:xfrm>
            <a:off x="323528" y="1196752"/>
            <a:ext cx="8712968" cy="5661248"/>
          </a:xfrm>
        </p:spPr>
        <p:txBody>
          <a:bodyPr>
            <a:normAutofit/>
          </a:bodyPr>
          <a:lstStyle/>
          <a:p>
            <a:pPr marL="788670" lvl="1" indent="-514350">
              <a:buFont typeface="+mj-lt"/>
              <a:buAutoNum type="romanUcPeriod"/>
            </a:pPr>
            <a:endParaRPr lang="fr-FR" sz="2400" dirty="0" smtClean="0"/>
          </a:p>
          <a:p>
            <a:pPr marL="788670" lvl="1" indent="-514350">
              <a:buFont typeface="+mj-lt"/>
              <a:buAutoNum type="romanUcPeriod"/>
            </a:pPr>
            <a:endParaRPr lang="fr-FR" sz="2400" dirty="0" smtClean="0"/>
          </a:p>
        </p:txBody>
      </p:sp>
      <p:pic>
        <p:nvPicPr>
          <p:cNvPr id="4" name="Image 3"/>
          <p:cNvPicPr>
            <a:picLocks noChangeAspect="1"/>
          </p:cNvPicPr>
          <p:nvPr/>
        </p:nvPicPr>
        <p:blipFill>
          <a:blip r:embed="rId2"/>
          <a:stretch>
            <a:fillRect/>
          </a:stretch>
        </p:blipFill>
        <p:spPr>
          <a:xfrm>
            <a:off x="1244600" y="0"/>
            <a:ext cx="6638409" cy="6858000"/>
          </a:xfrm>
          <a:prstGeom prst="rect">
            <a:avLst/>
          </a:prstGeom>
        </p:spPr>
      </p:pic>
    </p:spTree>
    <p:extLst>
      <p:ext uri="{BB962C8B-B14F-4D97-AF65-F5344CB8AC3E}">
        <p14:creationId xmlns:p14="http://schemas.microsoft.com/office/powerpoint/2010/main" val="266869580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60648"/>
            <a:ext cx="8229600" cy="1143000"/>
          </a:xfrm>
        </p:spPr>
        <p:txBody>
          <a:bodyPr>
            <a:normAutofit/>
          </a:bodyPr>
          <a:lstStyle/>
          <a:p>
            <a:r>
              <a:rPr lang="en-US" dirty="0" smtClean="0">
                <a:solidFill>
                  <a:srgbClr val="800000"/>
                </a:solidFill>
              </a:rPr>
              <a:t>Les </a:t>
            </a:r>
            <a:r>
              <a:rPr lang="en-US" dirty="0" err="1" smtClean="0">
                <a:solidFill>
                  <a:srgbClr val="800000"/>
                </a:solidFill>
              </a:rPr>
              <a:t>p</a:t>
            </a:r>
            <a:r>
              <a:rPr lang="en-US" dirty="0" err="1" smtClean="0">
                <a:solidFill>
                  <a:srgbClr val="800000"/>
                </a:solidFill>
              </a:rPr>
              <a:t>ôles</a:t>
            </a:r>
            <a:r>
              <a:rPr lang="en-US" dirty="0" smtClean="0">
                <a:solidFill>
                  <a:srgbClr val="800000"/>
                </a:solidFill>
              </a:rPr>
              <a:t> de </a:t>
            </a:r>
            <a:r>
              <a:rPr lang="en-US" dirty="0" err="1" smtClean="0">
                <a:solidFill>
                  <a:srgbClr val="800000"/>
                </a:solidFill>
              </a:rPr>
              <a:t>compétitivité</a:t>
            </a:r>
            <a:endParaRPr lang="en-US" dirty="0">
              <a:solidFill>
                <a:srgbClr val="800000"/>
              </a:solidFill>
            </a:endParaRPr>
          </a:p>
        </p:txBody>
      </p:sp>
      <p:sp>
        <p:nvSpPr>
          <p:cNvPr id="3" name="Espace réservé du contenu 2"/>
          <p:cNvSpPr>
            <a:spLocks noGrp="1"/>
          </p:cNvSpPr>
          <p:nvPr>
            <p:ph idx="1"/>
          </p:nvPr>
        </p:nvSpPr>
        <p:spPr>
          <a:xfrm>
            <a:off x="323528" y="1196752"/>
            <a:ext cx="8712968" cy="5661248"/>
          </a:xfrm>
        </p:spPr>
        <p:txBody>
          <a:bodyPr>
            <a:normAutofit/>
          </a:bodyPr>
          <a:lstStyle/>
          <a:p>
            <a:pPr marL="788670" lvl="1" indent="-514350">
              <a:buFont typeface="+mj-lt"/>
              <a:buAutoNum type="romanUcPeriod"/>
            </a:pPr>
            <a:endParaRPr lang="fr-FR" sz="2400" dirty="0" smtClean="0"/>
          </a:p>
          <a:p>
            <a:r>
              <a:rPr lang="fr-FR" dirty="0" smtClean="0"/>
              <a:t>Duranton et al. (opuscule </a:t>
            </a:r>
            <a:r>
              <a:rPr lang="fr-FR" dirty="0" err="1" smtClean="0"/>
              <a:t>cepremap</a:t>
            </a:r>
            <a:r>
              <a:rPr lang="fr-FR" dirty="0" smtClean="0"/>
              <a:t> 2008) évalue l’ampleur des externalités :</a:t>
            </a:r>
          </a:p>
          <a:p>
            <a:pPr lvl="1"/>
            <a:r>
              <a:rPr lang="fr-FR" dirty="0" smtClean="0"/>
              <a:t>Estimation de l’effet marginal de la spécialisation industrielle des zone d’emploi sur la productivité des firmes</a:t>
            </a:r>
          </a:p>
          <a:p>
            <a:pPr lvl="1"/>
            <a:r>
              <a:rPr lang="fr-FR" dirty="0" smtClean="0"/>
              <a:t>Montre que les externalités existent bien…</a:t>
            </a:r>
          </a:p>
          <a:p>
            <a:pPr lvl="1"/>
            <a:r>
              <a:rPr lang="fr-FR" dirty="0" smtClean="0"/>
              <a:t>… mais n’ont rien de phénoménal : pour pour </a:t>
            </a:r>
            <a:r>
              <a:rPr lang="fr-FR" dirty="0"/>
              <a:t>augmenter la productivité des </a:t>
            </a:r>
            <a:r>
              <a:rPr lang="fr-FR" dirty="0" smtClean="0"/>
              <a:t>entreprises </a:t>
            </a:r>
            <a:r>
              <a:rPr lang="fr-FR" dirty="0"/>
              <a:t>d’environ </a:t>
            </a:r>
            <a:r>
              <a:rPr lang="fr-FR" dirty="0" smtClean="0"/>
              <a:t>5%</a:t>
            </a:r>
            <a:r>
              <a:rPr lang="fr-FR" dirty="0"/>
              <a:t>, il faut doubler le niveau de spécialisation </a:t>
            </a:r>
            <a:r>
              <a:rPr lang="fr-FR" dirty="0" smtClean="0"/>
              <a:t>dans une </a:t>
            </a:r>
            <a:r>
              <a:rPr lang="fr-FR" dirty="0"/>
              <a:t>activité et une zone données.</a:t>
            </a:r>
            <a:endParaRPr lang="fr-FR" dirty="0" smtClean="0"/>
          </a:p>
          <a:p>
            <a:pPr marL="1188720" lvl="2" indent="-514350">
              <a:buFont typeface="+mj-lt"/>
              <a:buAutoNum type="romanUcPeriod"/>
            </a:pPr>
            <a:endParaRPr lang="fr-FR" dirty="0"/>
          </a:p>
          <a:p>
            <a:pPr marL="274320" lvl="1" indent="0">
              <a:buNone/>
            </a:pPr>
            <a:endParaRPr lang="fr-FR" sz="2400" dirty="0" smtClean="0"/>
          </a:p>
        </p:txBody>
      </p:sp>
    </p:spTree>
    <p:extLst>
      <p:ext uri="{BB962C8B-B14F-4D97-AF65-F5344CB8AC3E}">
        <p14:creationId xmlns:p14="http://schemas.microsoft.com/office/powerpoint/2010/main" val="43150611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60648"/>
            <a:ext cx="8229600" cy="1143000"/>
          </a:xfrm>
        </p:spPr>
        <p:txBody>
          <a:bodyPr>
            <a:normAutofit/>
          </a:bodyPr>
          <a:lstStyle/>
          <a:p>
            <a:r>
              <a:rPr lang="en-US" dirty="0" smtClean="0">
                <a:solidFill>
                  <a:srgbClr val="800000"/>
                </a:solidFill>
              </a:rPr>
              <a:t>Les aides </a:t>
            </a:r>
            <a:r>
              <a:rPr lang="en-US" dirty="0" err="1" smtClean="0">
                <a:solidFill>
                  <a:srgbClr val="800000"/>
                </a:solidFill>
              </a:rPr>
              <a:t>à</a:t>
            </a:r>
            <a:r>
              <a:rPr lang="en-US" dirty="0" smtClean="0">
                <a:solidFill>
                  <a:srgbClr val="800000"/>
                </a:solidFill>
              </a:rPr>
              <a:t> </a:t>
            </a:r>
            <a:r>
              <a:rPr lang="en-US" dirty="0" err="1" smtClean="0">
                <a:solidFill>
                  <a:srgbClr val="800000"/>
                </a:solidFill>
              </a:rPr>
              <a:t>l’export</a:t>
            </a:r>
            <a:endParaRPr lang="en-US" dirty="0">
              <a:solidFill>
                <a:srgbClr val="800000"/>
              </a:solidFill>
            </a:endParaRPr>
          </a:p>
        </p:txBody>
      </p:sp>
      <p:sp>
        <p:nvSpPr>
          <p:cNvPr id="3" name="Espace réservé du contenu 2"/>
          <p:cNvSpPr>
            <a:spLocks noGrp="1"/>
          </p:cNvSpPr>
          <p:nvPr>
            <p:ph idx="1"/>
          </p:nvPr>
        </p:nvSpPr>
        <p:spPr>
          <a:xfrm>
            <a:off x="323528" y="1196752"/>
            <a:ext cx="8712968" cy="5661248"/>
          </a:xfrm>
        </p:spPr>
        <p:txBody>
          <a:bodyPr>
            <a:normAutofit/>
          </a:bodyPr>
          <a:lstStyle/>
          <a:p>
            <a:pPr marL="788670" lvl="1" indent="-514350">
              <a:buFont typeface="+mj-lt"/>
              <a:buAutoNum type="romanUcPeriod"/>
            </a:pPr>
            <a:endParaRPr lang="fr-FR" sz="2400" dirty="0" smtClean="0"/>
          </a:p>
          <a:p>
            <a:r>
              <a:rPr lang="fr-FR" sz="2400" dirty="0" smtClean="0"/>
              <a:t>L’idée : contribuer au financement du co</a:t>
            </a:r>
            <a:r>
              <a:rPr lang="fr-FR" sz="2400" dirty="0" smtClean="0"/>
              <a:t>ût fixe d’entrée à l’export</a:t>
            </a:r>
          </a:p>
          <a:p>
            <a:endParaRPr lang="fr-FR" sz="2400" dirty="0" smtClean="0"/>
          </a:p>
          <a:p>
            <a:r>
              <a:rPr lang="fr-FR" sz="2400" dirty="0" smtClean="0"/>
              <a:t>Objectif discutable : n’a de sens que si l’exportation favorisait la croissance des firmes (peu d’évidence en faveur de sens de causalité)</a:t>
            </a:r>
          </a:p>
          <a:p>
            <a:endParaRPr lang="fr-FR" sz="2400" dirty="0" smtClean="0"/>
          </a:p>
          <a:p>
            <a:r>
              <a:rPr lang="fr-FR" sz="2400" dirty="0" smtClean="0"/>
              <a:t>Risque : rater la cible étroite des firmes à aider (ni trop en-deçà, ni trop au-delà du niveau optimal d’export).  </a:t>
            </a:r>
            <a:endParaRPr lang="fr-FR" sz="2400" dirty="0" smtClean="0"/>
          </a:p>
        </p:txBody>
      </p:sp>
    </p:spTree>
    <p:extLst>
      <p:ext uri="{BB962C8B-B14F-4D97-AF65-F5344CB8AC3E}">
        <p14:creationId xmlns:p14="http://schemas.microsoft.com/office/powerpoint/2010/main" val="389941373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60648"/>
            <a:ext cx="8229600" cy="1143000"/>
          </a:xfrm>
        </p:spPr>
        <p:txBody>
          <a:bodyPr>
            <a:normAutofit/>
          </a:bodyPr>
          <a:lstStyle/>
          <a:p>
            <a:r>
              <a:rPr lang="en-US" dirty="0" smtClean="0">
                <a:solidFill>
                  <a:srgbClr val="800000"/>
                </a:solidFill>
              </a:rPr>
              <a:t>Les aides </a:t>
            </a:r>
            <a:r>
              <a:rPr lang="en-US" dirty="0" err="1" smtClean="0">
                <a:solidFill>
                  <a:srgbClr val="800000"/>
                </a:solidFill>
              </a:rPr>
              <a:t>à</a:t>
            </a:r>
            <a:r>
              <a:rPr lang="en-US" dirty="0" smtClean="0">
                <a:solidFill>
                  <a:srgbClr val="800000"/>
                </a:solidFill>
              </a:rPr>
              <a:t> </a:t>
            </a:r>
            <a:r>
              <a:rPr lang="en-US" dirty="0" err="1" smtClean="0">
                <a:solidFill>
                  <a:srgbClr val="800000"/>
                </a:solidFill>
              </a:rPr>
              <a:t>l’export</a:t>
            </a:r>
            <a:endParaRPr lang="en-US" dirty="0">
              <a:solidFill>
                <a:srgbClr val="800000"/>
              </a:solidFill>
            </a:endParaRPr>
          </a:p>
        </p:txBody>
      </p:sp>
      <p:sp>
        <p:nvSpPr>
          <p:cNvPr id="3" name="Espace réservé du contenu 2"/>
          <p:cNvSpPr>
            <a:spLocks noGrp="1"/>
          </p:cNvSpPr>
          <p:nvPr>
            <p:ph idx="1"/>
          </p:nvPr>
        </p:nvSpPr>
        <p:spPr>
          <a:xfrm>
            <a:off x="323528" y="1196752"/>
            <a:ext cx="8712968" cy="5661248"/>
          </a:xfrm>
        </p:spPr>
        <p:txBody>
          <a:bodyPr>
            <a:normAutofit/>
          </a:bodyPr>
          <a:lstStyle/>
          <a:p>
            <a:pPr marL="788670" lvl="1" indent="-514350">
              <a:buFont typeface="+mj-lt"/>
              <a:buAutoNum type="romanUcPeriod"/>
            </a:pPr>
            <a:endParaRPr lang="fr-FR" sz="2400" dirty="0" smtClean="0"/>
          </a:p>
          <a:p>
            <a:r>
              <a:rPr lang="fr-FR" sz="2400" dirty="0" smtClean="0"/>
              <a:t>Le dispositif existant est complexe :</a:t>
            </a:r>
          </a:p>
          <a:p>
            <a:pPr lvl="1"/>
            <a:endParaRPr lang="fr-FR" sz="2000" dirty="0" smtClean="0"/>
          </a:p>
          <a:p>
            <a:pPr lvl="1"/>
            <a:endParaRPr lang="fr-FR" sz="2000" dirty="0"/>
          </a:p>
          <a:p>
            <a:pPr lvl="1"/>
            <a:r>
              <a:rPr lang="fr-FR" sz="2000" dirty="0" smtClean="0"/>
              <a:t>Multiples agences : </a:t>
            </a:r>
            <a:r>
              <a:rPr lang="fr-FR" sz="2000" dirty="0" err="1" smtClean="0"/>
              <a:t>Ubifrance</a:t>
            </a:r>
            <a:r>
              <a:rPr lang="fr-FR" sz="2000" dirty="0" smtClean="0"/>
              <a:t>, Coface, </a:t>
            </a:r>
            <a:r>
              <a:rPr lang="fr-FR" sz="2000" dirty="0" err="1" smtClean="0"/>
              <a:t>Oseo</a:t>
            </a:r>
            <a:r>
              <a:rPr lang="fr-FR" sz="2000" dirty="0" smtClean="0"/>
              <a:t>…</a:t>
            </a:r>
          </a:p>
          <a:p>
            <a:pPr lvl="1"/>
            <a:endParaRPr lang="fr-FR" sz="2000" dirty="0"/>
          </a:p>
          <a:p>
            <a:pPr lvl="1"/>
            <a:r>
              <a:rPr lang="fr-FR" sz="2000" dirty="0" smtClean="0"/>
              <a:t>Multiples produits : conseil, aides à la prospections (participations aux foires, VIE…), assurances prospection, assurance export, aide au financement des opérations d’exportation…</a:t>
            </a:r>
          </a:p>
          <a:p>
            <a:pPr lvl="1"/>
            <a:endParaRPr lang="fr-FR" sz="2000" dirty="0"/>
          </a:p>
          <a:p>
            <a:pPr lvl="2">
              <a:buFont typeface="Arial" pitchFamily="34" charset="0"/>
              <a:buChar char="•"/>
              <a:defRPr/>
            </a:pPr>
            <a:endParaRPr lang="fr-FR" sz="2600" dirty="0"/>
          </a:p>
          <a:p>
            <a:pPr lvl="1"/>
            <a:endParaRPr lang="fr-FR" sz="2000" dirty="0" smtClean="0"/>
          </a:p>
        </p:txBody>
      </p:sp>
    </p:spTree>
    <p:extLst>
      <p:ext uri="{BB962C8B-B14F-4D97-AF65-F5344CB8AC3E}">
        <p14:creationId xmlns:p14="http://schemas.microsoft.com/office/powerpoint/2010/main" val="410113023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60648"/>
            <a:ext cx="8229600" cy="1143000"/>
          </a:xfrm>
        </p:spPr>
        <p:txBody>
          <a:bodyPr>
            <a:normAutofit/>
          </a:bodyPr>
          <a:lstStyle/>
          <a:p>
            <a:r>
              <a:rPr lang="en-US" dirty="0" smtClean="0">
                <a:solidFill>
                  <a:srgbClr val="800000"/>
                </a:solidFill>
              </a:rPr>
              <a:t>Les aides </a:t>
            </a:r>
            <a:r>
              <a:rPr lang="en-US" dirty="0" err="1" smtClean="0">
                <a:solidFill>
                  <a:srgbClr val="800000"/>
                </a:solidFill>
              </a:rPr>
              <a:t>à</a:t>
            </a:r>
            <a:r>
              <a:rPr lang="en-US" dirty="0" smtClean="0">
                <a:solidFill>
                  <a:srgbClr val="800000"/>
                </a:solidFill>
              </a:rPr>
              <a:t> </a:t>
            </a:r>
            <a:r>
              <a:rPr lang="en-US" dirty="0" err="1" smtClean="0">
                <a:solidFill>
                  <a:srgbClr val="800000"/>
                </a:solidFill>
              </a:rPr>
              <a:t>l’export</a:t>
            </a:r>
            <a:endParaRPr lang="en-US" dirty="0">
              <a:solidFill>
                <a:srgbClr val="800000"/>
              </a:solidFill>
            </a:endParaRPr>
          </a:p>
        </p:txBody>
      </p:sp>
      <p:sp>
        <p:nvSpPr>
          <p:cNvPr id="3" name="Espace réservé du contenu 2"/>
          <p:cNvSpPr>
            <a:spLocks noGrp="1"/>
          </p:cNvSpPr>
          <p:nvPr>
            <p:ph idx="1"/>
          </p:nvPr>
        </p:nvSpPr>
        <p:spPr>
          <a:xfrm>
            <a:off x="323528" y="1196752"/>
            <a:ext cx="8712968" cy="5661248"/>
          </a:xfrm>
        </p:spPr>
        <p:txBody>
          <a:bodyPr>
            <a:normAutofit/>
          </a:bodyPr>
          <a:lstStyle/>
          <a:p>
            <a:pPr marL="788670" lvl="1" indent="-514350">
              <a:buFont typeface="+mj-lt"/>
              <a:buAutoNum type="romanUcPeriod"/>
            </a:pPr>
            <a:endParaRPr lang="fr-FR" sz="2400" dirty="0" smtClean="0"/>
          </a:p>
          <a:p>
            <a:r>
              <a:rPr lang="fr-FR" sz="2400" dirty="0" smtClean="0"/>
              <a:t>Crozet, Mayer, </a:t>
            </a:r>
            <a:r>
              <a:rPr lang="fr-FR" sz="2400" dirty="0" err="1" smtClean="0"/>
              <a:t>Mayneris</a:t>
            </a:r>
            <a:r>
              <a:rPr lang="fr-FR" sz="2400" dirty="0" smtClean="0"/>
              <a:t>, Mirza (2012) : étude d’impact pour le compte du Trésor des politiques d’aide à la prospection.</a:t>
            </a:r>
          </a:p>
          <a:p>
            <a:endParaRPr lang="fr-FR" sz="2400" dirty="0"/>
          </a:p>
          <a:p>
            <a:r>
              <a:rPr lang="fr-FR" sz="2400" dirty="0" smtClean="0"/>
              <a:t>Les résultats ne sont pas nuls : </a:t>
            </a:r>
          </a:p>
          <a:p>
            <a:pPr lvl="1"/>
            <a:r>
              <a:rPr lang="fr-FR" sz="2000" dirty="0" smtClean="0"/>
              <a:t>Les « bonnes entreprises » sont bien ciblées</a:t>
            </a:r>
          </a:p>
          <a:p>
            <a:pPr lvl="1"/>
            <a:r>
              <a:rPr lang="fr-FR" sz="2000" dirty="0" smtClean="0"/>
              <a:t>Il y a un effet causal significatif</a:t>
            </a:r>
          </a:p>
          <a:p>
            <a:pPr lvl="1"/>
            <a:endParaRPr lang="fr-FR" sz="2000" dirty="0"/>
          </a:p>
          <a:p>
            <a:r>
              <a:rPr lang="fr-FR" sz="2400" dirty="0" smtClean="0"/>
              <a:t>… mais pas extraordinaires</a:t>
            </a:r>
            <a:endParaRPr lang="fr-FR" sz="2400" dirty="0" smtClean="0"/>
          </a:p>
        </p:txBody>
      </p:sp>
    </p:spTree>
    <p:extLst>
      <p:ext uri="{BB962C8B-B14F-4D97-AF65-F5344CB8AC3E}">
        <p14:creationId xmlns:p14="http://schemas.microsoft.com/office/powerpoint/2010/main" val="334842856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60648"/>
            <a:ext cx="8229600" cy="1143000"/>
          </a:xfrm>
        </p:spPr>
        <p:txBody>
          <a:bodyPr>
            <a:normAutofit/>
          </a:bodyPr>
          <a:lstStyle/>
          <a:p>
            <a:r>
              <a:rPr lang="en-US" dirty="0" smtClean="0">
                <a:solidFill>
                  <a:srgbClr val="800000"/>
                </a:solidFill>
              </a:rPr>
              <a:t>Les aides </a:t>
            </a:r>
            <a:r>
              <a:rPr lang="en-US" dirty="0" err="1" smtClean="0">
                <a:solidFill>
                  <a:srgbClr val="800000"/>
                </a:solidFill>
              </a:rPr>
              <a:t>à</a:t>
            </a:r>
            <a:r>
              <a:rPr lang="en-US" dirty="0" smtClean="0">
                <a:solidFill>
                  <a:srgbClr val="800000"/>
                </a:solidFill>
              </a:rPr>
              <a:t> </a:t>
            </a:r>
            <a:r>
              <a:rPr lang="en-US" dirty="0" err="1" smtClean="0">
                <a:solidFill>
                  <a:srgbClr val="800000"/>
                </a:solidFill>
              </a:rPr>
              <a:t>l’export</a:t>
            </a:r>
            <a:endParaRPr lang="en-US" dirty="0">
              <a:solidFill>
                <a:srgbClr val="800000"/>
              </a:solidFill>
            </a:endParaRPr>
          </a:p>
        </p:txBody>
      </p:sp>
      <p:sp>
        <p:nvSpPr>
          <p:cNvPr id="3" name="Espace réservé du contenu 2"/>
          <p:cNvSpPr>
            <a:spLocks noGrp="1"/>
          </p:cNvSpPr>
          <p:nvPr>
            <p:ph idx="1"/>
          </p:nvPr>
        </p:nvSpPr>
        <p:spPr>
          <a:xfrm>
            <a:off x="323528" y="1196752"/>
            <a:ext cx="8712968" cy="5661248"/>
          </a:xfrm>
        </p:spPr>
        <p:txBody>
          <a:bodyPr>
            <a:normAutofit fontScale="92500" lnSpcReduction="10000"/>
          </a:bodyPr>
          <a:lstStyle/>
          <a:p>
            <a:pPr marL="788670" lvl="1" indent="-514350">
              <a:buFont typeface="+mj-lt"/>
              <a:buAutoNum type="romanUcPeriod"/>
            </a:pPr>
            <a:endParaRPr lang="fr-FR" sz="2400" dirty="0" smtClean="0"/>
          </a:p>
          <a:p>
            <a:pPr>
              <a:buFont typeface="Arial" pitchFamily="34" charset="0"/>
              <a:buChar char="•"/>
              <a:defRPr/>
            </a:pPr>
            <a:r>
              <a:rPr lang="fr-FR" sz="2600" b="1" dirty="0"/>
              <a:t>COFACE:</a:t>
            </a:r>
          </a:p>
          <a:p>
            <a:pPr lvl="1">
              <a:buFont typeface="Arial" pitchFamily="34" charset="0"/>
              <a:buChar char="–"/>
              <a:defRPr/>
            </a:pPr>
            <a:r>
              <a:rPr lang="fr-FR" sz="2600" dirty="0"/>
              <a:t>Assurance prospection :</a:t>
            </a:r>
            <a:r>
              <a:rPr lang="fr-FR" sz="2200" dirty="0"/>
              <a:t> Coût direct (hors frais généraux) =  91,3 millions d’euros en 2010 </a:t>
            </a:r>
            <a:endParaRPr lang="fr-FR" sz="2600" dirty="0"/>
          </a:p>
          <a:p>
            <a:pPr>
              <a:buFont typeface="Arial" pitchFamily="34" charset="0"/>
              <a:buChar char="•"/>
              <a:defRPr/>
            </a:pPr>
            <a:r>
              <a:rPr lang="fr-FR" sz="2600" b="1" dirty="0" err="1"/>
              <a:t>Ubifrance</a:t>
            </a:r>
            <a:r>
              <a:rPr lang="fr-FR" sz="2600" b="1" dirty="0"/>
              <a:t> :</a:t>
            </a:r>
          </a:p>
          <a:p>
            <a:pPr lvl="1">
              <a:buFont typeface="Arial" pitchFamily="34" charset="0"/>
              <a:buChar char="–"/>
              <a:defRPr/>
            </a:pPr>
            <a:r>
              <a:rPr lang="fr-FR" sz="2600" dirty="0"/>
              <a:t>Accompagnement collectif : </a:t>
            </a:r>
            <a:r>
              <a:rPr lang="fr-FR" sz="2200" dirty="0"/>
              <a:t>Coût direct = 19,2 millions d’euros en 2010</a:t>
            </a:r>
          </a:p>
          <a:p>
            <a:pPr lvl="1">
              <a:buFont typeface="Arial" pitchFamily="34" charset="0"/>
              <a:buChar char="–"/>
              <a:defRPr/>
            </a:pPr>
            <a:r>
              <a:rPr lang="fr-FR" sz="2600" dirty="0" err="1"/>
              <a:t>Sidex</a:t>
            </a:r>
            <a:r>
              <a:rPr lang="fr-FR" sz="2600" dirty="0"/>
              <a:t> : </a:t>
            </a:r>
            <a:r>
              <a:rPr lang="fr-FR" sz="2200" dirty="0"/>
              <a:t>Coût direct = 3,9 millions d’euros en </a:t>
            </a:r>
            <a:r>
              <a:rPr lang="fr-FR" sz="2200" dirty="0" smtClean="0"/>
              <a:t>2010</a:t>
            </a:r>
          </a:p>
          <a:p>
            <a:pPr lvl="1">
              <a:buFont typeface="Arial" pitchFamily="34" charset="0"/>
              <a:buChar char="–"/>
              <a:defRPr/>
            </a:pPr>
            <a:endParaRPr lang="fr-FR" sz="2200" dirty="0"/>
          </a:p>
          <a:p>
            <a:pPr algn="just"/>
            <a:r>
              <a:rPr lang="fr-FR" sz="2800" b="1" dirty="0"/>
              <a:t>Les effets restent microéconomiques </a:t>
            </a:r>
            <a:r>
              <a:rPr lang="fr-FR" sz="2800" dirty="0" smtClean="0"/>
              <a:t>: Exportations </a:t>
            </a:r>
            <a:r>
              <a:rPr lang="fr-FR" sz="2800" dirty="0"/>
              <a:t>générées en % des exportations </a:t>
            </a:r>
            <a:r>
              <a:rPr lang="fr-FR" sz="2800" dirty="0" smtClean="0"/>
              <a:t>françaises :</a:t>
            </a:r>
            <a:endParaRPr lang="fr-FR" sz="2800" dirty="0"/>
          </a:p>
          <a:p>
            <a:pPr lvl="1" algn="just"/>
            <a:endParaRPr lang="fr-FR" sz="2000" dirty="0"/>
          </a:p>
          <a:p>
            <a:pPr lvl="1" algn="just"/>
            <a:r>
              <a:rPr lang="fr-FR" sz="2000" dirty="0"/>
              <a:t>0.2% au mieux pour les 3 dispositifs (</a:t>
            </a:r>
            <a:r>
              <a:rPr lang="fr-FR" sz="2000" dirty="0" err="1"/>
              <a:t>Ass</a:t>
            </a:r>
            <a:r>
              <a:rPr lang="fr-FR" sz="2000" dirty="0"/>
              <a:t> </a:t>
            </a:r>
            <a:r>
              <a:rPr lang="fr-FR" sz="2000" dirty="0" err="1"/>
              <a:t>Prosp</a:t>
            </a:r>
            <a:r>
              <a:rPr lang="fr-FR" sz="2000" dirty="0"/>
              <a:t>, SIDEX et Accompagnement Collectif)</a:t>
            </a:r>
          </a:p>
          <a:p>
            <a:pPr lvl="1" algn="just"/>
            <a:r>
              <a:rPr lang="fr-FR" sz="2000" dirty="0"/>
              <a:t>Dont 0.17% pour l’accompagnement collectif </a:t>
            </a:r>
          </a:p>
          <a:p>
            <a:pPr lvl="1">
              <a:buFont typeface="Arial" pitchFamily="34" charset="0"/>
              <a:buChar char="–"/>
              <a:defRPr/>
            </a:pPr>
            <a:endParaRPr lang="fr-FR" sz="2400" dirty="0"/>
          </a:p>
        </p:txBody>
      </p:sp>
    </p:spTree>
    <p:extLst>
      <p:ext uri="{BB962C8B-B14F-4D97-AF65-F5344CB8AC3E}">
        <p14:creationId xmlns:p14="http://schemas.microsoft.com/office/powerpoint/2010/main" val="17706156"/>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60648"/>
            <a:ext cx="8229600" cy="1143000"/>
          </a:xfrm>
        </p:spPr>
        <p:txBody>
          <a:bodyPr>
            <a:normAutofit/>
          </a:bodyPr>
          <a:lstStyle/>
          <a:p>
            <a:r>
              <a:rPr lang="en-US" dirty="0" err="1" smtClean="0">
                <a:solidFill>
                  <a:srgbClr val="800000"/>
                </a:solidFill>
              </a:rPr>
              <a:t>Jouer</a:t>
            </a:r>
            <a:r>
              <a:rPr lang="en-US" dirty="0" smtClean="0">
                <a:solidFill>
                  <a:srgbClr val="800000"/>
                </a:solidFill>
              </a:rPr>
              <a:t> de </a:t>
            </a:r>
            <a:r>
              <a:rPr lang="en-US" dirty="0" err="1" smtClean="0">
                <a:solidFill>
                  <a:srgbClr val="800000"/>
                </a:solidFill>
              </a:rPr>
              <a:t>ses</a:t>
            </a:r>
            <a:r>
              <a:rPr lang="en-US" dirty="0" smtClean="0">
                <a:solidFill>
                  <a:srgbClr val="800000"/>
                </a:solidFill>
              </a:rPr>
              <a:t> </a:t>
            </a:r>
            <a:r>
              <a:rPr lang="en-US" dirty="0" err="1" smtClean="0">
                <a:solidFill>
                  <a:srgbClr val="800000"/>
                </a:solidFill>
              </a:rPr>
              <a:t>atouts</a:t>
            </a:r>
            <a:endParaRPr lang="en-US" dirty="0">
              <a:solidFill>
                <a:srgbClr val="800000"/>
              </a:solidFill>
            </a:endParaRPr>
          </a:p>
        </p:txBody>
      </p:sp>
      <p:sp>
        <p:nvSpPr>
          <p:cNvPr id="3" name="Espace réservé du contenu 2"/>
          <p:cNvSpPr>
            <a:spLocks noGrp="1"/>
          </p:cNvSpPr>
          <p:nvPr>
            <p:ph idx="1"/>
          </p:nvPr>
        </p:nvSpPr>
        <p:spPr>
          <a:xfrm>
            <a:off x="323528" y="1196752"/>
            <a:ext cx="8712968" cy="5661248"/>
          </a:xfrm>
        </p:spPr>
        <p:txBody>
          <a:bodyPr>
            <a:normAutofit/>
          </a:bodyPr>
          <a:lstStyle/>
          <a:p>
            <a:pPr marL="457200" lvl="1" indent="0">
              <a:buNone/>
            </a:pPr>
            <a:r>
              <a:rPr lang="fr-FR" dirty="0" smtClean="0"/>
              <a:t>1</a:t>
            </a:r>
            <a:r>
              <a:rPr lang="fr-FR" dirty="0"/>
              <a:t>) </a:t>
            </a:r>
            <a:r>
              <a:rPr lang="fr-FR" dirty="0" smtClean="0"/>
              <a:t>La France </a:t>
            </a:r>
            <a:r>
              <a:rPr lang="fr-FR" dirty="0"/>
              <a:t>a un positionnement haut/moyenne gamme à renforcer : </a:t>
            </a:r>
          </a:p>
          <a:p>
            <a:pPr lvl="2"/>
            <a:endParaRPr lang="fr-FR" dirty="0" smtClean="0"/>
          </a:p>
          <a:p>
            <a:pPr lvl="2"/>
            <a:r>
              <a:rPr lang="fr-FR" dirty="0" smtClean="0"/>
              <a:t>Or </a:t>
            </a:r>
            <a:r>
              <a:rPr lang="fr-FR" dirty="0"/>
              <a:t>les dépenses de R&amp;D sont faibles : 2.24 % du PIB en 2010, contre 2,8% en Allemagne et plus de 3% dans les pays nordiques. C’est surtout l’investissement privé qui fait défaut : les firmes françaises innovent moins, brevètent moins, labélisent moins…</a:t>
            </a:r>
          </a:p>
          <a:p>
            <a:pPr marL="0" indent="0">
              <a:buNone/>
              <a:defRPr/>
            </a:pPr>
            <a:endParaRPr lang="fr-FR" sz="2000" dirty="0"/>
          </a:p>
          <a:p>
            <a:pPr lvl="1">
              <a:buFont typeface="Arial" pitchFamily="34" charset="0"/>
              <a:buChar char="–"/>
              <a:defRPr/>
            </a:pPr>
            <a:endParaRPr lang="fr-FR" sz="2400" dirty="0"/>
          </a:p>
        </p:txBody>
      </p:sp>
    </p:spTree>
    <p:extLst>
      <p:ext uri="{BB962C8B-B14F-4D97-AF65-F5344CB8AC3E}">
        <p14:creationId xmlns:p14="http://schemas.microsoft.com/office/powerpoint/2010/main" val="2960289739"/>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60648"/>
            <a:ext cx="8229600" cy="1143000"/>
          </a:xfrm>
        </p:spPr>
        <p:txBody>
          <a:bodyPr>
            <a:normAutofit/>
          </a:bodyPr>
          <a:lstStyle/>
          <a:p>
            <a:r>
              <a:rPr lang="en-US" dirty="0" err="1" smtClean="0">
                <a:solidFill>
                  <a:srgbClr val="800000"/>
                </a:solidFill>
              </a:rPr>
              <a:t>Jouer</a:t>
            </a:r>
            <a:r>
              <a:rPr lang="en-US" dirty="0" smtClean="0">
                <a:solidFill>
                  <a:srgbClr val="800000"/>
                </a:solidFill>
              </a:rPr>
              <a:t> de </a:t>
            </a:r>
            <a:r>
              <a:rPr lang="en-US" dirty="0" err="1" smtClean="0">
                <a:solidFill>
                  <a:srgbClr val="800000"/>
                </a:solidFill>
              </a:rPr>
              <a:t>ses</a:t>
            </a:r>
            <a:r>
              <a:rPr lang="en-US" dirty="0" smtClean="0">
                <a:solidFill>
                  <a:srgbClr val="800000"/>
                </a:solidFill>
              </a:rPr>
              <a:t> </a:t>
            </a:r>
            <a:r>
              <a:rPr lang="en-US" dirty="0" err="1" smtClean="0">
                <a:solidFill>
                  <a:srgbClr val="800000"/>
                </a:solidFill>
              </a:rPr>
              <a:t>atouts</a:t>
            </a:r>
            <a:endParaRPr lang="en-US" dirty="0">
              <a:solidFill>
                <a:srgbClr val="800000"/>
              </a:solidFill>
            </a:endParaRPr>
          </a:p>
        </p:txBody>
      </p:sp>
      <p:sp>
        <p:nvSpPr>
          <p:cNvPr id="3" name="Espace réservé du contenu 2"/>
          <p:cNvSpPr>
            <a:spLocks noGrp="1"/>
          </p:cNvSpPr>
          <p:nvPr>
            <p:ph idx="1"/>
          </p:nvPr>
        </p:nvSpPr>
        <p:spPr>
          <a:xfrm>
            <a:off x="323528" y="1196752"/>
            <a:ext cx="8712968" cy="5661248"/>
          </a:xfrm>
        </p:spPr>
        <p:txBody>
          <a:bodyPr>
            <a:normAutofit/>
          </a:bodyPr>
          <a:lstStyle/>
          <a:p>
            <a:pPr marL="457200" lvl="1" indent="0">
              <a:buNone/>
            </a:pPr>
            <a:endParaRPr lang="fr-FR" dirty="0" smtClean="0"/>
          </a:p>
          <a:p>
            <a:pPr marL="457200" lvl="1" indent="0">
              <a:buNone/>
            </a:pPr>
            <a:r>
              <a:rPr lang="fr-FR" dirty="0" smtClean="0"/>
              <a:t>2</a:t>
            </a:r>
            <a:r>
              <a:rPr lang="fr-FR" dirty="0"/>
              <a:t>) </a:t>
            </a:r>
            <a:r>
              <a:rPr lang="fr-FR" dirty="0" smtClean="0"/>
              <a:t>La France </a:t>
            </a:r>
            <a:r>
              <a:rPr lang="fr-FR" dirty="0"/>
              <a:t>vit dans un marché très ouvert : </a:t>
            </a:r>
          </a:p>
          <a:p>
            <a:pPr lvl="2"/>
            <a:endParaRPr lang="fr-FR" dirty="0" smtClean="0"/>
          </a:p>
          <a:p>
            <a:pPr lvl="2"/>
            <a:r>
              <a:rPr lang="fr-FR" dirty="0" smtClean="0"/>
              <a:t>Or </a:t>
            </a:r>
            <a:r>
              <a:rPr lang="fr-FR" dirty="0"/>
              <a:t>trop peu d’outsourcing : imports de biens intermédiaires = 6 % du PIB allemand, contre 4% en France.</a:t>
            </a:r>
          </a:p>
          <a:p>
            <a:pPr lvl="2"/>
            <a:endParaRPr lang="fr-FR" dirty="0" smtClean="0"/>
          </a:p>
          <a:p>
            <a:pPr lvl="2"/>
            <a:r>
              <a:rPr lang="fr-FR" dirty="0" smtClean="0"/>
              <a:t>Une </a:t>
            </a:r>
            <a:r>
              <a:rPr lang="fr-FR" dirty="0"/>
              <a:t>culture de l’export à faire (80% des entreprises n’exportent pas) et un apprentissage des langues insuffisant.</a:t>
            </a:r>
          </a:p>
          <a:p>
            <a:pPr marL="0" indent="0">
              <a:buNone/>
              <a:defRPr/>
            </a:pPr>
            <a:endParaRPr lang="fr-FR" sz="2000" dirty="0"/>
          </a:p>
          <a:p>
            <a:pPr lvl="1">
              <a:buFont typeface="Arial" pitchFamily="34" charset="0"/>
              <a:buChar char="–"/>
              <a:defRPr/>
            </a:pPr>
            <a:endParaRPr lang="fr-FR" sz="2400" dirty="0"/>
          </a:p>
        </p:txBody>
      </p:sp>
    </p:spTree>
    <p:extLst>
      <p:ext uri="{BB962C8B-B14F-4D97-AF65-F5344CB8AC3E}">
        <p14:creationId xmlns:p14="http://schemas.microsoft.com/office/powerpoint/2010/main" val="181793476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60648"/>
            <a:ext cx="8229600" cy="1143000"/>
          </a:xfrm>
        </p:spPr>
        <p:txBody>
          <a:bodyPr>
            <a:normAutofit fontScale="90000"/>
          </a:bodyPr>
          <a:lstStyle/>
          <a:p>
            <a:r>
              <a:rPr lang="en-US" dirty="0" err="1" smtClean="0">
                <a:solidFill>
                  <a:srgbClr val="800000"/>
                </a:solidFill>
              </a:rPr>
              <a:t>Désindustrialisation</a:t>
            </a:r>
            <a:r>
              <a:rPr lang="en-US" dirty="0" smtClean="0">
                <a:solidFill>
                  <a:srgbClr val="800000"/>
                </a:solidFill>
              </a:rPr>
              <a:t> et </a:t>
            </a:r>
            <a:r>
              <a:rPr lang="en-US" dirty="0" err="1" smtClean="0">
                <a:solidFill>
                  <a:srgbClr val="800000"/>
                </a:solidFill>
              </a:rPr>
              <a:t>compétitivité</a:t>
            </a:r>
            <a:endParaRPr lang="en-US" dirty="0">
              <a:solidFill>
                <a:srgbClr val="800000"/>
              </a:solidFill>
            </a:endParaRPr>
          </a:p>
        </p:txBody>
      </p:sp>
      <p:sp>
        <p:nvSpPr>
          <p:cNvPr id="3" name="Espace réservé du contenu 2"/>
          <p:cNvSpPr>
            <a:spLocks noGrp="1"/>
          </p:cNvSpPr>
          <p:nvPr>
            <p:ph idx="1"/>
          </p:nvPr>
        </p:nvSpPr>
        <p:spPr>
          <a:xfrm>
            <a:off x="323528" y="1196752"/>
            <a:ext cx="8712968" cy="5661248"/>
          </a:xfrm>
        </p:spPr>
        <p:txBody>
          <a:bodyPr>
            <a:normAutofit/>
          </a:bodyPr>
          <a:lstStyle/>
          <a:p>
            <a:pPr marL="274320" lvl="1" indent="0">
              <a:buNone/>
            </a:pPr>
            <a:endParaRPr lang="en-US" dirty="0" smtClean="0"/>
          </a:p>
          <a:p>
            <a:pPr marL="274320" lvl="1" indent="0">
              <a:buNone/>
            </a:pPr>
            <a:r>
              <a:rPr lang="fr-FR" dirty="0" smtClean="0"/>
              <a:t>Cependant </a:t>
            </a:r>
            <a:r>
              <a:rPr lang="en-US" dirty="0" smtClean="0"/>
              <a:t>: </a:t>
            </a:r>
          </a:p>
          <a:p>
            <a:pPr lvl="1"/>
            <a:r>
              <a:rPr lang="fr-FR" sz="2400" dirty="0"/>
              <a:t>25% des pertes d’emploi correspond à des </a:t>
            </a:r>
            <a:r>
              <a:rPr lang="fr-FR" sz="2400" dirty="0" smtClean="0"/>
              <a:t>transferts </a:t>
            </a:r>
            <a:r>
              <a:rPr lang="fr-FR" sz="2400" dirty="0"/>
              <a:t>vers les </a:t>
            </a:r>
            <a:r>
              <a:rPr lang="fr-FR" sz="2400" dirty="0" smtClean="0"/>
              <a:t>services</a:t>
            </a:r>
            <a:endParaRPr lang="fr-FR" sz="2400" dirty="0"/>
          </a:p>
          <a:p>
            <a:pPr lvl="1"/>
            <a:r>
              <a:rPr lang="fr-FR" sz="2400" dirty="0"/>
              <a:t>30% des pertes d’emploi sont liés à la productivité (qui réduit le besoin de main d’œuvre) ou la croissance de la richesse (qui réduit la demande relative pour les biens industriels) </a:t>
            </a:r>
          </a:p>
          <a:p>
            <a:pPr lvl="1"/>
            <a:r>
              <a:rPr lang="fr-FR" sz="2400" dirty="0"/>
              <a:t>Ainsi la part de la VA industrielle dans le PIB chute rapidement en valeur, mais pas en volume (ce sont donc les prix relatifs qui baissent le plus, pas les quantités produites</a:t>
            </a:r>
            <a:r>
              <a:rPr lang="fr-FR" sz="2400" dirty="0" smtClean="0"/>
              <a:t>)</a:t>
            </a:r>
          </a:p>
          <a:p>
            <a:pPr marL="457200" lvl="1" indent="0">
              <a:buNone/>
            </a:pPr>
            <a:r>
              <a:rPr lang="fr-FR" dirty="0" smtClean="0"/>
              <a:t>    (Cf. Lila </a:t>
            </a:r>
            <a:r>
              <a:rPr lang="fr-FR" dirty="0" err="1" smtClean="0"/>
              <a:t>Demmou</a:t>
            </a:r>
            <a:r>
              <a:rPr lang="fr-FR" dirty="0" smtClean="0"/>
              <a:t>, 2010)</a:t>
            </a:r>
            <a:endParaRPr lang="en-US" dirty="0"/>
          </a:p>
          <a:p>
            <a:pPr marL="0" indent="0">
              <a:buNone/>
            </a:pPr>
            <a:endParaRPr lang="en-US" dirty="0" smtClean="0">
              <a:solidFill>
                <a:schemeClr val="accent1"/>
              </a:solidFill>
            </a:endParaRPr>
          </a:p>
          <a:p>
            <a:endParaRPr lang="en-US" dirty="0" smtClean="0"/>
          </a:p>
        </p:txBody>
      </p:sp>
    </p:spTree>
    <p:extLst>
      <p:ext uri="{BB962C8B-B14F-4D97-AF65-F5344CB8AC3E}">
        <p14:creationId xmlns:p14="http://schemas.microsoft.com/office/powerpoint/2010/main" val="25072789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60648"/>
            <a:ext cx="8229600" cy="1143000"/>
          </a:xfrm>
        </p:spPr>
        <p:txBody>
          <a:bodyPr>
            <a:normAutofit/>
          </a:bodyPr>
          <a:lstStyle/>
          <a:p>
            <a:r>
              <a:rPr lang="en-US" dirty="0" err="1" smtClean="0">
                <a:solidFill>
                  <a:srgbClr val="800000"/>
                </a:solidFill>
              </a:rPr>
              <a:t>Jouer</a:t>
            </a:r>
            <a:r>
              <a:rPr lang="en-US" dirty="0" smtClean="0">
                <a:solidFill>
                  <a:srgbClr val="800000"/>
                </a:solidFill>
              </a:rPr>
              <a:t> de </a:t>
            </a:r>
            <a:r>
              <a:rPr lang="en-US" dirty="0" err="1" smtClean="0">
                <a:solidFill>
                  <a:srgbClr val="800000"/>
                </a:solidFill>
              </a:rPr>
              <a:t>ses</a:t>
            </a:r>
            <a:r>
              <a:rPr lang="en-US" dirty="0" smtClean="0">
                <a:solidFill>
                  <a:srgbClr val="800000"/>
                </a:solidFill>
              </a:rPr>
              <a:t> </a:t>
            </a:r>
            <a:r>
              <a:rPr lang="en-US" dirty="0" err="1" smtClean="0">
                <a:solidFill>
                  <a:srgbClr val="800000"/>
                </a:solidFill>
              </a:rPr>
              <a:t>atouts</a:t>
            </a:r>
            <a:endParaRPr lang="en-US" dirty="0">
              <a:solidFill>
                <a:srgbClr val="800000"/>
              </a:solidFill>
            </a:endParaRPr>
          </a:p>
        </p:txBody>
      </p:sp>
      <p:sp>
        <p:nvSpPr>
          <p:cNvPr id="3" name="Espace réservé du contenu 2"/>
          <p:cNvSpPr>
            <a:spLocks noGrp="1"/>
          </p:cNvSpPr>
          <p:nvPr>
            <p:ph idx="1"/>
          </p:nvPr>
        </p:nvSpPr>
        <p:spPr>
          <a:xfrm>
            <a:off x="323528" y="1196752"/>
            <a:ext cx="8712968" cy="5661248"/>
          </a:xfrm>
        </p:spPr>
        <p:txBody>
          <a:bodyPr>
            <a:normAutofit/>
          </a:bodyPr>
          <a:lstStyle/>
          <a:p>
            <a:pPr marL="457200" lvl="1" indent="0">
              <a:buNone/>
            </a:pPr>
            <a:endParaRPr lang="fr-FR" dirty="0"/>
          </a:p>
          <a:p>
            <a:pPr marL="457200" lvl="1" indent="0">
              <a:buNone/>
            </a:pPr>
            <a:r>
              <a:rPr lang="fr-FR" dirty="0" smtClean="0"/>
              <a:t>3) </a:t>
            </a:r>
            <a:r>
              <a:rPr lang="fr-FR" dirty="0"/>
              <a:t>On est un grand pays : </a:t>
            </a:r>
          </a:p>
          <a:p>
            <a:pPr lvl="2"/>
            <a:r>
              <a:rPr lang="fr-FR" dirty="0" err="1"/>
              <a:t>Bias</a:t>
            </a:r>
            <a:r>
              <a:rPr lang="fr-FR" dirty="0"/>
              <a:t> domestiques et Home </a:t>
            </a:r>
            <a:r>
              <a:rPr lang="fr-FR" dirty="0" err="1"/>
              <a:t>market</a:t>
            </a:r>
            <a:r>
              <a:rPr lang="fr-FR" dirty="0"/>
              <a:t> </a:t>
            </a:r>
            <a:r>
              <a:rPr lang="fr-FR" dirty="0" err="1"/>
              <a:t>effect</a:t>
            </a:r>
            <a:r>
              <a:rPr lang="fr-FR" dirty="0"/>
              <a:t> : les politiques de croissances sont de bonnes politiques de compétitivité.</a:t>
            </a:r>
          </a:p>
          <a:p>
            <a:pPr lvl="2"/>
            <a:endParaRPr lang="fr-FR" dirty="0"/>
          </a:p>
          <a:p>
            <a:pPr marL="457200" lvl="1" indent="0">
              <a:buNone/>
            </a:pPr>
            <a:r>
              <a:rPr lang="fr-FR" dirty="0"/>
              <a:t>4) On a une spécialisation dans les services : </a:t>
            </a:r>
          </a:p>
          <a:p>
            <a:pPr lvl="2"/>
            <a:r>
              <a:rPr lang="fr-FR" dirty="0"/>
              <a:t>Or c’est des marchés encore fortement régulés, où les barrières (y compris au sein de l’UE) restent élevées…</a:t>
            </a:r>
          </a:p>
          <a:p>
            <a:pPr lvl="2"/>
            <a:endParaRPr lang="fr-FR" dirty="0"/>
          </a:p>
          <a:p>
            <a:pPr marL="0" indent="0">
              <a:buNone/>
              <a:defRPr/>
            </a:pPr>
            <a:endParaRPr lang="fr-FR" sz="2000" dirty="0"/>
          </a:p>
          <a:p>
            <a:pPr lvl="1">
              <a:buFont typeface="Arial" pitchFamily="34" charset="0"/>
              <a:buChar char="–"/>
              <a:defRPr/>
            </a:pPr>
            <a:endParaRPr lang="fr-FR" sz="2400" dirty="0"/>
          </a:p>
        </p:txBody>
      </p:sp>
    </p:spTree>
    <p:extLst>
      <p:ext uri="{BB962C8B-B14F-4D97-AF65-F5344CB8AC3E}">
        <p14:creationId xmlns:p14="http://schemas.microsoft.com/office/powerpoint/2010/main" val="305967037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60648"/>
            <a:ext cx="8229600" cy="1143000"/>
          </a:xfrm>
        </p:spPr>
        <p:txBody>
          <a:bodyPr>
            <a:normAutofit fontScale="90000"/>
          </a:bodyPr>
          <a:lstStyle/>
          <a:p>
            <a:r>
              <a:rPr lang="en-US" dirty="0" err="1" smtClean="0">
                <a:solidFill>
                  <a:srgbClr val="800000"/>
                </a:solidFill>
              </a:rPr>
              <a:t>Désindustrialisation</a:t>
            </a:r>
            <a:r>
              <a:rPr lang="en-US" dirty="0" smtClean="0">
                <a:solidFill>
                  <a:srgbClr val="800000"/>
                </a:solidFill>
              </a:rPr>
              <a:t> et </a:t>
            </a:r>
            <a:r>
              <a:rPr lang="en-US" dirty="0" err="1" smtClean="0">
                <a:solidFill>
                  <a:srgbClr val="800000"/>
                </a:solidFill>
              </a:rPr>
              <a:t>compétitivité</a:t>
            </a:r>
            <a:endParaRPr lang="en-US" dirty="0">
              <a:solidFill>
                <a:srgbClr val="800000"/>
              </a:solidFill>
            </a:endParaRPr>
          </a:p>
        </p:txBody>
      </p:sp>
      <p:sp>
        <p:nvSpPr>
          <p:cNvPr id="3" name="Espace réservé du contenu 2"/>
          <p:cNvSpPr>
            <a:spLocks noGrp="1"/>
          </p:cNvSpPr>
          <p:nvPr>
            <p:ph idx="1"/>
          </p:nvPr>
        </p:nvSpPr>
        <p:spPr>
          <a:xfrm>
            <a:off x="323528" y="1196752"/>
            <a:ext cx="8712968" cy="5661248"/>
          </a:xfrm>
        </p:spPr>
        <p:txBody>
          <a:bodyPr>
            <a:normAutofit/>
          </a:bodyPr>
          <a:lstStyle/>
          <a:p>
            <a:pPr marL="788670" lvl="1" indent="-514350">
              <a:buFont typeface="+mj-lt"/>
              <a:buAutoNum type="romanUcPeriod"/>
            </a:pPr>
            <a:endParaRPr lang="en-US" sz="2200" dirty="0" smtClean="0"/>
          </a:p>
          <a:p>
            <a:pPr marL="788670" lvl="1" indent="-514350">
              <a:buFont typeface="+mj-lt"/>
              <a:buAutoNum type="romanUcPeriod"/>
            </a:pPr>
            <a:r>
              <a:rPr lang="fr-FR" dirty="0" smtClean="0"/>
              <a:t>Surtout le concept de compétitivité laisse les économistes sceptiques :</a:t>
            </a:r>
          </a:p>
          <a:p>
            <a:pPr lvl="1"/>
            <a:r>
              <a:rPr lang="fr-FR" sz="2000" dirty="0"/>
              <a:t>Concept adapté aux jeu (à somme nulle) entre entreprises</a:t>
            </a:r>
            <a:r>
              <a:rPr lang="fr-FR" sz="2000" dirty="0" smtClean="0"/>
              <a:t>.</a:t>
            </a:r>
            <a:endParaRPr lang="fr-FR" sz="2000" dirty="0"/>
          </a:p>
          <a:p>
            <a:pPr lvl="1"/>
            <a:r>
              <a:rPr lang="fr-FR" sz="2000" dirty="0"/>
              <a:t>Mais </a:t>
            </a:r>
            <a:r>
              <a:rPr lang="fr-FR" sz="2000" dirty="0" smtClean="0"/>
              <a:t>plus discutable pour </a:t>
            </a:r>
            <a:r>
              <a:rPr lang="fr-FR" sz="2000" dirty="0"/>
              <a:t>les </a:t>
            </a:r>
            <a:r>
              <a:rPr lang="fr-FR" sz="2000" dirty="0" smtClean="0"/>
              <a:t>pays </a:t>
            </a:r>
            <a:r>
              <a:rPr lang="fr-FR" sz="2000" dirty="0"/>
              <a:t>: </a:t>
            </a:r>
            <a:endParaRPr lang="fr-FR" sz="2000" dirty="0" smtClean="0"/>
          </a:p>
          <a:p>
            <a:pPr lvl="2"/>
            <a:r>
              <a:rPr lang="fr-FR" sz="1600" dirty="0" smtClean="0"/>
              <a:t>Equilibre général : la </a:t>
            </a:r>
            <a:r>
              <a:rPr lang="fr-FR" sz="1600" dirty="0"/>
              <a:t>richesse des uns tendant à fournir la demande des autres </a:t>
            </a:r>
            <a:endParaRPr lang="fr-FR" sz="1600" dirty="0" smtClean="0"/>
          </a:p>
          <a:p>
            <a:pPr lvl="2"/>
            <a:r>
              <a:rPr lang="fr-FR" sz="1600" dirty="0" smtClean="0"/>
              <a:t>Solde commercial conduit par le bas de la balance des paiements</a:t>
            </a:r>
          </a:p>
          <a:p>
            <a:pPr lvl="2"/>
            <a:r>
              <a:rPr lang="fr-FR" sz="1600" dirty="0" smtClean="0"/>
              <a:t>Ampleur du gain à l’échange des théories du commerce déterminé par l’évolution des termes de l’échange…</a:t>
            </a:r>
            <a:endParaRPr lang="fr-FR" sz="1600" dirty="0"/>
          </a:p>
          <a:p>
            <a:pPr lvl="1"/>
            <a:endParaRPr lang="fr-FR" dirty="0"/>
          </a:p>
          <a:p>
            <a:pPr marL="845820" lvl="1" indent="-571500">
              <a:buFont typeface="+mj-lt"/>
              <a:buAutoNum type="romanUcPeriod" startAt="2"/>
            </a:pPr>
            <a:r>
              <a:rPr lang="fr-FR" dirty="0" smtClean="0"/>
              <a:t>Le principe de compétitivité n’a finalement de sens qu’en tant que synonyme de productivité et/ou une fois ramené au niveau micro</a:t>
            </a:r>
            <a:endParaRPr lang="fr-FR" dirty="0"/>
          </a:p>
          <a:p>
            <a:pPr marL="1188720" lvl="2" indent="-514350">
              <a:buFont typeface="+mj-lt"/>
              <a:buAutoNum type="romanUcPeriod"/>
            </a:pPr>
            <a:endParaRPr lang="fr-FR" dirty="0" smtClean="0"/>
          </a:p>
          <a:p>
            <a:pPr marL="1188720" lvl="2" indent="-514350">
              <a:buFont typeface="+mj-lt"/>
              <a:buAutoNum type="romanUcPeriod"/>
            </a:pPr>
            <a:endParaRPr lang="en-US" dirty="0"/>
          </a:p>
          <a:p>
            <a:pPr marL="0" indent="0">
              <a:buNone/>
            </a:pPr>
            <a:endParaRPr lang="en-US" dirty="0" smtClean="0">
              <a:solidFill>
                <a:schemeClr val="accent1"/>
              </a:solidFill>
            </a:endParaRPr>
          </a:p>
          <a:p>
            <a:endParaRPr lang="en-US" dirty="0" smtClean="0"/>
          </a:p>
        </p:txBody>
      </p:sp>
    </p:spTree>
    <p:extLst>
      <p:ext uri="{BB962C8B-B14F-4D97-AF65-F5344CB8AC3E}">
        <p14:creationId xmlns:p14="http://schemas.microsoft.com/office/powerpoint/2010/main" val="32242935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60648"/>
            <a:ext cx="8229600" cy="1143000"/>
          </a:xfrm>
        </p:spPr>
        <p:txBody>
          <a:bodyPr>
            <a:normAutofit fontScale="90000"/>
          </a:bodyPr>
          <a:lstStyle/>
          <a:p>
            <a:r>
              <a:rPr lang="en-US" dirty="0" err="1" smtClean="0">
                <a:solidFill>
                  <a:srgbClr val="800000"/>
                </a:solidFill>
              </a:rPr>
              <a:t>Désindustrialisation</a:t>
            </a:r>
            <a:r>
              <a:rPr lang="en-US" dirty="0" smtClean="0">
                <a:solidFill>
                  <a:srgbClr val="800000"/>
                </a:solidFill>
              </a:rPr>
              <a:t> et </a:t>
            </a:r>
            <a:r>
              <a:rPr lang="en-US" dirty="0" err="1" smtClean="0">
                <a:solidFill>
                  <a:srgbClr val="800000"/>
                </a:solidFill>
              </a:rPr>
              <a:t>compétitivité</a:t>
            </a:r>
            <a:endParaRPr lang="en-US" dirty="0">
              <a:solidFill>
                <a:srgbClr val="800000"/>
              </a:solidFill>
            </a:endParaRPr>
          </a:p>
        </p:txBody>
      </p:sp>
      <p:sp>
        <p:nvSpPr>
          <p:cNvPr id="3" name="Espace réservé du contenu 2"/>
          <p:cNvSpPr>
            <a:spLocks noGrp="1"/>
          </p:cNvSpPr>
          <p:nvPr>
            <p:ph idx="1"/>
          </p:nvPr>
        </p:nvSpPr>
        <p:spPr>
          <a:xfrm>
            <a:off x="323528" y="1196752"/>
            <a:ext cx="8712968" cy="5661248"/>
          </a:xfrm>
        </p:spPr>
        <p:txBody>
          <a:bodyPr>
            <a:normAutofit fontScale="92500" lnSpcReduction="10000"/>
          </a:bodyPr>
          <a:lstStyle/>
          <a:p>
            <a:pPr marL="274320" lvl="1" indent="0">
              <a:buNone/>
            </a:pPr>
            <a:endParaRPr lang="fr-FR" dirty="0" smtClean="0"/>
          </a:p>
          <a:p>
            <a:pPr marL="845820" lvl="1" indent="-571500">
              <a:buFont typeface="Courier New"/>
              <a:buChar char="o"/>
            </a:pPr>
            <a:r>
              <a:rPr lang="fr-FR" dirty="0" smtClean="0"/>
              <a:t>Les </a:t>
            </a:r>
            <a:r>
              <a:rPr lang="en-US" dirty="0" err="1" smtClean="0"/>
              <a:t>recherches</a:t>
            </a:r>
            <a:r>
              <a:rPr lang="en-US" dirty="0" smtClean="0"/>
              <a:t> </a:t>
            </a:r>
            <a:r>
              <a:rPr lang="en-US" dirty="0" err="1"/>
              <a:t>récentes</a:t>
            </a:r>
            <a:r>
              <a:rPr lang="en-US" dirty="0"/>
              <a:t> en commerce international </a:t>
            </a:r>
            <a:r>
              <a:rPr lang="en-US" dirty="0" err="1"/>
              <a:t>mettent</a:t>
            </a:r>
            <a:r>
              <a:rPr lang="en-US" dirty="0"/>
              <a:t> </a:t>
            </a:r>
            <a:r>
              <a:rPr lang="en-US" dirty="0" err="1"/>
              <a:t>l’accent</a:t>
            </a:r>
            <a:r>
              <a:rPr lang="en-US" dirty="0"/>
              <a:t> </a:t>
            </a:r>
            <a:r>
              <a:rPr lang="en-US" dirty="0" err="1"/>
              <a:t>sur</a:t>
            </a:r>
            <a:r>
              <a:rPr lang="en-US" dirty="0"/>
              <a:t> les analyses </a:t>
            </a:r>
            <a:r>
              <a:rPr lang="en-US" dirty="0" err="1" smtClean="0"/>
              <a:t>microéconomiques</a:t>
            </a:r>
            <a:r>
              <a:rPr lang="en-US" dirty="0" smtClean="0"/>
              <a:t>…</a:t>
            </a:r>
          </a:p>
          <a:p>
            <a:pPr marL="845820" lvl="1" indent="-571500">
              <a:buFont typeface="Courier New"/>
              <a:buChar char="o"/>
            </a:pPr>
            <a:endParaRPr lang="en-US" dirty="0"/>
          </a:p>
          <a:p>
            <a:pPr marL="845820" lvl="1" indent="-571500">
              <a:buFont typeface="Courier New"/>
              <a:buChar char="o"/>
            </a:pPr>
            <a:r>
              <a:rPr lang="en-US" dirty="0" smtClean="0"/>
              <a:t>… et plus </a:t>
            </a:r>
            <a:r>
              <a:rPr lang="en-US" dirty="0" err="1" smtClean="0"/>
              <a:t>généralement</a:t>
            </a:r>
            <a:r>
              <a:rPr lang="en-US" dirty="0" smtClean="0"/>
              <a:t> </a:t>
            </a:r>
            <a:r>
              <a:rPr lang="en-US" dirty="0" err="1" smtClean="0"/>
              <a:t>sur</a:t>
            </a:r>
            <a:r>
              <a:rPr lang="en-US" dirty="0" smtClean="0"/>
              <a:t> les </a:t>
            </a:r>
            <a:r>
              <a:rPr lang="en-US" dirty="0" err="1" smtClean="0"/>
              <a:t>ajustements</a:t>
            </a:r>
            <a:r>
              <a:rPr lang="en-US" dirty="0" smtClean="0"/>
              <a:t> intra-</a:t>
            </a:r>
            <a:r>
              <a:rPr lang="en-US" dirty="0" err="1" smtClean="0"/>
              <a:t>sectoriels</a:t>
            </a:r>
            <a:r>
              <a:rPr lang="en-US" dirty="0" smtClean="0"/>
              <a:t> </a:t>
            </a:r>
          </a:p>
          <a:p>
            <a:pPr marL="788670" lvl="1" indent="-514350">
              <a:buFont typeface="Courier New"/>
              <a:buChar char="o"/>
            </a:pPr>
            <a:endParaRPr lang="en-US" dirty="0"/>
          </a:p>
          <a:p>
            <a:pPr marL="788670" lvl="1" indent="-514350">
              <a:buFont typeface="Courier New"/>
              <a:buChar char="o"/>
            </a:pPr>
            <a:r>
              <a:rPr lang="en-US" dirty="0" err="1" smtClean="0"/>
              <a:t>Permet</a:t>
            </a:r>
            <a:r>
              <a:rPr lang="en-US" dirty="0" smtClean="0"/>
              <a:t> de </a:t>
            </a:r>
            <a:r>
              <a:rPr lang="en-US" dirty="0" err="1" smtClean="0"/>
              <a:t>mettre</a:t>
            </a:r>
            <a:r>
              <a:rPr lang="en-US" dirty="0" smtClean="0"/>
              <a:t> en lumière les determinants des </a:t>
            </a:r>
            <a:r>
              <a:rPr lang="en-US" dirty="0" err="1" smtClean="0"/>
              <a:t>décisions</a:t>
            </a:r>
            <a:r>
              <a:rPr lang="en-US" dirty="0" smtClean="0"/>
              <a:t> </a:t>
            </a:r>
            <a:r>
              <a:rPr lang="en-US" dirty="0" err="1" smtClean="0"/>
              <a:t>d’exportation</a:t>
            </a:r>
            <a:r>
              <a:rPr lang="en-US" dirty="0" smtClean="0"/>
              <a:t>… et la </a:t>
            </a:r>
            <a:r>
              <a:rPr lang="en-US" dirty="0" err="1" smtClean="0"/>
              <a:t>réaction</a:t>
            </a:r>
            <a:r>
              <a:rPr lang="en-US" dirty="0" smtClean="0"/>
              <a:t> des </a:t>
            </a:r>
            <a:r>
              <a:rPr lang="en-US" dirty="0" err="1" smtClean="0"/>
              <a:t>firmes</a:t>
            </a:r>
            <a:r>
              <a:rPr lang="en-US" dirty="0" smtClean="0"/>
              <a:t> face </a:t>
            </a:r>
            <a:r>
              <a:rPr lang="en-US" dirty="0" err="1" smtClean="0"/>
              <a:t>à</a:t>
            </a:r>
            <a:r>
              <a:rPr lang="en-US" dirty="0" smtClean="0"/>
              <a:t> la concurrence </a:t>
            </a:r>
            <a:r>
              <a:rPr lang="en-US" dirty="0" err="1" smtClean="0"/>
              <a:t>étrangère</a:t>
            </a:r>
            <a:endParaRPr lang="en-US" dirty="0" smtClean="0"/>
          </a:p>
          <a:p>
            <a:pPr marL="788670" lvl="1" indent="-514350">
              <a:buFont typeface="Courier New"/>
              <a:buChar char="o"/>
            </a:pPr>
            <a:endParaRPr lang="en-US" dirty="0"/>
          </a:p>
          <a:p>
            <a:pPr marL="788670" lvl="1" indent="-514350">
              <a:buFont typeface="Courier New"/>
              <a:buChar char="o"/>
            </a:pPr>
            <a:r>
              <a:rPr lang="en-US" dirty="0" smtClean="0"/>
              <a:t>… et </a:t>
            </a:r>
            <a:r>
              <a:rPr lang="en-US" dirty="0" err="1" smtClean="0"/>
              <a:t>d’identifier</a:t>
            </a:r>
            <a:r>
              <a:rPr lang="en-US" dirty="0" smtClean="0"/>
              <a:t> de nouveaux </a:t>
            </a:r>
            <a:r>
              <a:rPr lang="en-US" dirty="0" err="1" smtClean="0"/>
              <a:t>perdants</a:t>
            </a:r>
            <a:r>
              <a:rPr lang="en-US" dirty="0" smtClean="0"/>
              <a:t> </a:t>
            </a:r>
            <a:r>
              <a:rPr lang="en-US" dirty="0" err="1" smtClean="0"/>
              <a:t>à</a:t>
            </a:r>
            <a:r>
              <a:rPr lang="en-US" dirty="0" smtClean="0"/>
              <a:t> la </a:t>
            </a:r>
            <a:r>
              <a:rPr lang="en-US" dirty="0" err="1" smtClean="0"/>
              <a:t>mondialisation</a:t>
            </a:r>
            <a:endParaRPr lang="en-US" dirty="0" smtClean="0"/>
          </a:p>
          <a:p>
            <a:pPr marL="845820" lvl="1" indent="-571500">
              <a:buFont typeface="+mj-lt"/>
              <a:buAutoNum type="romanUcPeriod"/>
            </a:pPr>
            <a:endParaRPr lang="en-US" dirty="0"/>
          </a:p>
          <a:p>
            <a:pPr marL="845820" lvl="1" indent="-571500">
              <a:buFont typeface="+mj-lt"/>
              <a:buAutoNum type="romanUcPeriod"/>
            </a:pPr>
            <a:endParaRPr lang="en-US" dirty="0" smtClean="0"/>
          </a:p>
          <a:p>
            <a:pPr marL="274320" lvl="1" indent="0">
              <a:buNone/>
            </a:pPr>
            <a:endParaRPr lang="en-US" dirty="0"/>
          </a:p>
          <a:p>
            <a:pPr marL="274320" lvl="1" indent="0">
              <a:buNone/>
            </a:pPr>
            <a:endParaRPr lang="en-US" dirty="0"/>
          </a:p>
          <a:p>
            <a:pPr marL="788670" lvl="1" indent="-514350">
              <a:buFont typeface="+mj-lt"/>
              <a:buAutoNum type="romanUcPeriod"/>
            </a:pPr>
            <a:endParaRPr lang="en-US" dirty="0"/>
          </a:p>
          <a:p>
            <a:pPr marL="0" indent="0">
              <a:buNone/>
            </a:pPr>
            <a:endParaRPr lang="en-US" dirty="0" smtClean="0">
              <a:solidFill>
                <a:schemeClr val="accent1"/>
              </a:solidFill>
            </a:endParaRPr>
          </a:p>
          <a:p>
            <a:endParaRPr lang="en-US" dirty="0" smtClean="0"/>
          </a:p>
        </p:txBody>
      </p:sp>
    </p:spTree>
    <p:extLst>
      <p:ext uri="{BB962C8B-B14F-4D97-AF65-F5344CB8AC3E}">
        <p14:creationId xmlns:p14="http://schemas.microsoft.com/office/powerpoint/2010/main" val="40870925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60648"/>
            <a:ext cx="8229600" cy="1143000"/>
          </a:xfrm>
        </p:spPr>
        <p:txBody>
          <a:bodyPr>
            <a:normAutofit/>
          </a:bodyPr>
          <a:lstStyle/>
          <a:p>
            <a:r>
              <a:rPr lang="en-US" dirty="0" smtClean="0">
                <a:solidFill>
                  <a:srgbClr val="800000"/>
                </a:solidFill>
              </a:rPr>
              <a:t>Plan</a:t>
            </a:r>
            <a:endParaRPr lang="en-US" dirty="0">
              <a:solidFill>
                <a:srgbClr val="800000"/>
              </a:solidFill>
            </a:endParaRPr>
          </a:p>
        </p:txBody>
      </p:sp>
      <p:sp>
        <p:nvSpPr>
          <p:cNvPr id="3" name="Espace réservé du contenu 2"/>
          <p:cNvSpPr>
            <a:spLocks noGrp="1"/>
          </p:cNvSpPr>
          <p:nvPr>
            <p:ph idx="1"/>
          </p:nvPr>
        </p:nvSpPr>
        <p:spPr>
          <a:xfrm>
            <a:off x="357158" y="1214422"/>
            <a:ext cx="8501122" cy="5214974"/>
          </a:xfrm>
        </p:spPr>
        <p:txBody>
          <a:bodyPr>
            <a:normAutofit/>
          </a:bodyPr>
          <a:lstStyle/>
          <a:p>
            <a:pPr marL="274320" lvl="1" indent="0">
              <a:buNone/>
            </a:pPr>
            <a:endParaRPr lang="en-US" dirty="0" smtClean="0"/>
          </a:p>
          <a:p>
            <a:pPr marL="274320" lvl="1" indent="0">
              <a:buNone/>
            </a:pPr>
            <a:endParaRPr lang="en-US" dirty="0" smtClean="0"/>
          </a:p>
          <a:p>
            <a:pPr marL="788670" lvl="1" indent="-514350">
              <a:buFont typeface="+mj-lt"/>
              <a:buAutoNum type="romanUcPeriod"/>
            </a:pPr>
            <a:r>
              <a:rPr lang="en-US" dirty="0" smtClean="0"/>
              <a:t>Les </a:t>
            </a:r>
            <a:r>
              <a:rPr lang="en-US" dirty="0" err="1" smtClean="0"/>
              <a:t>entreprises</a:t>
            </a:r>
            <a:r>
              <a:rPr lang="en-US" dirty="0" smtClean="0"/>
              <a:t> </a:t>
            </a:r>
            <a:r>
              <a:rPr lang="en-US" dirty="0" err="1" smtClean="0"/>
              <a:t>dans</a:t>
            </a:r>
            <a:r>
              <a:rPr lang="en-US" dirty="0" smtClean="0"/>
              <a:t> la </a:t>
            </a:r>
            <a:r>
              <a:rPr lang="en-US" dirty="0" err="1" smtClean="0"/>
              <a:t>mondialisation</a:t>
            </a:r>
            <a:r>
              <a:rPr lang="en-US" dirty="0" smtClean="0"/>
              <a:t> : qui ? comment ? </a:t>
            </a:r>
          </a:p>
          <a:p>
            <a:pPr marL="788670" lvl="1" indent="-514350">
              <a:buFont typeface="+mj-lt"/>
              <a:buAutoNum type="romanUcPeriod"/>
            </a:pPr>
            <a:endParaRPr lang="en-US" dirty="0" smtClean="0"/>
          </a:p>
          <a:p>
            <a:pPr marL="788670" lvl="1" indent="-514350">
              <a:buFont typeface="+mj-lt"/>
              <a:buAutoNum type="romanUcPeriod"/>
            </a:pPr>
            <a:r>
              <a:rPr lang="en-US" dirty="0" smtClean="0"/>
              <a:t>Qui </a:t>
            </a:r>
            <a:r>
              <a:rPr lang="en-US" dirty="0" err="1" smtClean="0"/>
              <a:t>sont</a:t>
            </a:r>
            <a:r>
              <a:rPr lang="en-US" dirty="0" smtClean="0"/>
              <a:t> les </a:t>
            </a:r>
            <a:r>
              <a:rPr lang="en-US" dirty="0" err="1" smtClean="0"/>
              <a:t>loosers</a:t>
            </a:r>
            <a:r>
              <a:rPr lang="en-US" dirty="0" smtClean="0"/>
              <a:t> de la </a:t>
            </a:r>
            <a:r>
              <a:rPr lang="en-US" dirty="0" err="1" smtClean="0"/>
              <a:t>mondialisation</a:t>
            </a:r>
            <a:r>
              <a:rPr lang="en-US" dirty="0" smtClean="0"/>
              <a:t> ?</a:t>
            </a:r>
          </a:p>
          <a:p>
            <a:pPr marL="674370" lvl="2" indent="0">
              <a:buNone/>
            </a:pPr>
            <a:endParaRPr lang="en-US" dirty="0"/>
          </a:p>
          <a:p>
            <a:pPr marL="788670" lvl="1" indent="-514350">
              <a:buFont typeface="+mj-lt"/>
              <a:buAutoNum type="romanUcPeriod"/>
            </a:pPr>
            <a:r>
              <a:rPr lang="en-US" dirty="0"/>
              <a:t>La </a:t>
            </a:r>
            <a:r>
              <a:rPr lang="en-US" dirty="0" err="1"/>
              <a:t>politique</a:t>
            </a:r>
            <a:r>
              <a:rPr lang="en-US" dirty="0"/>
              <a:t> </a:t>
            </a:r>
            <a:r>
              <a:rPr lang="en-US" dirty="0" err="1"/>
              <a:t>industrielle</a:t>
            </a:r>
            <a:r>
              <a:rPr lang="en-US" dirty="0"/>
              <a:t> : </a:t>
            </a:r>
            <a:r>
              <a:rPr lang="en-US" dirty="0" err="1"/>
              <a:t>Que</a:t>
            </a:r>
            <a:r>
              <a:rPr lang="en-US" dirty="0"/>
              <a:t> faire ?</a:t>
            </a:r>
          </a:p>
          <a:p>
            <a:pPr marL="274320" lvl="1" indent="0">
              <a:buNone/>
            </a:pPr>
            <a:endParaRPr lang="en-US" dirty="0" smtClean="0"/>
          </a:p>
          <a:p>
            <a:pPr marL="788670" lvl="1" indent="-514350">
              <a:buFont typeface="+mj-lt"/>
              <a:buAutoNum type="romanUcPeriod"/>
            </a:pPr>
            <a:endParaRPr lang="en-US" dirty="0"/>
          </a:p>
          <a:p>
            <a:pPr marL="274320" lvl="1" indent="0">
              <a:buNone/>
            </a:pPr>
            <a:endParaRPr lang="en-US" dirty="0"/>
          </a:p>
          <a:p>
            <a:pPr marL="788670" lvl="1" indent="-514350">
              <a:buFont typeface="+mj-lt"/>
              <a:buAutoNum type="romanUcPeriod"/>
            </a:pPr>
            <a:endParaRPr lang="en-US" dirty="0"/>
          </a:p>
          <a:p>
            <a:pPr marL="0" indent="0">
              <a:buNone/>
            </a:pPr>
            <a:endParaRPr lang="en-US" dirty="0" smtClean="0">
              <a:solidFill>
                <a:schemeClr val="accent1"/>
              </a:solidFill>
            </a:endParaRPr>
          </a:p>
          <a:p>
            <a:endParaRPr lang="en-US" dirty="0" smtClean="0"/>
          </a:p>
        </p:txBody>
      </p:sp>
    </p:spTree>
    <p:extLst>
      <p:ext uri="{BB962C8B-B14F-4D97-AF65-F5344CB8AC3E}">
        <p14:creationId xmlns:p14="http://schemas.microsoft.com/office/powerpoint/2010/main" val="197330654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60648"/>
            <a:ext cx="8229600" cy="1143000"/>
          </a:xfrm>
        </p:spPr>
        <p:txBody>
          <a:bodyPr>
            <a:normAutofit fontScale="90000"/>
          </a:bodyPr>
          <a:lstStyle/>
          <a:p>
            <a:r>
              <a:rPr lang="en-US" dirty="0" smtClean="0">
                <a:solidFill>
                  <a:srgbClr val="800000"/>
                </a:solidFill>
              </a:rPr>
              <a:t>Les </a:t>
            </a:r>
            <a:r>
              <a:rPr lang="en-US" dirty="0" err="1" smtClean="0">
                <a:solidFill>
                  <a:srgbClr val="800000"/>
                </a:solidFill>
              </a:rPr>
              <a:t>entreprises</a:t>
            </a:r>
            <a:r>
              <a:rPr lang="en-US" dirty="0" smtClean="0">
                <a:solidFill>
                  <a:srgbClr val="800000"/>
                </a:solidFill>
              </a:rPr>
              <a:t> </a:t>
            </a:r>
            <a:r>
              <a:rPr lang="en-US" dirty="0" err="1" smtClean="0">
                <a:solidFill>
                  <a:srgbClr val="800000"/>
                </a:solidFill>
              </a:rPr>
              <a:t>dans</a:t>
            </a:r>
            <a:r>
              <a:rPr lang="en-US" dirty="0" smtClean="0">
                <a:solidFill>
                  <a:srgbClr val="800000"/>
                </a:solidFill>
              </a:rPr>
              <a:t> la </a:t>
            </a:r>
            <a:r>
              <a:rPr lang="en-US" dirty="0" err="1" smtClean="0">
                <a:solidFill>
                  <a:srgbClr val="800000"/>
                </a:solidFill>
              </a:rPr>
              <a:t>mondialisation</a:t>
            </a:r>
            <a:endParaRPr lang="en-US" dirty="0">
              <a:solidFill>
                <a:srgbClr val="800000"/>
              </a:solidFill>
            </a:endParaRPr>
          </a:p>
        </p:txBody>
      </p:sp>
      <p:sp>
        <p:nvSpPr>
          <p:cNvPr id="3" name="Espace réservé du contenu 2"/>
          <p:cNvSpPr>
            <a:spLocks noGrp="1"/>
          </p:cNvSpPr>
          <p:nvPr>
            <p:ph idx="1"/>
          </p:nvPr>
        </p:nvSpPr>
        <p:spPr>
          <a:xfrm>
            <a:off x="323528" y="1196752"/>
            <a:ext cx="8712968" cy="5661248"/>
          </a:xfrm>
        </p:spPr>
        <p:txBody>
          <a:bodyPr>
            <a:normAutofit fontScale="92500"/>
          </a:bodyPr>
          <a:lstStyle/>
          <a:p>
            <a:pPr marL="788670" lvl="1" indent="-514350">
              <a:buFont typeface="+mj-lt"/>
              <a:buAutoNum type="romanUcPeriod"/>
            </a:pPr>
            <a:endParaRPr lang="en-US" sz="2200" dirty="0" smtClean="0"/>
          </a:p>
          <a:p>
            <a:pPr marL="788670" lvl="1" indent="-514350">
              <a:buFont typeface="+mj-lt"/>
              <a:buAutoNum type="romanUcPeriod"/>
            </a:pPr>
            <a:r>
              <a:rPr lang="fr-FR" dirty="0" err="1" smtClean="0"/>
              <a:t>Melitz</a:t>
            </a:r>
            <a:r>
              <a:rPr lang="fr-FR" dirty="0" smtClean="0"/>
              <a:t> (2003) prolonge le modèle de </a:t>
            </a:r>
            <a:r>
              <a:rPr lang="fr-FR" dirty="0" err="1" smtClean="0"/>
              <a:t>Krugman</a:t>
            </a:r>
            <a:r>
              <a:rPr lang="fr-FR" dirty="0" smtClean="0"/>
              <a:t> en introduisant des firmes hétérogènes :</a:t>
            </a:r>
          </a:p>
          <a:p>
            <a:pPr marL="1188720" lvl="2" indent="-514350">
              <a:buFont typeface="Courier New"/>
              <a:buChar char="o"/>
            </a:pPr>
            <a:r>
              <a:rPr lang="fr-FR" dirty="0" smtClean="0"/>
              <a:t>Toutes les firmes n’exportent pas</a:t>
            </a:r>
          </a:p>
          <a:p>
            <a:pPr marL="1017270" lvl="2" indent="-342900">
              <a:buFont typeface="Courier New"/>
              <a:buChar char="o"/>
            </a:pPr>
            <a:r>
              <a:rPr lang="fr-FR" dirty="0"/>
              <a:t> </a:t>
            </a:r>
            <a:r>
              <a:rPr lang="fr-FR" dirty="0" smtClean="0"/>
              <a:t>       seules les meilleures le font</a:t>
            </a:r>
          </a:p>
          <a:p>
            <a:pPr marL="1188720" lvl="2" indent="-514350">
              <a:buFont typeface="Courier New"/>
              <a:buChar char="o"/>
            </a:pPr>
            <a:r>
              <a:rPr lang="fr-FR" dirty="0" smtClean="0"/>
              <a:t>L’ouverture commerciale favorise</a:t>
            </a:r>
          </a:p>
          <a:p>
            <a:pPr marL="1017270" lvl="2" indent="-342900">
              <a:buFont typeface="Courier New"/>
              <a:buChar char="o"/>
            </a:pPr>
            <a:r>
              <a:rPr lang="fr-FR" dirty="0"/>
              <a:t> </a:t>
            </a:r>
            <a:r>
              <a:rPr lang="fr-FR" dirty="0" smtClean="0"/>
              <a:t>      les grandes firmes, pénalise les</a:t>
            </a:r>
          </a:p>
          <a:p>
            <a:pPr marL="1017270" lvl="2" indent="-342900">
              <a:buFont typeface="Courier New"/>
              <a:buChar char="o"/>
            </a:pPr>
            <a:r>
              <a:rPr lang="fr-FR" dirty="0"/>
              <a:t> </a:t>
            </a:r>
            <a:r>
              <a:rPr lang="fr-FR" dirty="0" smtClean="0"/>
              <a:t>     petites = effets de rationalisation</a:t>
            </a:r>
            <a:endParaRPr lang="fr-FR" dirty="0"/>
          </a:p>
          <a:p>
            <a:pPr marL="1188720" lvl="2" indent="-514350">
              <a:buFont typeface="+mj-lt"/>
              <a:buAutoNum type="romanUcPeriod"/>
            </a:pPr>
            <a:endParaRPr lang="fr-FR" dirty="0" smtClean="0"/>
          </a:p>
          <a:p>
            <a:pPr marL="1188720" lvl="2" indent="-514350">
              <a:buFont typeface="+mj-lt"/>
              <a:buAutoNum type="romanUcPeriod"/>
            </a:pPr>
            <a:endParaRPr lang="fr-FR" dirty="0"/>
          </a:p>
          <a:p>
            <a:pPr marL="788670" lvl="1" indent="-514350">
              <a:buFont typeface="+mj-lt"/>
              <a:buAutoNum type="romanUcPeriod"/>
            </a:pPr>
            <a:r>
              <a:rPr lang="fr-FR" dirty="0" err="1" smtClean="0"/>
              <a:t>Melitz</a:t>
            </a:r>
            <a:r>
              <a:rPr lang="fr-FR" dirty="0" smtClean="0"/>
              <a:t> </a:t>
            </a:r>
            <a:r>
              <a:rPr lang="fr-FR" dirty="0" err="1" smtClean="0"/>
              <a:t>Ottaviano</a:t>
            </a:r>
            <a:r>
              <a:rPr lang="fr-FR" dirty="0" smtClean="0"/>
              <a:t> (2008) ajoute des effets pro-compétitifs</a:t>
            </a:r>
          </a:p>
          <a:p>
            <a:pPr marL="788670" lvl="1" indent="-514350">
              <a:buFont typeface="+mj-lt"/>
              <a:buAutoNum type="romanUcPeriod"/>
            </a:pPr>
            <a:r>
              <a:rPr lang="fr-FR" dirty="0" smtClean="0"/>
              <a:t>Peter </a:t>
            </a:r>
            <a:r>
              <a:rPr lang="fr-FR" dirty="0" err="1" smtClean="0"/>
              <a:t>Neary</a:t>
            </a:r>
            <a:r>
              <a:rPr lang="fr-FR" dirty="0" smtClean="0"/>
              <a:t>, JF </a:t>
            </a:r>
            <a:r>
              <a:rPr lang="fr-FR" dirty="0" err="1" smtClean="0"/>
              <a:t>Thisse</a:t>
            </a:r>
            <a:r>
              <a:rPr lang="fr-FR" dirty="0" smtClean="0"/>
              <a:t> explorent des structures de marché plus complexes</a:t>
            </a:r>
            <a:endParaRPr lang="en-US" dirty="0" smtClean="0"/>
          </a:p>
          <a:p>
            <a:endParaRPr lang="en-US" dirty="0" smtClean="0"/>
          </a:p>
        </p:txBody>
      </p:sp>
      <p:pic>
        <p:nvPicPr>
          <p:cNvPr id="4" name="Image 3"/>
          <p:cNvPicPr>
            <a:picLocks noChangeAspect="1"/>
          </p:cNvPicPr>
          <p:nvPr/>
        </p:nvPicPr>
        <p:blipFill>
          <a:blip r:embed="rId2"/>
          <a:stretch>
            <a:fillRect/>
          </a:stretch>
        </p:blipFill>
        <p:spPr>
          <a:xfrm>
            <a:off x="6732240" y="2348880"/>
            <a:ext cx="2032000" cy="2540000"/>
          </a:xfrm>
          <a:prstGeom prst="rect">
            <a:avLst/>
          </a:prstGeom>
        </p:spPr>
      </p:pic>
      <p:sp>
        <p:nvSpPr>
          <p:cNvPr id="5" name="ZoneTexte 4"/>
          <p:cNvSpPr txBox="1"/>
          <p:nvPr/>
        </p:nvSpPr>
        <p:spPr>
          <a:xfrm>
            <a:off x="6444208" y="4869160"/>
            <a:ext cx="2592288" cy="369332"/>
          </a:xfrm>
          <a:prstGeom prst="rect">
            <a:avLst/>
          </a:prstGeom>
          <a:noFill/>
        </p:spPr>
        <p:txBody>
          <a:bodyPr wrap="square" rtlCol="0">
            <a:spAutoFit/>
          </a:bodyPr>
          <a:lstStyle/>
          <a:p>
            <a:pPr algn="ctr"/>
            <a:r>
              <a:rPr lang="fr-FR" dirty="0" smtClean="0"/>
              <a:t>Marc </a:t>
            </a:r>
            <a:r>
              <a:rPr lang="fr-FR" dirty="0" err="1" smtClean="0"/>
              <a:t>Melitz</a:t>
            </a:r>
            <a:r>
              <a:rPr lang="fr-FR" dirty="0" smtClean="0"/>
              <a:t> (Harvard)</a:t>
            </a:r>
            <a:endParaRPr lang="fr-FR" dirty="0"/>
          </a:p>
        </p:txBody>
      </p:sp>
    </p:spTree>
    <p:extLst>
      <p:ext uri="{BB962C8B-B14F-4D97-AF65-F5344CB8AC3E}">
        <p14:creationId xmlns:p14="http://schemas.microsoft.com/office/powerpoint/2010/main" val="210323714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60648"/>
            <a:ext cx="8229600" cy="1143000"/>
          </a:xfrm>
        </p:spPr>
        <p:txBody>
          <a:bodyPr>
            <a:normAutofit fontScale="90000"/>
          </a:bodyPr>
          <a:lstStyle/>
          <a:p>
            <a:r>
              <a:rPr lang="en-US" dirty="0" smtClean="0">
                <a:solidFill>
                  <a:srgbClr val="800000"/>
                </a:solidFill>
              </a:rPr>
              <a:t>Les </a:t>
            </a:r>
            <a:r>
              <a:rPr lang="en-US" dirty="0" err="1" smtClean="0">
                <a:solidFill>
                  <a:srgbClr val="800000"/>
                </a:solidFill>
              </a:rPr>
              <a:t>entreprises</a:t>
            </a:r>
            <a:r>
              <a:rPr lang="en-US" dirty="0" smtClean="0">
                <a:solidFill>
                  <a:srgbClr val="800000"/>
                </a:solidFill>
              </a:rPr>
              <a:t> </a:t>
            </a:r>
            <a:r>
              <a:rPr lang="en-US" dirty="0" err="1" smtClean="0">
                <a:solidFill>
                  <a:srgbClr val="800000"/>
                </a:solidFill>
              </a:rPr>
              <a:t>dans</a:t>
            </a:r>
            <a:r>
              <a:rPr lang="en-US" dirty="0" smtClean="0">
                <a:solidFill>
                  <a:srgbClr val="800000"/>
                </a:solidFill>
              </a:rPr>
              <a:t> la </a:t>
            </a:r>
            <a:r>
              <a:rPr lang="en-US" dirty="0" err="1" smtClean="0">
                <a:solidFill>
                  <a:srgbClr val="800000"/>
                </a:solidFill>
              </a:rPr>
              <a:t>mondialisation</a:t>
            </a:r>
            <a:endParaRPr lang="en-US" dirty="0">
              <a:solidFill>
                <a:srgbClr val="800000"/>
              </a:solidFill>
            </a:endParaRPr>
          </a:p>
        </p:txBody>
      </p:sp>
      <p:sp>
        <p:nvSpPr>
          <p:cNvPr id="3" name="Espace réservé du contenu 2"/>
          <p:cNvSpPr>
            <a:spLocks noGrp="1"/>
          </p:cNvSpPr>
          <p:nvPr>
            <p:ph idx="1"/>
          </p:nvPr>
        </p:nvSpPr>
        <p:spPr>
          <a:xfrm>
            <a:off x="323528" y="1196752"/>
            <a:ext cx="8712968" cy="5661248"/>
          </a:xfrm>
        </p:spPr>
        <p:txBody>
          <a:bodyPr>
            <a:normAutofit/>
          </a:bodyPr>
          <a:lstStyle/>
          <a:p>
            <a:pPr marL="274320" lvl="1" indent="0">
              <a:buNone/>
            </a:pPr>
            <a:r>
              <a:rPr lang="fr-FR" dirty="0" smtClean="0"/>
              <a:t>Peu de firmes exportent…</a:t>
            </a:r>
            <a:endParaRPr lang="en-US" dirty="0" smtClean="0">
              <a:solidFill>
                <a:schemeClr val="accent1"/>
              </a:solidFill>
            </a:endParaRPr>
          </a:p>
          <a:p>
            <a:endParaRPr lang="en-US" dirty="0" smtClean="0"/>
          </a:p>
        </p:txBody>
      </p:sp>
      <p:pic>
        <p:nvPicPr>
          <p:cNvPr id="6" name="Image 5"/>
          <p:cNvPicPr>
            <a:picLocks noChangeAspect="1"/>
          </p:cNvPicPr>
          <p:nvPr/>
        </p:nvPicPr>
        <p:blipFill>
          <a:blip r:embed="rId2"/>
          <a:stretch>
            <a:fillRect/>
          </a:stretch>
        </p:blipFill>
        <p:spPr>
          <a:xfrm>
            <a:off x="1187624" y="1772816"/>
            <a:ext cx="6279108" cy="4611928"/>
          </a:xfrm>
          <a:prstGeom prst="rect">
            <a:avLst/>
          </a:prstGeom>
        </p:spPr>
      </p:pic>
    </p:spTree>
    <p:extLst>
      <p:ext uri="{BB962C8B-B14F-4D97-AF65-F5344CB8AC3E}">
        <p14:creationId xmlns:p14="http://schemas.microsoft.com/office/powerpoint/2010/main" val="167337577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Exécutive.thmx</Template>
  <TotalTime>5539</TotalTime>
  <Words>1817</Words>
  <Application>Microsoft Macintosh PowerPoint</Application>
  <PresentationFormat>Présentation à l'écran (4:3)</PresentationFormat>
  <Paragraphs>278</Paragraphs>
  <Slides>40</Slides>
  <Notes>1</Notes>
  <HiddenSlides>0</HiddenSlides>
  <MMClips>0</MMClips>
  <ScaleCrop>false</ScaleCrop>
  <HeadingPairs>
    <vt:vector size="4" baseType="variant">
      <vt:variant>
        <vt:lpstr>Thème</vt:lpstr>
      </vt:variant>
      <vt:variant>
        <vt:i4>1</vt:i4>
      </vt:variant>
      <vt:variant>
        <vt:lpstr>Titres des diapositives</vt:lpstr>
      </vt:variant>
      <vt:variant>
        <vt:i4>40</vt:i4>
      </vt:variant>
    </vt:vector>
  </HeadingPairs>
  <TitlesOfParts>
    <vt:vector size="41" baseType="lpstr">
      <vt:lpstr>Thème Office</vt:lpstr>
      <vt:lpstr> </vt:lpstr>
      <vt:lpstr>Desindustrialisation et compétitivité</vt:lpstr>
      <vt:lpstr>Désindustrialisation et compétitivité</vt:lpstr>
      <vt:lpstr>Désindustrialisation et compétitivité</vt:lpstr>
      <vt:lpstr>Désindustrialisation et compétitivité</vt:lpstr>
      <vt:lpstr>Désindustrialisation et compétitivité</vt:lpstr>
      <vt:lpstr>Plan</vt:lpstr>
      <vt:lpstr>Les entreprises dans la mondialisation</vt:lpstr>
      <vt:lpstr>Les entreprises dans la mondialisation</vt:lpstr>
      <vt:lpstr>Les entreprises dans la mondialisation</vt:lpstr>
      <vt:lpstr>Les entreprises dans la mondialisation</vt:lpstr>
      <vt:lpstr>Les entreprises dans la mondialisation</vt:lpstr>
      <vt:lpstr>Les entreprises dans la mondialisation</vt:lpstr>
      <vt:lpstr>Les entreprises dans la mondialisation</vt:lpstr>
      <vt:lpstr>Les entreprises dans la mondialisation</vt:lpstr>
      <vt:lpstr>Les entreprises dans la mondialisation</vt:lpstr>
      <vt:lpstr>Les entreprises dans la mondialisation</vt:lpstr>
      <vt:lpstr>Les entreprises dans la mondialisation</vt:lpstr>
      <vt:lpstr>Les entreprises dans la mondialisation</vt:lpstr>
      <vt:lpstr>Les entreprises dans la mondialisation</vt:lpstr>
      <vt:lpstr>Les entreprises dans la mondialisation</vt:lpstr>
      <vt:lpstr>La réaction des firmes à la concurrence internationale</vt:lpstr>
      <vt:lpstr>La réaction des firmes à la concurrence internationale</vt:lpstr>
      <vt:lpstr>La réaction des firmes à la concurrence internationale</vt:lpstr>
      <vt:lpstr>La réaction des firmes à la concurrence internationale</vt:lpstr>
      <vt:lpstr>Qui sont les looser de la mondialisation ? </vt:lpstr>
      <vt:lpstr>Qui sont les looser de la mondialisation ? </vt:lpstr>
      <vt:lpstr>Qui sont les looser de la mondialisation ? </vt:lpstr>
      <vt:lpstr>La politique industrielle : que faire ?</vt:lpstr>
      <vt:lpstr>Les pôles de compétitivité</vt:lpstr>
      <vt:lpstr>Les pôles de compétitivité</vt:lpstr>
      <vt:lpstr>Les pôles de compétitivité</vt:lpstr>
      <vt:lpstr>Les pôles de compétitivité</vt:lpstr>
      <vt:lpstr>Les aides à l’export</vt:lpstr>
      <vt:lpstr>Les aides à l’export</vt:lpstr>
      <vt:lpstr>Les aides à l’export</vt:lpstr>
      <vt:lpstr>Les aides à l’export</vt:lpstr>
      <vt:lpstr>Jouer de ses atouts</vt:lpstr>
      <vt:lpstr>Jouer de ses atouts</vt:lpstr>
      <vt:lpstr>Jouer de ses atouts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Trade</dc:title>
  <dc:creator>crozet</dc:creator>
  <cp:lastModifiedBy>Matthieu Crozet</cp:lastModifiedBy>
  <cp:revision>514</cp:revision>
  <dcterms:created xsi:type="dcterms:W3CDTF">2009-07-10T12:40:13Z</dcterms:created>
  <dcterms:modified xsi:type="dcterms:W3CDTF">2013-01-16T22:57:51Z</dcterms:modified>
</cp:coreProperties>
</file>