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35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25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9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64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7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32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0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2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84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2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g.ac-versailles.fr/les-jeux-serieux" TargetMode="External"/><Relationship Id="rId2" Type="http://schemas.openxmlformats.org/officeDocument/2006/relationships/hyperlink" Target="https://creg.ac-versailles.fr/monlycee-net-environnement-numerique-de-travai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g.ac-versailles.fr/projet-e-education-des-exemples-de-parcours-elea-en-economie-et-gestion" TargetMode="External"/><Relationship Id="rId4" Type="http://schemas.openxmlformats.org/officeDocument/2006/relationships/hyperlink" Target="https://creg.ac-versailles.fr/elea-au-service-des-apprentissag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BE932B-2D4E-4060-BC5B-6922ED6EF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9" y="2638639"/>
            <a:ext cx="4981923" cy="1242791"/>
          </a:xfrm>
        </p:spPr>
        <p:txBody>
          <a:bodyPr>
            <a:noAutofit/>
          </a:bodyPr>
          <a:lstStyle/>
          <a:p>
            <a:pPr algn="r"/>
            <a:endParaRPr lang="fr-FR" sz="4400" dirty="0">
              <a:solidFill>
                <a:schemeClr val="bg1"/>
              </a:solidFill>
            </a:endParaRPr>
          </a:p>
          <a:p>
            <a:r>
              <a:rPr lang="fr-FR" sz="4400" b="1" dirty="0"/>
              <a:t>L’HYBRIDATION</a:t>
            </a:r>
          </a:p>
        </p:txBody>
      </p:sp>
      <p:sp>
        <p:nvSpPr>
          <p:cNvPr id="75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elation Client : l'heure est à l'hybridation... | Comarketing-News">
            <a:extLst>
              <a:ext uri="{FF2B5EF4-FFF2-40B4-BE49-F238E27FC236}">
                <a16:creationId xmlns:a16="http://schemas.microsoft.com/office/drawing/2014/main" id="{246F6CFA-B5C2-448E-9D25-044047FD7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2771" y="1932901"/>
            <a:ext cx="6053780" cy="302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3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303">
        <p14:reveal/>
      </p:transition>
    </mc:Choice>
    <mc:Fallback>
      <p:transition spd="slow" advClick="0" advTm="230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705"/>
            <a:ext cx="10515600" cy="833860"/>
          </a:xfrm>
        </p:spPr>
        <p:txBody>
          <a:bodyPr/>
          <a:lstStyle/>
          <a:p>
            <a:r>
              <a:rPr lang="fr-FR" b="1" dirty="0">
                <a:solidFill>
                  <a:srgbClr val="CC0099"/>
                </a:solidFill>
              </a:rPr>
              <a:t>Mise en œuvre de l’hybridation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838200" y="1118601"/>
            <a:ext cx="11353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La TVP, les nouveaux référentiels et les nouvelles progressions peuvent être l’occasion de la mettre en œuvre ;</a:t>
            </a:r>
          </a:p>
          <a:p>
            <a:endParaRPr lang="fr-FR" sz="700" dirty="0"/>
          </a:p>
          <a:p>
            <a:r>
              <a:rPr lang="fr-FR" sz="3200" dirty="0"/>
              <a:t>Les enseignants pourraient être formés selon </a:t>
            </a:r>
            <a:r>
              <a:rPr lang="fr-FR" sz="3200" b="1" dirty="0"/>
              <a:t>différents dispositifs </a:t>
            </a:r>
            <a:r>
              <a:rPr lang="fr-FR" sz="3200" dirty="0"/>
              <a:t>:</a:t>
            </a:r>
          </a:p>
          <a:p>
            <a:endParaRPr lang="fr-FR" sz="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FIL ;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Parcours </a:t>
            </a:r>
            <a:r>
              <a:rPr lang="fr-FR" sz="3200" dirty="0" err="1"/>
              <a:t>M@gistère</a:t>
            </a:r>
            <a:r>
              <a:rPr lang="fr-FR" sz="3200" dirty="0"/>
              <a:t> ;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Webinaires ;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Formations classiques.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fr-FR" sz="100" dirty="0"/>
          </a:p>
          <a:p>
            <a:r>
              <a:rPr lang="fr-FR" sz="3200" b="1" dirty="0"/>
              <a:t>Plusieurs configurations </a:t>
            </a:r>
            <a:r>
              <a:rPr lang="fr-FR" sz="3200" dirty="0"/>
              <a:t>de groupes possibles 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Enseignants d’une même discipline ;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3200" dirty="0"/>
              <a:t>Équipes pluridisciplinaires.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6682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2380">
        <p14:reveal/>
      </p:transition>
    </mc:Choice>
    <mc:Fallback>
      <p:transition spd="slow" advClick="0" advTm="2238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9" y="154117"/>
            <a:ext cx="10515600" cy="833860"/>
          </a:xfrm>
        </p:spPr>
        <p:txBody>
          <a:bodyPr/>
          <a:lstStyle/>
          <a:p>
            <a:r>
              <a:rPr lang="fr-FR" b="1" dirty="0">
                <a:solidFill>
                  <a:srgbClr val="CC0099"/>
                </a:solidFill>
              </a:rPr>
              <a:t>Contenu de la formation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4A8BBD-9485-4675-9B1B-F5E7C93087F2}"/>
              </a:ext>
            </a:extLst>
          </p:cNvPr>
          <p:cNvSpPr txBox="1"/>
          <p:nvPr/>
        </p:nvSpPr>
        <p:spPr>
          <a:xfrm>
            <a:off x="853440" y="1012954"/>
            <a:ext cx="1133856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dirty="0"/>
              <a:t>Apports théoriques,  des neurosciences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dirty="0"/>
              <a:t>Échanges de pratiques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dirty="0"/>
              <a:t>Construction de scénarii disciplinaires, pour la co intervention, l’AP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dirty="0"/>
              <a:t>Construction de séquences spécifiques aux compétences communes à une famille de métiers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dirty="0"/>
              <a:t>Construction et mutualisation de ressources </a:t>
            </a:r>
            <a:r>
              <a:rPr lang="fr-FR" sz="2000" b="1" i="1" dirty="0"/>
              <a:t>(tutoriels, progressions, séquences, outils …)</a:t>
            </a:r>
            <a:endParaRPr lang="fr-FR" sz="2800" b="1" i="1" dirty="0"/>
          </a:p>
          <a:p>
            <a:pPr algn="just"/>
            <a:endParaRPr lang="fr-FR" sz="1600" dirty="0"/>
          </a:p>
          <a:p>
            <a:pPr algn="just"/>
            <a:r>
              <a:rPr lang="fr-FR" sz="2800" b="1" dirty="0">
                <a:solidFill>
                  <a:srgbClr val="C00000"/>
                </a:solidFill>
              </a:rPr>
              <a:t> </a:t>
            </a:r>
            <a:r>
              <a:rPr lang="fr-FR" sz="2400" b="1" dirty="0"/>
              <a:t>À l’issue de la formation, chaque participant devrait repartir avec le story board d’une séquence et être familiarisé avec les outils de l’enseignement à distance </a:t>
            </a:r>
            <a:r>
              <a:rPr lang="fr-FR" sz="2000" b="1" i="1" dirty="0"/>
              <a:t>(boîte à outils) ;</a:t>
            </a:r>
            <a:endParaRPr lang="fr-FR" sz="2400" b="1" i="1" dirty="0"/>
          </a:p>
          <a:p>
            <a:pPr algn="just"/>
            <a:endParaRPr lang="fr-FR" sz="1100" b="1" i="1" dirty="0">
              <a:solidFill>
                <a:srgbClr val="C00000"/>
              </a:solidFill>
            </a:endParaRPr>
          </a:p>
          <a:p>
            <a:pPr algn="just"/>
            <a:endParaRPr lang="fr-FR" sz="1050" dirty="0"/>
          </a:p>
          <a:p>
            <a:pPr algn="just"/>
            <a:r>
              <a:rPr lang="fr-FR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 L’hybridation devrait faire partie intégrante de la formation des entrants dans le métier.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36167">
        <p14:reveal/>
      </p:transition>
    </mc:Choice>
    <mc:Fallback>
      <p:transition spd="slow" advClick="0" advTm="3616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E44B075-B16D-45A6-966B-FF5BA4B6C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420981"/>
            <a:ext cx="10241280" cy="1338943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>
                <a:solidFill>
                  <a:srgbClr val="CC0099"/>
                </a:solidFill>
              </a:rPr>
              <a:t>Révolution numérique </a:t>
            </a:r>
          </a:p>
          <a:p>
            <a:pPr algn="just"/>
            <a:r>
              <a:rPr lang="fr-FR" sz="3200" dirty="0"/>
              <a:t>(télétravail, téléconsultation, achats, ventes et paiements en ligne, webconférences, déclaration d’impôts …)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A61F93E-392F-4AB2-936E-87053921B4C9}"/>
              </a:ext>
            </a:extLst>
          </p:cNvPr>
          <p:cNvSpPr txBox="1"/>
          <p:nvPr/>
        </p:nvSpPr>
        <p:spPr>
          <a:xfrm>
            <a:off x="1219199" y="4775352"/>
            <a:ext cx="10659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ym typeface="Wingdings" panose="05000000000000000000" pitchFamily="2" charset="2"/>
              </a:rPr>
              <a:t> </a:t>
            </a:r>
            <a:r>
              <a:rPr lang="fr-FR" sz="3200" b="1" dirty="0">
                <a:sym typeface="Wingdings" panose="05000000000000000000" pitchFamily="2" charset="2"/>
              </a:rPr>
              <a:t>Nécessité </a:t>
            </a:r>
            <a:r>
              <a:rPr lang="fr-FR" sz="3200" dirty="0">
                <a:sym typeface="Wingdings" panose="05000000000000000000" pitchFamily="2" charset="2"/>
              </a:rPr>
              <a:t>d’adapter notre enseignement à cette évolution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894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735">
        <p14:reveal/>
      </p:transition>
    </mc:Choice>
    <mc:Fallback>
      <p:transition spd="slow" advClick="0" advTm="773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5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C0099"/>
                </a:solidFill>
              </a:rPr>
              <a:t>Définition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1001486" y="2320387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Dispositif de formation qui s’appuie sur un </a:t>
            </a:r>
            <a:r>
              <a:rPr lang="fr-FR" sz="3200" b="1" dirty="0"/>
              <a:t>environnement numérique</a:t>
            </a:r>
            <a:r>
              <a:rPr lang="fr-FR" sz="3200" dirty="0"/>
              <a:t>, avec des activités et ressources en </a:t>
            </a:r>
            <a:r>
              <a:rPr lang="fr-FR" sz="3200" b="1" i="1" dirty="0"/>
              <a:t>présentiel</a:t>
            </a:r>
            <a:r>
              <a:rPr lang="fr-FR" sz="3200" dirty="0"/>
              <a:t> </a:t>
            </a:r>
            <a:r>
              <a:rPr lang="fr-FR" sz="3200" b="1" dirty="0"/>
              <a:t>et</a:t>
            </a:r>
            <a:r>
              <a:rPr lang="fr-FR" sz="3200" dirty="0"/>
              <a:t> à </a:t>
            </a:r>
            <a:r>
              <a:rPr lang="fr-FR" sz="3200" b="1" i="1" dirty="0"/>
              <a:t>distance</a:t>
            </a:r>
            <a:r>
              <a:rPr lang="fr-FR" sz="32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86A2A3-427B-4D3E-A7AF-E0B02C67D38A}"/>
              </a:ext>
            </a:extLst>
          </p:cNvPr>
          <p:cNvSpPr txBox="1"/>
          <p:nvPr/>
        </p:nvSpPr>
        <p:spPr>
          <a:xfrm>
            <a:off x="1001486" y="4511038"/>
            <a:ext cx="10678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Il n’existe </a:t>
            </a:r>
            <a:r>
              <a:rPr lang="fr-FR" sz="3200" b="1" dirty="0"/>
              <a:t>pas de quotité </a:t>
            </a:r>
            <a:r>
              <a:rPr lang="fr-FR" sz="3200" dirty="0"/>
              <a:t>définie pour chacun des temps d’enseignement</a:t>
            </a:r>
          </a:p>
        </p:txBody>
      </p:sp>
    </p:spTree>
    <p:extLst>
      <p:ext uri="{BB962C8B-B14F-4D97-AF65-F5344CB8AC3E}">
        <p14:creationId xmlns:p14="http://schemas.microsoft.com/office/powerpoint/2010/main" val="334097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9042">
        <p14:reveal/>
      </p:transition>
    </mc:Choice>
    <mc:Fallback>
      <p:transition spd="slow" advClick="0" advTm="9042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4711"/>
            <a:ext cx="10515600" cy="75157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C0099"/>
                </a:solidFill>
              </a:rPr>
              <a:t>Modalités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B9212B-D72C-4ADF-A71E-125505E8F361}"/>
              </a:ext>
            </a:extLst>
          </p:cNvPr>
          <p:cNvSpPr txBox="1"/>
          <p:nvPr/>
        </p:nvSpPr>
        <p:spPr>
          <a:xfrm>
            <a:off x="838200" y="1471197"/>
            <a:ext cx="11257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800" b="1" dirty="0"/>
              <a:t>MOOC</a:t>
            </a:r>
            <a:r>
              <a:rPr lang="fr-FR" sz="2800" dirty="0"/>
              <a:t> </a:t>
            </a:r>
            <a:r>
              <a:rPr lang="fr-FR" sz="1600" i="1" dirty="0"/>
              <a:t> </a:t>
            </a:r>
            <a:r>
              <a:rPr lang="fr-FR" sz="2800" dirty="0"/>
              <a:t>: formations en libre accès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800" b="1" dirty="0"/>
              <a:t>E-learning</a:t>
            </a:r>
            <a:r>
              <a:rPr lang="fr-FR" sz="2800" dirty="0"/>
              <a:t> : Ressources dédiées au distanciel 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800" b="1" dirty="0">
                <a:hlinkClick r:id="rId2"/>
              </a:rPr>
              <a:t>ENT</a:t>
            </a:r>
            <a:r>
              <a:rPr lang="fr-FR" sz="2800" b="1" dirty="0"/>
              <a:t> </a:t>
            </a:r>
            <a:r>
              <a:rPr lang="fr-FR" sz="2800" dirty="0"/>
              <a:t>: Accès à distance à des ressources et outils numériques 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800" b="1" dirty="0">
                <a:hlinkClick r:id="rId3"/>
              </a:rPr>
              <a:t>Jeux sérieux </a:t>
            </a:r>
            <a:r>
              <a:rPr lang="fr-FR" sz="2800" dirty="0"/>
              <a:t>: gamification des apprentissages, suivant les codes du jeu vidéo 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800" b="1" dirty="0">
                <a:hlinkClick r:id="rId4"/>
              </a:rPr>
              <a:t>Parcours pédagogiques </a:t>
            </a:r>
            <a:r>
              <a:rPr lang="fr-FR" sz="2000" b="1" i="1" dirty="0"/>
              <a:t>(ex : ÉLÉA) </a:t>
            </a:r>
            <a:r>
              <a:rPr lang="fr-FR" sz="2800" dirty="0"/>
              <a:t>: cheminement permettant d’acquérir des connaissances et des compétences ;</a:t>
            </a:r>
          </a:p>
          <a:p>
            <a:pPr marL="268288"/>
            <a:r>
              <a:rPr lang="fr-FR" sz="2800" dirty="0">
                <a:hlinkClick r:id="rId5"/>
              </a:rPr>
              <a:t>Exemple de parcours </a:t>
            </a:r>
            <a:r>
              <a:rPr lang="fr-FR" sz="2800" cap="small" dirty="0">
                <a:hlinkClick r:id="rId5"/>
              </a:rPr>
              <a:t>Eléa</a:t>
            </a:r>
            <a:r>
              <a:rPr lang="fr-FR" sz="2800" dirty="0">
                <a:hlinkClick r:id="rId5"/>
              </a:rPr>
              <a:t> en économie-gestion</a:t>
            </a:r>
            <a:endParaRPr lang="fr-FR" sz="2800" dirty="0"/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fr-FR" sz="2800" b="1" dirty="0"/>
              <a:t>Webinaires</a:t>
            </a:r>
            <a:r>
              <a:rPr lang="fr-FR" sz="2800" dirty="0"/>
              <a:t> : Réunions interactives de type séminaire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fr-FR" sz="2800" b="1" dirty="0"/>
              <a:t>Classes virtuelles </a:t>
            </a:r>
            <a:r>
              <a:rPr lang="fr-FR" sz="2800" dirty="0"/>
              <a:t>: réunion, à distance, de façon synchrone, d’élèves et de leur enseignant ;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fr-FR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2891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9621">
        <p14:reveal/>
      </p:transition>
    </mc:Choice>
    <mc:Fallback>
      <p:transition spd="slow" advClick="0" advTm="1962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5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C0099"/>
                </a:solidFill>
              </a:rPr>
              <a:t>Contraintes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838199" y="1858833"/>
            <a:ext cx="106658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Techniques</a:t>
            </a:r>
            <a:r>
              <a:rPr lang="fr-FR" sz="3200" dirty="0"/>
              <a:t> (équipements, logiciels, connexion, lieu, familiarisation avec l’environnement) ;</a:t>
            </a:r>
          </a:p>
          <a:p>
            <a:pPr algn="just"/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Fonctionnelles</a:t>
            </a:r>
            <a:r>
              <a:rPr lang="fr-FR" sz="3200" dirty="0"/>
              <a:t> (formation des enseignants, personnes ressources) ;</a:t>
            </a:r>
          </a:p>
          <a:p>
            <a:pPr algn="just"/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Organisationnelles</a:t>
            </a:r>
            <a:r>
              <a:rPr lang="fr-FR" sz="3200" dirty="0"/>
              <a:t> (EDT, 2 temps de formation à repenser , définition des objectifs poursuivis, activités, supports, ressources , évaluations …)</a:t>
            </a:r>
          </a:p>
        </p:txBody>
      </p:sp>
    </p:spTree>
    <p:extLst>
      <p:ext uri="{BB962C8B-B14F-4D97-AF65-F5344CB8AC3E}">
        <p14:creationId xmlns:p14="http://schemas.microsoft.com/office/powerpoint/2010/main" val="26751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7286">
        <p14:reveal/>
      </p:transition>
    </mc:Choice>
    <mc:Fallback>
      <p:transition spd="slow" advClick="0" advTm="1728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8253"/>
            <a:ext cx="11205755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CC0099"/>
                </a:solidFill>
              </a:rPr>
              <a:t>Contraintes spécifiques à l’enseignement à distance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838199" y="1858833"/>
            <a:ext cx="108661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Organisation</a:t>
            </a:r>
            <a:r>
              <a:rPr lang="fr-FR" sz="3200" dirty="0"/>
              <a:t> du travail de l’élève (seul, en équipe, degré d’autonomie, aide, rendu, restitution, évaluation) ;</a:t>
            </a:r>
          </a:p>
          <a:p>
            <a:pPr algn="just"/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Les </a:t>
            </a:r>
            <a:r>
              <a:rPr lang="fr-FR" sz="3200" b="1" dirty="0"/>
              <a:t>supports </a:t>
            </a:r>
            <a:r>
              <a:rPr lang="fr-FR" sz="3200" dirty="0"/>
              <a:t>de formation (lesquels, sous quelle forme, comment </a:t>
            </a:r>
            <a:r>
              <a:rPr lang="fr-FR" sz="2400" i="1" dirty="0"/>
              <a:t>(mail, Drive, distribution),</a:t>
            </a:r>
            <a:r>
              <a:rPr lang="fr-FR" sz="3200" dirty="0"/>
              <a:t> quand leur sont-ils remis </a:t>
            </a:r>
            <a:r>
              <a:rPr lang="fr-FR" sz="2400" i="1" dirty="0"/>
              <a:t>(en amont, téléchargement, synthèse distribuée …), </a:t>
            </a:r>
            <a:r>
              <a:rPr lang="fr-FR" sz="3200" i="1" dirty="0"/>
              <a:t>adaptations pour les élèves à besoins particuliers </a:t>
            </a:r>
            <a:r>
              <a:rPr lang="fr-FR" sz="3200" dirty="0"/>
              <a:t>? ;</a:t>
            </a:r>
          </a:p>
          <a:p>
            <a:pPr algn="just"/>
            <a:endParaRPr lang="fr-FR" sz="1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Le </a:t>
            </a:r>
            <a:r>
              <a:rPr lang="fr-FR" sz="3200" b="1" dirty="0"/>
              <a:t>temps de travail </a:t>
            </a:r>
            <a:r>
              <a:rPr lang="fr-FR" sz="3200" dirty="0"/>
              <a:t>des élèves (30 heures hebdomadaires + travail personnel)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2578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4257">
        <p14:reveal/>
      </p:transition>
    </mc:Choice>
    <mc:Fallback>
      <p:transition spd="slow" advClick="0" advTm="24257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54413"/>
            <a:ext cx="11205755" cy="1325563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C0099"/>
                </a:solidFill>
              </a:rPr>
              <a:t>Points de vigilance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838199" y="1554033"/>
            <a:ext cx="112057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Modification des </a:t>
            </a:r>
            <a:r>
              <a:rPr lang="fr-FR" sz="3200" b="1" dirty="0"/>
              <a:t>habitudes de travail</a:t>
            </a:r>
            <a:r>
              <a:rPr lang="fr-FR" sz="3200" dirty="0"/>
              <a:t>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Nécessité de toujours prévoir un </a:t>
            </a:r>
            <a:r>
              <a:rPr lang="fr-FR" sz="3200" b="1" dirty="0"/>
              <a:t>plan B</a:t>
            </a:r>
            <a:r>
              <a:rPr lang="fr-FR" sz="3200" dirty="0"/>
              <a:t> ; un canal de </a:t>
            </a:r>
            <a:r>
              <a:rPr lang="fr-FR" sz="3200" b="1" dirty="0"/>
              <a:t>secours</a:t>
            </a:r>
            <a:r>
              <a:rPr lang="fr-FR" sz="3200" dirty="0"/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Sentiment d’</a:t>
            </a:r>
            <a:r>
              <a:rPr lang="fr-FR" sz="3200" b="1" dirty="0"/>
              <a:t>isolement</a:t>
            </a:r>
            <a:r>
              <a:rPr lang="fr-FR" sz="3200" dirty="0"/>
              <a:t>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Fatigabilité</a:t>
            </a:r>
            <a:r>
              <a:rPr lang="fr-FR" sz="3200" dirty="0"/>
              <a:t> des sens de l’ouïe et de la vision </a:t>
            </a:r>
            <a:r>
              <a:rPr lang="fr-FR" sz="2400" i="1" dirty="0"/>
              <a:t>(nombre de </a:t>
            </a:r>
            <a:r>
              <a:rPr lang="fr-FR" sz="2400" i="1" dirty="0" err="1"/>
              <a:t>visios</a:t>
            </a:r>
            <a:r>
              <a:rPr lang="fr-FR" sz="2400" i="1" dirty="0"/>
              <a:t>) </a:t>
            </a:r>
            <a:r>
              <a:rPr lang="fr-FR" sz="3200" dirty="0"/>
              <a:t>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Absence des </a:t>
            </a:r>
            <a:r>
              <a:rPr lang="fr-FR" sz="3200" b="1" dirty="0"/>
              <a:t>signaux non verbaux </a:t>
            </a:r>
            <a:r>
              <a:rPr lang="fr-FR" sz="3200" dirty="0"/>
              <a:t>qui fluidifient la relation 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Modification des </a:t>
            </a:r>
            <a:r>
              <a:rPr lang="fr-FR" sz="3200" b="1" dirty="0"/>
              <a:t>interactions et phénomènes de groupe </a:t>
            </a:r>
            <a:r>
              <a:rPr lang="fr-FR" sz="3200" dirty="0"/>
              <a:t>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  <a:p>
            <a:pPr algn="just"/>
            <a:r>
              <a:rPr lang="fr-FR" sz="3200" dirty="0">
                <a:sym typeface="Wingdings" panose="05000000000000000000" pitchFamily="2" charset="2"/>
              </a:rPr>
              <a:t> Nécessité de </a:t>
            </a:r>
            <a:r>
              <a:rPr lang="fr-FR" sz="3200" b="1" dirty="0">
                <a:sym typeface="Wingdings" panose="05000000000000000000" pitchFamily="2" charset="2"/>
              </a:rPr>
              <a:t>se préparer</a:t>
            </a:r>
            <a:r>
              <a:rPr lang="fr-FR" sz="3200" dirty="0">
                <a:sym typeface="Wingdings" panose="05000000000000000000" pitchFamily="2" charset="2"/>
              </a:rPr>
              <a:t>, de </a:t>
            </a:r>
            <a:r>
              <a:rPr lang="fr-FR" sz="3200" b="1" dirty="0">
                <a:sym typeface="Wingdings" panose="05000000000000000000" pitchFamily="2" charset="2"/>
              </a:rPr>
              <a:t>préparer</a:t>
            </a:r>
            <a:r>
              <a:rPr lang="fr-FR" sz="3200" dirty="0">
                <a:sym typeface="Wingdings" panose="05000000000000000000" pitchFamily="2" charset="2"/>
              </a:rPr>
              <a:t> les élèves, des les installer dans un environnement numérique </a:t>
            </a:r>
            <a:r>
              <a:rPr lang="fr-FR" sz="3200" b="1" dirty="0">
                <a:sym typeface="Wingdings" panose="05000000000000000000" pitchFamily="2" charset="2"/>
              </a:rPr>
              <a:t>sécurisant</a:t>
            </a:r>
            <a:r>
              <a:rPr lang="fr-FR" sz="3200" dirty="0">
                <a:sym typeface="Wingdings" panose="05000000000000000000" pitchFamily="2" charset="2"/>
              </a:rPr>
              <a:t> avec l’utilisation, à distance, d’équipements et outils familiers.</a:t>
            </a:r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419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4246">
        <p14:reveal/>
      </p:transition>
    </mc:Choice>
    <mc:Fallback>
      <p:transition spd="slow" advClick="0" advTm="24246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54413"/>
            <a:ext cx="11353801" cy="1325563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rgbClr val="CC0099"/>
                </a:solidFill>
              </a:rPr>
              <a:t>Freins à la mise en place de l’hybridation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746759" y="1980753"/>
            <a:ext cx="1120575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Fracture numérique</a:t>
            </a:r>
            <a:r>
              <a:rPr lang="fr-FR" sz="3200" dirty="0"/>
              <a:t>, en dépit de la distribution de tablettes </a:t>
            </a:r>
            <a:r>
              <a:rPr lang="fr-FR" sz="2400" i="1" dirty="0"/>
              <a:t>(pas toujours adaptées, en fonction des filières) </a:t>
            </a:r>
            <a:r>
              <a:rPr lang="fr-FR" sz="3200" dirty="0"/>
              <a:t>;</a:t>
            </a:r>
          </a:p>
          <a:p>
            <a:pPr algn="just"/>
            <a:endParaRPr lang="fr-FR" sz="14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Inégalités </a:t>
            </a:r>
            <a:r>
              <a:rPr lang="fr-FR" sz="3200" dirty="0"/>
              <a:t>dans les conditions de travail des élèves ;</a:t>
            </a:r>
          </a:p>
          <a:p>
            <a:pPr algn="just"/>
            <a:endParaRPr lang="fr-FR" sz="14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Les établissements sont inégalement dotés ;</a:t>
            </a:r>
          </a:p>
          <a:p>
            <a:pPr algn="just"/>
            <a:endParaRPr lang="fr-FR" sz="14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dirty="0"/>
              <a:t>Tous les enseignants ne se sentent </a:t>
            </a:r>
            <a:r>
              <a:rPr lang="fr-FR" sz="3200" b="1" dirty="0"/>
              <a:t>pas à l’aise </a:t>
            </a:r>
            <a:r>
              <a:rPr lang="fr-FR" sz="3200" dirty="0"/>
              <a:t>avec le numérique ;</a:t>
            </a:r>
          </a:p>
          <a:p>
            <a:pPr algn="just"/>
            <a:endParaRPr lang="fr-FR" sz="14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Surcharge de travail </a:t>
            </a:r>
            <a:r>
              <a:rPr lang="fr-FR" sz="3200" dirty="0"/>
              <a:t>pour l’enseignant ; </a:t>
            </a:r>
            <a:r>
              <a:rPr lang="fr-FR" sz="3200" b="1" dirty="0"/>
              <a:t>non valorisée </a:t>
            </a:r>
            <a:r>
              <a:rPr lang="fr-FR" sz="3200" dirty="0"/>
              <a:t>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8589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8250">
        <p14:reveal/>
      </p:transition>
    </mc:Choice>
    <mc:Fallback>
      <p:transition spd="slow" advClick="0" advTm="1825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78CD1-6050-4F6E-97A3-44FDDF5B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5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C0099"/>
                </a:solidFill>
              </a:rPr>
              <a:t>Avantages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F189A-5BF5-440D-83B9-2D78BDB300B1}"/>
              </a:ext>
            </a:extLst>
          </p:cNvPr>
          <p:cNvSpPr txBox="1"/>
          <p:nvPr/>
        </p:nvSpPr>
        <p:spPr>
          <a:xfrm>
            <a:off x="763088" y="2302970"/>
            <a:ext cx="1066582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Du point de vue des séquences</a:t>
            </a:r>
            <a:r>
              <a:rPr lang="fr-FR" sz="3200" dirty="0"/>
              <a:t> : obligation de penser, structurer et séquencer plus finement les enseignements ;</a:t>
            </a:r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3200" b="1" dirty="0"/>
              <a:t>Du point de vue de la gestion de classe :</a:t>
            </a:r>
            <a:r>
              <a:rPr lang="fr-FR" sz="3200" dirty="0"/>
              <a:t> Mise au travail plus rapide et collaboration plus efficace, du fait de la mise en sourdine des phénomènes de groupe.</a:t>
            </a:r>
          </a:p>
          <a:p>
            <a:pPr algn="just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7459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1731">
        <p14:reveal/>
      </p:transition>
    </mc:Choice>
    <mc:Fallback>
      <p:transition spd="slow" advClick="0" advTm="11731">
        <p:fade/>
      </p:transition>
    </mc:Fallback>
  </mc:AlternateContent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659</Words>
  <Application>Microsoft Office PowerPoint</Application>
  <PresentationFormat>Grand écran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Gill Sans Nova</vt:lpstr>
      <vt:lpstr>Wingdings</vt:lpstr>
      <vt:lpstr>GradientVTI</vt:lpstr>
      <vt:lpstr>Présentation PowerPoint</vt:lpstr>
      <vt:lpstr>Présentation PowerPoint</vt:lpstr>
      <vt:lpstr>Définition :</vt:lpstr>
      <vt:lpstr>Modalités :</vt:lpstr>
      <vt:lpstr>Contraintes :</vt:lpstr>
      <vt:lpstr>Contraintes spécifiques à l’enseignement à distance :</vt:lpstr>
      <vt:lpstr>Points de vigilance :</vt:lpstr>
      <vt:lpstr>Freins à la mise en place de l’hybridation :</vt:lpstr>
      <vt:lpstr>Avantages :</vt:lpstr>
      <vt:lpstr>Mise en œuvre de l’hybridation :</vt:lpstr>
      <vt:lpstr>Contenu de la formation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BIDOLET</dc:creator>
  <cp:lastModifiedBy>Benoit Deguerville</cp:lastModifiedBy>
  <cp:revision>18</cp:revision>
  <dcterms:created xsi:type="dcterms:W3CDTF">2021-01-11T10:49:49Z</dcterms:created>
  <dcterms:modified xsi:type="dcterms:W3CDTF">2021-04-02T19:37:34Z</dcterms:modified>
</cp:coreProperties>
</file>