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D0D8E8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91EFB3-8555-4805-B687-370D6EB58B62}" type="datetimeFigureOut">
              <a:rPr lang="fr-FR" smtClean="0"/>
              <a:pPr/>
              <a:t>20/03/2012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A52277-45A1-4847-BBA5-EC299944246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52277-45A1-4847-BBA5-EC299944246B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52277-45A1-4847-BBA5-EC299944246B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52277-45A1-4847-BBA5-EC299944246B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52277-45A1-4847-BBA5-EC299944246B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52277-45A1-4847-BBA5-EC299944246B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52277-45A1-4847-BBA5-EC299944246B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52277-45A1-4847-BBA5-EC299944246B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20/03/2012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20/03/2012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20/03/2012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20/03/2012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20/03/2012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20/03/2012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20/03/2012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20/03/2012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20/03/2012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20/03/2012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20/03/2012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20/03/2012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428596" y="1000108"/>
          <a:ext cx="8358246" cy="531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6082"/>
                <a:gridCol w="2571768"/>
                <a:gridCol w="300039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Thèmes 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Durée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Notions et contenus</a:t>
                      </a:r>
                      <a:endParaRPr lang="fr-FR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Qu’est-ce que le</a:t>
                      </a:r>
                      <a:r>
                        <a:rPr lang="fr-FR" baseline="0" dirty="0" smtClean="0"/>
                        <a:t> droit ?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15% de la durée annuelle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>
                          <a:solidFill>
                            <a:srgbClr val="0000FF"/>
                          </a:solidFill>
                        </a:rPr>
                        <a:t>Soit </a:t>
                      </a:r>
                      <a:r>
                        <a:rPr lang="fr-FR" dirty="0" smtClean="0">
                          <a:solidFill>
                            <a:srgbClr val="0000FF"/>
                          </a:solidFill>
                        </a:rPr>
                        <a:t>environ 4 </a:t>
                      </a:r>
                      <a:r>
                        <a:rPr lang="fr-FR" dirty="0" smtClean="0">
                          <a:solidFill>
                            <a:srgbClr val="0000FF"/>
                          </a:solidFill>
                        </a:rPr>
                        <a:t>semaines*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Le droit et les fonctions du droit</a:t>
                      </a:r>
                    </a:p>
                    <a:p>
                      <a:r>
                        <a:rPr lang="fr-FR" dirty="0" smtClean="0"/>
                        <a:t>La règle de droit</a:t>
                      </a:r>
                    </a:p>
                    <a:p>
                      <a:r>
                        <a:rPr lang="fr-FR" dirty="0" smtClean="0"/>
                        <a:t>Les sources du droit</a:t>
                      </a:r>
                      <a:endParaRPr lang="fr-FR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Comment le droit permet-il de régler un litige ?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25% de la durée annuelle</a:t>
                      </a:r>
                    </a:p>
                    <a:p>
                      <a:pPr algn="ctr"/>
                      <a:r>
                        <a:rPr lang="fr-FR" dirty="0" smtClean="0">
                          <a:solidFill>
                            <a:srgbClr val="0000FF"/>
                          </a:solidFill>
                        </a:rPr>
                        <a:t>Soit </a:t>
                      </a:r>
                      <a:r>
                        <a:rPr lang="fr-FR" dirty="0" smtClean="0">
                          <a:solidFill>
                            <a:srgbClr val="0000FF"/>
                          </a:solidFill>
                        </a:rPr>
                        <a:t>7 </a:t>
                      </a:r>
                      <a:r>
                        <a:rPr lang="fr-FR" dirty="0" smtClean="0">
                          <a:solidFill>
                            <a:srgbClr val="0000FF"/>
                          </a:solidFill>
                        </a:rPr>
                        <a:t>semaines*</a:t>
                      </a:r>
                      <a:endParaRPr lang="fr-FR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Le litige</a:t>
                      </a:r>
                    </a:p>
                    <a:p>
                      <a:r>
                        <a:rPr lang="fr-FR" dirty="0" smtClean="0"/>
                        <a:t>La preuve</a:t>
                      </a:r>
                    </a:p>
                    <a:p>
                      <a:r>
                        <a:rPr lang="fr-FR" dirty="0" smtClean="0"/>
                        <a:t>Le recours au juge</a:t>
                      </a:r>
                      <a:endParaRPr lang="fr-FR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Qui peut faire valoir ses droits ?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15% de la durée annuelle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>
                          <a:solidFill>
                            <a:srgbClr val="0000FF"/>
                          </a:solidFill>
                        </a:rPr>
                        <a:t>Soit </a:t>
                      </a:r>
                      <a:r>
                        <a:rPr lang="fr-FR" dirty="0" smtClean="0">
                          <a:solidFill>
                            <a:srgbClr val="0000FF"/>
                          </a:solidFill>
                        </a:rPr>
                        <a:t>environ 4 </a:t>
                      </a:r>
                      <a:r>
                        <a:rPr lang="fr-FR" dirty="0" smtClean="0">
                          <a:solidFill>
                            <a:srgbClr val="0000FF"/>
                          </a:solidFill>
                        </a:rPr>
                        <a:t>semaines*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La personne physique</a:t>
                      </a:r>
                    </a:p>
                    <a:p>
                      <a:r>
                        <a:rPr lang="fr-FR" dirty="0" smtClean="0"/>
                        <a:t>La personne morale</a:t>
                      </a:r>
                      <a:endParaRPr lang="fr-FR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Quels sont les droits reconnus aux personnes ?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15% de la durée annuelle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>
                          <a:solidFill>
                            <a:srgbClr val="0000FF"/>
                          </a:solidFill>
                        </a:rPr>
                        <a:t>Soit </a:t>
                      </a:r>
                      <a:r>
                        <a:rPr lang="fr-FR" dirty="0" smtClean="0">
                          <a:solidFill>
                            <a:srgbClr val="0000FF"/>
                          </a:solidFill>
                        </a:rPr>
                        <a:t>environ 4 </a:t>
                      </a:r>
                      <a:r>
                        <a:rPr lang="fr-FR" dirty="0" smtClean="0">
                          <a:solidFill>
                            <a:srgbClr val="0000FF"/>
                          </a:solidFill>
                        </a:rPr>
                        <a:t>semaines*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Les droits de la personne</a:t>
                      </a:r>
                    </a:p>
                    <a:p>
                      <a:r>
                        <a:rPr lang="fr-FR" dirty="0" smtClean="0"/>
                        <a:t>Les droits sur les biens : le droit de propriété</a:t>
                      </a:r>
                      <a:endParaRPr lang="fr-FR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Quel est le rôle du contrat ?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25% de la durée annuelle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>
                          <a:solidFill>
                            <a:srgbClr val="0000FF"/>
                          </a:solidFill>
                        </a:rPr>
                        <a:t>Soit </a:t>
                      </a:r>
                      <a:r>
                        <a:rPr lang="fr-FR" dirty="0" smtClean="0">
                          <a:solidFill>
                            <a:srgbClr val="0000FF"/>
                          </a:solidFill>
                        </a:rPr>
                        <a:t>7 </a:t>
                      </a:r>
                      <a:r>
                        <a:rPr lang="fr-FR" dirty="0" smtClean="0">
                          <a:solidFill>
                            <a:srgbClr val="0000FF"/>
                          </a:solidFill>
                        </a:rPr>
                        <a:t>semaines*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La formation du contrat</a:t>
                      </a:r>
                    </a:p>
                    <a:p>
                      <a:r>
                        <a:rPr lang="fr-FR" dirty="0" smtClean="0"/>
                        <a:t>L’exécution du contrat</a:t>
                      </a:r>
                    </a:p>
                    <a:p>
                      <a:r>
                        <a:rPr lang="fr-FR" dirty="0" smtClean="0"/>
                        <a:t>Le contrat de consommation</a:t>
                      </a:r>
                      <a:endParaRPr lang="fr-FR" dirty="0"/>
                    </a:p>
                  </a:txBody>
                  <a:tcPr anchor="ctr"/>
                </a:tc>
              </a:tr>
              <a:tr h="370840">
                <a:tc gridSpan="3">
                  <a:txBody>
                    <a:bodyPr/>
                    <a:lstStyle/>
                    <a:p>
                      <a:r>
                        <a:rPr lang="fr-FR" i="1" dirty="0" smtClean="0"/>
                        <a:t>* Calculé sur une base de </a:t>
                      </a:r>
                      <a:r>
                        <a:rPr lang="fr-FR" i="1" dirty="0" smtClean="0"/>
                        <a:t>28 </a:t>
                      </a:r>
                      <a:r>
                        <a:rPr lang="fr-FR" i="1" dirty="0" smtClean="0"/>
                        <a:t>semaines de</a:t>
                      </a:r>
                      <a:r>
                        <a:rPr lang="fr-FR" i="1" baseline="0" dirty="0" smtClean="0"/>
                        <a:t> cours par an.</a:t>
                      </a:r>
                      <a:endParaRPr lang="fr-FR" i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dirty="0" smtClean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Rectangle à coins arrondis 4"/>
          <p:cNvSpPr/>
          <p:nvPr/>
        </p:nvSpPr>
        <p:spPr>
          <a:xfrm>
            <a:off x="1428728" y="285728"/>
            <a:ext cx="6357982" cy="571504"/>
          </a:xfrm>
          <a:prstGeom prst="roundRect">
            <a:avLst/>
          </a:prstGeom>
          <a:solidFill>
            <a:srgbClr val="D0D8E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 smtClean="0">
                <a:solidFill>
                  <a:schemeClr val="accent1">
                    <a:lumMod val="75000"/>
                  </a:schemeClr>
                </a:solidFill>
              </a:rPr>
              <a:t>Programme Droit 1</a:t>
            </a:r>
            <a:r>
              <a:rPr lang="fr-FR" sz="2800" b="1" baseline="30000" dirty="0" smtClean="0">
                <a:solidFill>
                  <a:schemeClr val="accent1">
                    <a:lumMod val="75000"/>
                  </a:schemeClr>
                </a:solidFill>
              </a:rPr>
              <a:t>ère</a:t>
            </a:r>
            <a:r>
              <a:rPr lang="fr-FR" sz="2800" b="1" dirty="0" smtClean="0">
                <a:solidFill>
                  <a:schemeClr val="accent1">
                    <a:lumMod val="75000"/>
                  </a:schemeClr>
                </a:solidFill>
              </a:rPr>
              <a:t> STMG</a:t>
            </a:r>
            <a:endParaRPr lang="fr-FR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</a:t>
            </a:fld>
            <a:endParaRPr lang="fr-BE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>
          <a:xfrm>
            <a:off x="2357422" y="6356350"/>
            <a:ext cx="4143404" cy="365125"/>
          </a:xfrm>
        </p:spPr>
        <p:txBody>
          <a:bodyPr/>
          <a:lstStyle/>
          <a:p>
            <a:r>
              <a:rPr lang="fr-FR" dirty="0" smtClean="0"/>
              <a:t>Mireille Laborie - Formations STMG - Structure programme</a:t>
            </a:r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428596" y="1714488"/>
          <a:ext cx="8358247" cy="412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8"/>
                <a:gridCol w="7215239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6</a:t>
                      </a:r>
                      <a:r>
                        <a:rPr lang="fr-FR" baseline="0" dirty="0" smtClean="0"/>
                        <a:t> t</a:t>
                      </a:r>
                      <a:r>
                        <a:rPr lang="fr-FR" dirty="0" smtClean="0"/>
                        <a:t>hèmes</a:t>
                      </a:r>
                      <a:r>
                        <a:rPr lang="fr-FR" baseline="0" dirty="0" smtClean="0"/>
                        <a:t> en classe de première</a:t>
                      </a:r>
                      <a:endParaRPr lang="fr-FR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</a:tr>
              <a:tr h="557854">
                <a:tc>
                  <a:txBody>
                    <a:bodyPr/>
                    <a:lstStyle/>
                    <a:p>
                      <a:r>
                        <a:rPr lang="fr-FR" dirty="0" smtClean="0"/>
                        <a:t>Thème 1</a:t>
                      </a:r>
                      <a:endParaRPr lang="fr-FR" dirty="0"/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Quelles</a:t>
                      </a:r>
                      <a:r>
                        <a:rPr lang="fr-FR" b="1" baseline="0" dirty="0" smtClean="0"/>
                        <a:t> sont les grandes questions économiques et leurs enjeux actuels ?</a:t>
                      </a:r>
                      <a:endParaRPr lang="fr-FR" b="1" dirty="0"/>
                    </a:p>
                    <a:p>
                      <a:pPr algn="ctr"/>
                      <a:endParaRPr lang="fr-FR" dirty="0" smtClean="0"/>
                    </a:p>
                    <a:p>
                      <a:pPr algn="ctr"/>
                      <a:r>
                        <a:rPr lang="fr-FR" dirty="0" smtClean="0">
                          <a:solidFill>
                            <a:srgbClr val="0000FF"/>
                          </a:solidFill>
                        </a:rPr>
                        <a:t>15% de la durée annuelle,</a:t>
                      </a:r>
                      <a:r>
                        <a:rPr lang="fr-FR" baseline="0" dirty="0" smtClean="0">
                          <a:solidFill>
                            <a:srgbClr val="0000FF"/>
                          </a:solidFill>
                        </a:rPr>
                        <a:t> s</a:t>
                      </a:r>
                      <a:r>
                        <a:rPr lang="fr-FR" dirty="0" smtClean="0">
                          <a:solidFill>
                            <a:srgbClr val="0000FF"/>
                          </a:solidFill>
                        </a:rPr>
                        <a:t>oit environ 4 semaines*</a:t>
                      </a:r>
                    </a:p>
                    <a:p>
                      <a:pPr algn="ctr"/>
                      <a:endParaRPr lang="fr-FR" dirty="0" smtClean="0"/>
                    </a:p>
                    <a:p>
                      <a:r>
                        <a:rPr lang="fr-FR" b="1" dirty="0" smtClean="0"/>
                        <a:t>I.1</a:t>
                      </a:r>
                      <a:r>
                        <a:rPr lang="fr-FR" b="1" baseline="0" dirty="0" smtClean="0"/>
                        <a:t> Production, répartition, dépenses</a:t>
                      </a:r>
                    </a:p>
                    <a:p>
                      <a:r>
                        <a:rPr lang="fr-FR" baseline="0" dirty="0" smtClean="0"/>
                        <a:t>Les choix économiques, les besoins, les biens et les services, la rareté.</a:t>
                      </a:r>
                    </a:p>
                    <a:p>
                      <a:r>
                        <a:rPr lang="fr-FR" b="1" baseline="0" dirty="0" smtClean="0"/>
                        <a:t>I.2 Les agents économiques</a:t>
                      </a:r>
                    </a:p>
                    <a:p>
                      <a:r>
                        <a:rPr lang="fr-FR" baseline="0" dirty="0" smtClean="0"/>
                        <a:t>Les différents agents économiques et leur fonction principale.</a:t>
                      </a:r>
                    </a:p>
                    <a:p>
                      <a:r>
                        <a:rPr lang="fr-FR" b="1" baseline="0" dirty="0" smtClean="0"/>
                        <a:t>I.3 Les échanges économiques</a:t>
                      </a:r>
                    </a:p>
                    <a:p>
                      <a:r>
                        <a:rPr lang="fr-FR" baseline="0" dirty="0" smtClean="0"/>
                        <a:t>La spécialisation, l’échange, le prix</a:t>
                      </a:r>
                    </a:p>
                    <a:p>
                      <a:r>
                        <a:rPr lang="fr-FR" baseline="0" dirty="0" smtClean="0"/>
                        <a:t>Les interrelations entre les agents économiques</a:t>
                      </a:r>
                    </a:p>
                    <a:p>
                      <a:r>
                        <a:rPr lang="fr-FR" baseline="0" dirty="0" smtClean="0"/>
                        <a:t>Les fonctions de la monnaie</a:t>
                      </a:r>
                      <a:endParaRPr lang="fr-FR" dirty="0"/>
                    </a:p>
                  </a:txBody>
                  <a:tcPr anchor="ctr"/>
                </a:tc>
              </a:tr>
              <a:tr h="500066">
                <a:tc>
                  <a:txBody>
                    <a:bodyPr/>
                    <a:lstStyle/>
                    <a:p>
                      <a:r>
                        <a:rPr lang="fr-FR" dirty="0" smtClean="0"/>
                        <a:t>Durée</a:t>
                      </a:r>
                      <a:endParaRPr lang="fr-FR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219200">
                <a:tc>
                  <a:txBody>
                    <a:bodyPr/>
                    <a:lstStyle/>
                    <a:p>
                      <a:r>
                        <a:rPr lang="fr-FR" dirty="0" smtClean="0"/>
                        <a:t>Sous-thèmes et notions</a:t>
                      </a:r>
                      <a:endParaRPr lang="fr-FR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fr-FR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i="1" dirty="0" smtClean="0"/>
                        <a:t>* Calculé sur une base de </a:t>
                      </a:r>
                      <a:r>
                        <a:rPr lang="fr-FR" i="1" dirty="0" smtClean="0"/>
                        <a:t>28 </a:t>
                      </a:r>
                      <a:r>
                        <a:rPr lang="fr-FR" i="1" dirty="0" smtClean="0"/>
                        <a:t>semaines de</a:t>
                      </a:r>
                      <a:r>
                        <a:rPr lang="fr-FR" i="1" baseline="0" dirty="0" smtClean="0"/>
                        <a:t> cours par an.</a:t>
                      </a:r>
                      <a:endParaRPr lang="fr-FR" i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Rectangle à coins arrondis 4"/>
          <p:cNvSpPr/>
          <p:nvPr/>
        </p:nvSpPr>
        <p:spPr>
          <a:xfrm>
            <a:off x="1428728" y="285728"/>
            <a:ext cx="6357982" cy="571504"/>
          </a:xfrm>
          <a:prstGeom prst="roundRect">
            <a:avLst/>
          </a:prstGeom>
          <a:solidFill>
            <a:srgbClr val="D0D8E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 smtClean="0">
                <a:solidFill>
                  <a:schemeClr val="accent1">
                    <a:lumMod val="75000"/>
                  </a:schemeClr>
                </a:solidFill>
              </a:rPr>
              <a:t>Programme Economie 1</a:t>
            </a:r>
            <a:r>
              <a:rPr lang="fr-FR" sz="2800" b="1" baseline="30000" dirty="0" smtClean="0">
                <a:solidFill>
                  <a:schemeClr val="accent1">
                    <a:lumMod val="75000"/>
                  </a:schemeClr>
                </a:solidFill>
              </a:rPr>
              <a:t>ère</a:t>
            </a:r>
            <a:r>
              <a:rPr lang="fr-FR" sz="2800" b="1" dirty="0" smtClean="0">
                <a:solidFill>
                  <a:schemeClr val="accent1">
                    <a:lumMod val="75000"/>
                  </a:schemeClr>
                </a:solidFill>
              </a:rPr>
              <a:t> STMG</a:t>
            </a:r>
            <a:endParaRPr lang="fr-FR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</a:t>
            </a:fld>
            <a:endParaRPr lang="fr-BE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>
          <a:xfrm>
            <a:off x="2357422" y="6356350"/>
            <a:ext cx="4143404" cy="365125"/>
          </a:xfrm>
        </p:spPr>
        <p:txBody>
          <a:bodyPr/>
          <a:lstStyle/>
          <a:p>
            <a:r>
              <a:rPr lang="fr-FR" dirty="0" smtClean="0"/>
              <a:t>Mireille Laborie - Formations STMG - Structure programme</a:t>
            </a:r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428596" y="928670"/>
          <a:ext cx="8358247" cy="5496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8"/>
                <a:gridCol w="7215239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6</a:t>
                      </a:r>
                      <a:r>
                        <a:rPr lang="fr-FR" baseline="0" dirty="0" smtClean="0"/>
                        <a:t> t</a:t>
                      </a:r>
                      <a:r>
                        <a:rPr lang="fr-FR" dirty="0" smtClean="0"/>
                        <a:t>hèmes</a:t>
                      </a:r>
                      <a:r>
                        <a:rPr lang="fr-FR" baseline="0" dirty="0" smtClean="0"/>
                        <a:t> en classe de première</a:t>
                      </a:r>
                      <a:endParaRPr lang="fr-FR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</a:tr>
              <a:tr h="557854">
                <a:tc>
                  <a:txBody>
                    <a:bodyPr/>
                    <a:lstStyle/>
                    <a:p>
                      <a:r>
                        <a:rPr lang="fr-FR" dirty="0" smtClean="0"/>
                        <a:t>Thème 2</a:t>
                      </a:r>
                      <a:endParaRPr lang="fr-FR" dirty="0"/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fr-FR" b="1" baseline="0" dirty="0" smtClean="0"/>
                        <a:t>Comment se crée et se répartit la richesse ?</a:t>
                      </a:r>
                      <a:endParaRPr lang="fr-FR" b="1" dirty="0"/>
                    </a:p>
                    <a:p>
                      <a:pPr algn="ctr"/>
                      <a:endParaRPr lang="fr-FR" dirty="0" smtClean="0"/>
                    </a:p>
                    <a:p>
                      <a:pPr algn="ctr"/>
                      <a:r>
                        <a:rPr lang="fr-FR" dirty="0" smtClean="0">
                          <a:solidFill>
                            <a:srgbClr val="0000FF"/>
                          </a:solidFill>
                        </a:rPr>
                        <a:t>23% de la durée annuelle,</a:t>
                      </a:r>
                      <a:r>
                        <a:rPr lang="fr-FR" baseline="0" dirty="0" smtClean="0">
                          <a:solidFill>
                            <a:srgbClr val="0000FF"/>
                          </a:solidFill>
                        </a:rPr>
                        <a:t> s</a:t>
                      </a:r>
                      <a:r>
                        <a:rPr lang="fr-FR" dirty="0" smtClean="0">
                          <a:solidFill>
                            <a:srgbClr val="0000FF"/>
                          </a:solidFill>
                        </a:rPr>
                        <a:t>oit environ </a:t>
                      </a:r>
                      <a:r>
                        <a:rPr lang="fr-FR" dirty="0" smtClean="0">
                          <a:solidFill>
                            <a:srgbClr val="0000FF"/>
                          </a:solidFill>
                        </a:rPr>
                        <a:t>5/6 </a:t>
                      </a:r>
                      <a:r>
                        <a:rPr lang="fr-FR" dirty="0" smtClean="0">
                          <a:solidFill>
                            <a:srgbClr val="0000FF"/>
                          </a:solidFill>
                        </a:rPr>
                        <a:t>semaines*</a:t>
                      </a:r>
                    </a:p>
                    <a:p>
                      <a:pPr algn="ctr"/>
                      <a:endParaRPr lang="fr-FR" dirty="0" smtClean="0"/>
                    </a:p>
                    <a:p>
                      <a:r>
                        <a:rPr lang="fr-FR" b="1" dirty="0" smtClean="0"/>
                        <a:t>II.1</a:t>
                      </a:r>
                      <a:r>
                        <a:rPr lang="fr-FR" b="1" baseline="0" dirty="0" smtClean="0"/>
                        <a:t> La combinaison des facteurs de production et l’évolution des technologies</a:t>
                      </a:r>
                    </a:p>
                    <a:p>
                      <a:r>
                        <a:rPr lang="fr-FR" baseline="0" dirty="0" smtClean="0"/>
                        <a:t>Les facteurs de production ; le travail, la capital et l’investissement, les ressources naturelles, le savoir et l’information. </a:t>
                      </a:r>
                    </a:p>
                    <a:p>
                      <a:r>
                        <a:rPr lang="fr-FR" b="1" baseline="0" dirty="0" smtClean="0"/>
                        <a:t>II.2 La mesure de la production et ses limites</a:t>
                      </a:r>
                    </a:p>
                    <a:p>
                      <a:r>
                        <a:rPr lang="fr-FR" baseline="0" dirty="0" smtClean="0"/>
                        <a:t>La valeur ajoutée, le Produit Intérieur Brut (PIB).</a:t>
                      </a:r>
                    </a:p>
                    <a:p>
                      <a:r>
                        <a:rPr lang="fr-FR" baseline="0" dirty="0" smtClean="0"/>
                        <a:t>Le taux de croissance du PIB.</a:t>
                      </a:r>
                    </a:p>
                    <a:p>
                      <a:r>
                        <a:rPr lang="fr-FR" b="1" baseline="0" dirty="0" smtClean="0"/>
                        <a:t>II.3 La dynamique de la répartition des revenus</a:t>
                      </a:r>
                    </a:p>
                    <a:p>
                      <a:r>
                        <a:rPr lang="fr-FR" baseline="0" dirty="0" smtClean="0"/>
                        <a:t>Les revenus primaires : les revenus du travail, les revenus du capital, les revenus mixtes.</a:t>
                      </a:r>
                    </a:p>
                    <a:p>
                      <a:r>
                        <a:rPr lang="fr-FR" baseline="0" dirty="0" smtClean="0"/>
                        <a:t>Le partage de la valeur ajoutée.</a:t>
                      </a:r>
                    </a:p>
                    <a:p>
                      <a:r>
                        <a:rPr lang="fr-FR" baseline="0" dirty="0" smtClean="0"/>
                        <a:t>Les revenus de transfert.</a:t>
                      </a:r>
                    </a:p>
                    <a:p>
                      <a:r>
                        <a:rPr lang="fr-FR" baseline="0" dirty="0" smtClean="0"/>
                        <a:t>Les revenus disponibles.</a:t>
                      </a:r>
                      <a:endParaRPr lang="fr-FR" dirty="0"/>
                    </a:p>
                  </a:txBody>
                  <a:tcPr anchor="ctr"/>
                </a:tc>
              </a:tr>
              <a:tr h="500066">
                <a:tc>
                  <a:txBody>
                    <a:bodyPr/>
                    <a:lstStyle/>
                    <a:p>
                      <a:r>
                        <a:rPr lang="fr-FR" dirty="0" smtClean="0"/>
                        <a:t>Durée</a:t>
                      </a:r>
                      <a:endParaRPr lang="fr-FR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219200">
                <a:tc>
                  <a:txBody>
                    <a:bodyPr/>
                    <a:lstStyle/>
                    <a:p>
                      <a:r>
                        <a:rPr lang="fr-FR" dirty="0" smtClean="0"/>
                        <a:t>Sous-thèmes et notions</a:t>
                      </a:r>
                      <a:endParaRPr lang="fr-FR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fr-FR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i="1" dirty="0" smtClean="0"/>
                        <a:t>* Calculé sur une base de </a:t>
                      </a:r>
                      <a:r>
                        <a:rPr lang="fr-FR" i="1" dirty="0" smtClean="0"/>
                        <a:t>28 </a:t>
                      </a:r>
                      <a:r>
                        <a:rPr lang="fr-FR" i="1" dirty="0" smtClean="0"/>
                        <a:t>semaines de</a:t>
                      </a:r>
                      <a:r>
                        <a:rPr lang="fr-FR" i="1" baseline="0" dirty="0" smtClean="0"/>
                        <a:t> cours par an.</a:t>
                      </a:r>
                      <a:endParaRPr lang="fr-FR" i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Rectangle à coins arrondis 4"/>
          <p:cNvSpPr/>
          <p:nvPr/>
        </p:nvSpPr>
        <p:spPr>
          <a:xfrm>
            <a:off x="1428728" y="285728"/>
            <a:ext cx="6357982" cy="571504"/>
          </a:xfrm>
          <a:prstGeom prst="roundRect">
            <a:avLst/>
          </a:prstGeom>
          <a:solidFill>
            <a:srgbClr val="D0D8E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 smtClean="0">
                <a:solidFill>
                  <a:schemeClr val="accent1">
                    <a:lumMod val="75000"/>
                  </a:schemeClr>
                </a:solidFill>
              </a:rPr>
              <a:t>Programme Economie 1</a:t>
            </a:r>
            <a:r>
              <a:rPr lang="fr-FR" sz="2800" b="1" baseline="30000" dirty="0" smtClean="0">
                <a:solidFill>
                  <a:schemeClr val="accent1">
                    <a:lumMod val="75000"/>
                  </a:schemeClr>
                </a:solidFill>
              </a:rPr>
              <a:t>ère</a:t>
            </a:r>
            <a:r>
              <a:rPr lang="fr-FR" sz="2800" b="1" dirty="0" smtClean="0">
                <a:solidFill>
                  <a:schemeClr val="accent1">
                    <a:lumMod val="75000"/>
                  </a:schemeClr>
                </a:solidFill>
              </a:rPr>
              <a:t> STMG</a:t>
            </a:r>
            <a:endParaRPr lang="fr-FR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3</a:t>
            </a:fld>
            <a:endParaRPr lang="fr-BE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>
          <a:xfrm>
            <a:off x="2357422" y="6356350"/>
            <a:ext cx="4143404" cy="365125"/>
          </a:xfrm>
        </p:spPr>
        <p:txBody>
          <a:bodyPr/>
          <a:lstStyle/>
          <a:p>
            <a:r>
              <a:rPr lang="fr-FR" dirty="0" smtClean="0"/>
              <a:t>Mireille Laborie - Formations STMG - Structure programme</a:t>
            </a:r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428596" y="1714488"/>
          <a:ext cx="8358247" cy="357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8"/>
                <a:gridCol w="7215239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6</a:t>
                      </a:r>
                      <a:r>
                        <a:rPr lang="fr-FR" baseline="0" dirty="0" smtClean="0"/>
                        <a:t> t</a:t>
                      </a:r>
                      <a:r>
                        <a:rPr lang="fr-FR" dirty="0" smtClean="0"/>
                        <a:t>hèmes</a:t>
                      </a:r>
                      <a:r>
                        <a:rPr lang="fr-FR" baseline="0" dirty="0" smtClean="0"/>
                        <a:t> en classe de première</a:t>
                      </a:r>
                      <a:endParaRPr lang="fr-FR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</a:tr>
              <a:tr h="557854">
                <a:tc>
                  <a:txBody>
                    <a:bodyPr/>
                    <a:lstStyle/>
                    <a:p>
                      <a:r>
                        <a:rPr lang="fr-FR" dirty="0" smtClean="0"/>
                        <a:t>Thème 3</a:t>
                      </a:r>
                      <a:endParaRPr lang="fr-FR" dirty="0"/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fr-FR" b="1" baseline="0" dirty="0" smtClean="0"/>
                        <a:t>Comment les ménages décident-ils d’affecter leur revenu ?</a:t>
                      </a:r>
                      <a:endParaRPr lang="fr-FR" b="1" dirty="0"/>
                    </a:p>
                    <a:p>
                      <a:pPr algn="ctr"/>
                      <a:endParaRPr lang="fr-FR" dirty="0" smtClean="0"/>
                    </a:p>
                    <a:p>
                      <a:pPr algn="ctr"/>
                      <a:r>
                        <a:rPr lang="fr-FR" dirty="0" smtClean="0">
                          <a:solidFill>
                            <a:srgbClr val="0000FF"/>
                          </a:solidFill>
                        </a:rPr>
                        <a:t>10% de la durée annuelle,</a:t>
                      </a:r>
                      <a:r>
                        <a:rPr lang="fr-FR" baseline="0" dirty="0" smtClean="0">
                          <a:solidFill>
                            <a:srgbClr val="0000FF"/>
                          </a:solidFill>
                        </a:rPr>
                        <a:t> s</a:t>
                      </a:r>
                      <a:r>
                        <a:rPr lang="fr-FR" dirty="0" smtClean="0">
                          <a:solidFill>
                            <a:srgbClr val="0000FF"/>
                          </a:solidFill>
                        </a:rPr>
                        <a:t>oit environ 2.5 semaines*</a:t>
                      </a:r>
                    </a:p>
                    <a:p>
                      <a:pPr algn="ctr"/>
                      <a:endParaRPr lang="fr-FR" dirty="0" smtClean="0"/>
                    </a:p>
                    <a:p>
                      <a:r>
                        <a:rPr lang="fr-FR" b="1" dirty="0" smtClean="0"/>
                        <a:t>III.1</a:t>
                      </a:r>
                      <a:r>
                        <a:rPr lang="fr-FR" b="1" baseline="0" dirty="0" smtClean="0"/>
                        <a:t> L’arbitrage entre consommation et épargne</a:t>
                      </a:r>
                    </a:p>
                    <a:p>
                      <a:r>
                        <a:rPr lang="fr-FR" baseline="0" dirty="0" smtClean="0"/>
                        <a:t>Les déterminants de la consommation et de l’épargne.</a:t>
                      </a:r>
                    </a:p>
                    <a:p>
                      <a:r>
                        <a:rPr lang="fr-FR" baseline="0" dirty="0" smtClean="0"/>
                        <a:t>Le pouvoir d’achat.</a:t>
                      </a:r>
                    </a:p>
                    <a:p>
                      <a:r>
                        <a:rPr lang="fr-FR" b="1" baseline="0" dirty="0" smtClean="0"/>
                        <a:t>III.2 L’évolution du mode de consommation</a:t>
                      </a:r>
                    </a:p>
                    <a:p>
                      <a:r>
                        <a:rPr lang="fr-FR" baseline="0" dirty="0" smtClean="0"/>
                        <a:t>Les coefficients budgétaires. </a:t>
                      </a:r>
                    </a:p>
                    <a:p>
                      <a:r>
                        <a:rPr lang="fr-FR" baseline="0" dirty="0" smtClean="0"/>
                        <a:t>La structure de la consommation.</a:t>
                      </a:r>
                    </a:p>
                  </a:txBody>
                  <a:tcPr anchor="ctr"/>
                </a:tc>
              </a:tr>
              <a:tr h="500066">
                <a:tc>
                  <a:txBody>
                    <a:bodyPr/>
                    <a:lstStyle/>
                    <a:p>
                      <a:r>
                        <a:rPr lang="fr-FR" dirty="0" smtClean="0"/>
                        <a:t>Durée</a:t>
                      </a:r>
                      <a:endParaRPr lang="fr-FR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219200">
                <a:tc>
                  <a:txBody>
                    <a:bodyPr/>
                    <a:lstStyle/>
                    <a:p>
                      <a:r>
                        <a:rPr lang="fr-FR" dirty="0" smtClean="0"/>
                        <a:t>Sous-thèmes et notions</a:t>
                      </a:r>
                      <a:endParaRPr lang="fr-FR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fr-FR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i="1" dirty="0" smtClean="0"/>
                        <a:t>* Calculé sur une base de </a:t>
                      </a:r>
                      <a:r>
                        <a:rPr lang="fr-FR" i="1" dirty="0" smtClean="0"/>
                        <a:t>28 </a:t>
                      </a:r>
                      <a:r>
                        <a:rPr lang="fr-FR" i="1" dirty="0" smtClean="0"/>
                        <a:t>semaines de</a:t>
                      </a:r>
                      <a:r>
                        <a:rPr lang="fr-FR" i="1" baseline="0" dirty="0" smtClean="0"/>
                        <a:t> cours par an.</a:t>
                      </a:r>
                      <a:endParaRPr lang="fr-FR" i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Rectangle à coins arrondis 4"/>
          <p:cNvSpPr/>
          <p:nvPr/>
        </p:nvSpPr>
        <p:spPr>
          <a:xfrm>
            <a:off x="1428728" y="285728"/>
            <a:ext cx="6357982" cy="571504"/>
          </a:xfrm>
          <a:prstGeom prst="roundRect">
            <a:avLst/>
          </a:prstGeom>
          <a:solidFill>
            <a:srgbClr val="D0D8E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 smtClean="0">
                <a:solidFill>
                  <a:schemeClr val="accent1">
                    <a:lumMod val="75000"/>
                  </a:schemeClr>
                </a:solidFill>
              </a:rPr>
              <a:t>Programme Economie 1</a:t>
            </a:r>
            <a:r>
              <a:rPr lang="fr-FR" sz="2800" b="1" baseline="30000" dirty="0" smtClean="0">
                <a:solidFill>
                  <a:schemeClr val="accent1">
                    <a:lumMod val="75000"/>
                  </a:schemeClr>
                </a:solidFill>
              </a:rPr>
              <a:t>ère</a:t>
            </a:r>
            <a:r>
              <a:rPr lang="fr-FR" sz="2800" b="1" dirty="0" smtClean="0">
                <a:solidFill>
                  <a:schemeClr val="accent1">
                    <a:lumMod val="75000"/>
                  </a:schemeClr>
                </a:solidFill>
              </a:rPr>
              <a:t> STMG</a:t>
            </a:r>
            <a:endParaRPr lang="fr-FR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4</a:t>
            </a:fld>
            <a:endParaRPr lang="fr-BE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>
          <a:xfrm>
            <a:off x="2357422" y="6356350"/>
            <a:ext cx="4143404" cy="365125"/>
          </a:xfrm>
        </p:spPr>
        <p:txBody>
          <a:bodyPr/>
          <a:lstStyle/>
          <a:p>
            <a:r>
              <a:rPr lang="fr-FR" dirty="0" smtClean="0"/>
              <a:t>Mireille Laborie - Formations STMG - Structure programme</a:t>
            </a:r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428596" y="1714488"/>
          <a:ext cx="8358247" cy="385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8"/>
                <a:gridCol w="7215239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6</a:t>
                      </a:r>
                      <a:r>
                        <a:rPr lang="fr-FR" baseline="0" dirty="0" smtClean="0"/>
                        <a:t> t</a:t>
                      </a:r>
                      <a:r>
                        <a:rPr lang="fr-FR" dirty="0" smtClean="0"/>
                        <a:t>hèmes</a:t>
                      </a:r>
                      <a:r>
                        <a:rPr lang="fr-FR" baseline="0" dirty="0" smtClean="0"/>
                        <a:t> en classe de première</a:t>
                      </a:r>
                      <a:endParaRPr lang="fr-FR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</a:tr>
              <a:tr h="557854">
                <a:tc>
                  <a:txBody>
                    <a:bodyPr/>
                    <a:lstStyle/>
                    <a:p>
                      <a:r>
                        <a:rPr lang="fr-FR" dirty="0" smtClean="0"/>
                        <a:t>Thème 4</a:t>
                      </a:r>
                      <a:endParaRPr lang="fr-FR" dirty="0"/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fr-FR" b="1" baseline="0" dirty="0" smtClean="0"/>
                        <a:t>Quel mode de financement de l’activité économique ?</a:t>
                      </a:r>
                      <a:endParaRPr lang="fr-FR" b="1" dirty="0"/>
                    </a:p>
                    <a:p>
                      <a:pPr algn="ctr"/>
                      <a:endParaRPr lang="fr-FR" dirty="0" smtClean="0"/>
                    </a:p>
                    <a:p>
                      <a:pPr algn="ctr"/>
                      <a:r>
                        <a:rPr lang="fr-FR" dirty="0" smtClean="0">
                          <a:solidFill>
                            <a:srgbClr val="0000FF"/>
                          </a:solidFill>
                        </a:rPr>
                        <a:t>17% de la durée annuelle,</a:t>
                      </a:r>
                      <a:r>
                        <a:rPr lang="fr-FR" baseline="0" dirty="0" smtClean="0">
                          <a:solidFill>
                            <a:srgbClr val="0000FF"/>
                          </a:solidFill>
                        </a:rPr>
                        <a:t> s</a:t>
                      </a:r>
                      <a:r>
                        <a:rPr lang="fr-FR" dirty="0" smtClean="0">
                          <a:solidFill>
                            <a:srgbClr val="0000FF"/>
                          </a:solidFill>
                        </a:rPr>
                        <a:t>oit environ </a:t>
                      </a:r>
                      <a:r>
                        <a:rPr lang="fr-FR" dirty="0" smtClean="0">
                          <a:solidFill>
                            <a:srgbClr val="0000FF"/>
                          </a:solidFill>
                        </a:rPr>
                        <a:t>5 </a:t>
                      </a:r>
                      <a:r>
                        <a:rPr lang="fr-FR" dirty="0" smtClean="0">
                          <a:solidFill>
                            <a:srgbClr val="0000FF"/>
                          </a:solidFill>
                        </a:rPr>
                        <a:t>semaines*</a:t>
                      </a:r>
                    </a:p>
                    <a:p>
                      <a:pPr algn="ctr"/>
                      <a:endParaRPr lang="fr-FR" dirty="0" smtClean="0"/>
                    </a:p>
                    <a:p>
                      <a:r>
                        <a:rPr lang="fr-FR" b="1" dirty="0" smtClean="0"/>
                        <a:t>IV.1</a:t>
                      </a:r>
                      <a:r>
                        <a:rPr lang="fr-FR" b="1" baseline="0" dirty="0" smtClean="0"/>
                        <a:t> </a:t>
                      </a:r>
                      <a:r>
                        <a:rPr lang="fr-FR" b="1" dirty="0" smtClean="0"/>
                        <a:t>La</a:t>
                      </a:r>
                      <a:r>
                        <a:rPr lang="fr-FR" b="1" baseline="0" dirty="0" smtClean="0"/>
                        <a:t> situation financière des agents économiques</a:t>
                      </a:r>
                    </a:p>
                    <a:p>
                      <a:r>
                        <a:rPr lang="fr-FR" baseline="0" dirty="0" smtClean="0"/>
                        <a:t>Les capacités et besoins de financement.</a:t>
                      </a:r>
                    </a:p>
                    <a:p>
                      <a:r>
                        <a:rPr lang="fr-FR" baseline="0" dirty="0" smtClean="0"/>
                        <a:t>L’autofinancement.</a:t>
                      </a:r>
                    </a:p>
                    <a:p>
                      <a:r>
                        <a:rPr lang="fr-FR" b="1" baseline="0" dirty="0" smtClean="0"/>
                        <a:t>IV.2 Financement direct et financement indirect</a:t>
                      </a:r>
                    </a:p>
                    <a:p>
                      <a:r>
                        <a:rPr lang="fr-FR" baseline="0" dirty="0" smtClean="0"/>
                        <a:t>Le financement direct et le marché financier. </a:t>
                      </a:r>
                    </a:p>
                    <a:p>
                      <a:r>
                        <a:rPr lang="fr-FR" baseline="0" dirty="0" smtClean="0"/>
                        <a:t>Les titres financiers.</a:t>
                      </a:r>
                    </a:p>
                    <a:p>
                      <a:r>
                        <a:rPr lang="fr-FR" baseline="0" dirty="0" smtClean="0"/>
                        <a:t>Le financement indirect et les banques.</a:t>
                      </a:r>
                    </a:p>
                  </a:txBody>
                  <a:tcPr anchor="ctr"/>
                </a:tc>
              </a:tr>
              <a:tr h="500066">
                <a:tc>
                  <a:txBody>
                    <a:bodyPr/>
                    <a:lstStyle/>
                    <a:p>
                      <a:r>
                        <a:rPr lang="fr-FR" dirty="0" smtClean="0"/>
                        <a:t>Durée</a:t>
                      </a:r>
                      <a:endParaRPr lang="fr-FR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219200">
                <a:tc>
                  <a:txBody>
                    <a:bodyPr/>
                    <a:lstStyle/>
                    <a:p>
                      <a:r>
                        <a:rPr lang="fr-FR" dirty="0" smtClean="0"/>
                        <a:t>Sous-thèmes et notions</a:t>
                      </a:r>
                      <a:endParaRPr lang="fr-FR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fr-FR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i="1" dirty="0" smtClean="0"/>
                        <a:t>* Calculé sur une base de </a:t>
                      </a:r>
                      <a:r>
                        <a:rPr lang="fr-FR" i="1" dirty="0" smtClean="0"/>
                        <a:t>28 </a:t>
                      </a:r>
                      <a:r>
                        <a:rPr lang="fr-FR" i="1" dirty="0" smtClean="0"/>
                        <a:t>semaines de</a:t>
                      </a:r>
                      <a:r>
                        <a:rPr lang="fr-FR" i="1" baseline="0" dirty="0" smtClean="0"/>
                        <a:t> cours par an.</a:t>
                      </a:r>
                      <a:endParaRPr lang="fr-FR" i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Rectangle à coins arrondis 4"/>
          <p:cNvSpPr/>
          <p:nvPr/>
        </p:nvSpPr>
        <p:spPr>
          <a:xfrm>
            <a:off x="1428728" y="285728"/>
            <a:ext cx="6357982" cy="571504"/>
          </a:xfrm>
          <a:prstGeom prst="roundRect">
            <a:avLst/>
          </a:prstGeom>
          <a:solidFill>
            <a:srgbClr val="D0D8E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 smtClean="0">
                <a:solidFill>
                  <a:schemeClr val="accent1">
                    <a:lumMod val="75000"/>
                  </a:schemeClr>
                </a:solidFill>
              </a:rPr>
              <a:t>Programme Economie 1</a:t>
            </a:r>
            <a:r>
              <a:rPr lang="fr-FR" sz="2800" b="1" baseline="30000" dirty="0" smtClean="0">
                <a:solidFill>
                  <a:schemeClr val="accent1">
                    <a:lumMod val="75000"/>
                  </a:schemeClr>
                </a:solidFill>
              </a:rPr>
              <a:t>ère</a:t>
            </a:r>
            <a:r>
              <a:rPr lang="fr-FR" sz="2800" b="1" dirty="0" smtClean="0">
                <a:solidFill>
                  <a:schemeClr val="accent1">
                    <a:lumMod val="75000"/>
                  </a:schemeClr>
                </a:solidFill>
              </a:rPr>
              <a:t> STMG</a:t>
            </a:r>
            <a:endParaRPr lang="fr-FR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5</a:t>
            </a:fld>
            <a:endParaRPr lang="fr-BE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>
          <a:xfrm>
            <a:off x="2357422" y="6356350"/>
            <a:ext cx="4143404" cy="365125"/>
          </a:xfrm>
        </p:spPr>
        <p:txBody>
          <a:bodyPr/>
          <a:lstStyle/>
          <a:p>
            <a:r>
              <a:rPr lang="fr-FR" dirty="0" smtClean="0"/>
              <a:t>Mireille Laborie - Formations STMG - Structure programme</a:t>
            </a:r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428596" y="1714488"/>
          <a:ext cx="8358247" cy="357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8"/>
                <a:gridCol w="7215239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6</a:t>
                      </a:r>
                      <a:r>
                        <a:rPr lang="fr-FR" baseline="0" dirty="0" smtClean="0"/>
                        <a:t> t</a:t>
                      </a:r>
                      <a:r>
                        <a:rPr lang="fr-FR" dirty="0" smtClean="0"/>
                        <a:t>hèmes</a:t>
                      </a:r>
                      <a:r>
                        <a:rPr lang="fr-FR" baseline="0" dirty="0" smtClean="0"/>
                        <a:t> en classe de première</a:t>
                      </a:r>
                      <a:endParaRPr lang="fr-FR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</a:tr>
              <a:tr h="557854">
                <a:tc>
                  <a:txBody>
                    <a:bodyPr/>
                    <a:lstStyle/>
                    <a:p>
                      <a:r>
                        <a:rPr lang="fr-FR" dirty="0" smtClean="0"/>
                        <a:t>Thème 5</a:t>
                      </a:r>
                      <a:endParaRPr lang="fr-FR" dirty="0"/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fr-FR" b="1" baseline="0" dirty="0" smtClean="0"/>
                        <a:t>Les marchés de biens et de services sont-ils concurrentiels ?</a:t>
                      </a:r>
                      <a:endParaRPr lang="fr-FR" b="1" dirty="0"/>
                    </a:p>
                    <a:p>
                      <a:pPr algn="ctr"/>
                      <a:endParaRPr lang="fr-FR" dirty="0" smtClean="0"/>
                    </a:p>
                    <a:p>
                      <a:pPr algn="ctr"/>
                      <a:r>
                        <a:rPr lang="fr-FR" dirty="0" smtClean="0">
                          <a:solidFill>
                            <a:srgbClr val="0000FF"/>
                          </a:solidFill>
                        </a:rPr>
                        <a:t>18% de la durée annuelle,</a:t>
                      </a:r>
                      <a:r>
                        <a:rPr lang="fr-FR" baseline="0" dirty="0" smtClean="0">
                          <a:solidFill>
                            <a:srgbClr val="0000FF"/>
                          </a:solidFill>
                        </a:rPr>
                        <a:t> s</a:t>
                      </a:r>
                      <a:r>
                        <a:rPr lang="fr-FR" dirty="0" smtClean="0">
                          <a:solidFill>
                            <a:srgbClr val="0000FF"/>
                          </a:solidFill>
                        </a:rPr>
                        <a:t>oit environ </a:t>
                      </a:r>
                      <a:r>
                        <a:rPr lang="fr-FR" dirty="0" smtClean="0">
                          <a:solidFill>
                            <a:srgbClr val="0000FF"/>
                          </a:solidFill>
                        </a:rPr>
                        <a:t>5 </a:t>
                      </a:r>
                      <a:r>
                        <a:rPr lang="fr-FR" dirty="0" smtClean="0">
                          <a:solidFill>
                            <a:srgbClr val="0000FF"/>
                          </a:solidFill>
                        </a:rPr>
                        <a:t>semaines*</a:t>
                      </a:r>
                    </a:p>
                    <a:p>
                      <a:pPr algn="ctr"/>
                      <a:endParaRPr lang="fr-FR" dirty="0" smtClean="0"/>
                    </a:p>
                    <a:p>
                      <a:r>
                        <a:rPr lang="fr-FR" b="1" dirty="0" smtClean="0"/>
                        <a:t>V.1</a:t>
                      </a:r>
                      <a:r>
                        <a:rPr lang="fr-FR" b="1" baseline="0" dirty="0" smtClean="0"/>
                        <a:t> </a:t>
                      </a:r>
                      <a:r>
                        <a:rPr lang="fr-FR" b="1" dirty="0" smtClean="0"/>
                        <a:t>L’intensité de la concurrence selon les marchés</a:t>
                      </a:r>
                      <a:endParaRPr lang="fr-FR" b="1" baseline="0" dirty="0" smtClean="0"/>
                    </a:p>
                    <a:p>
                      <a:r>
                        <a:rPr lang="fr-FR" baseline="0" dirty="0" smtClean="0"/>
                        <a:t>Les marchés concurrentiels.</a:t>
                      </a:r>
                    </a:p>
                    <a:p>
                      <a:r>
                        <a:rPr lang="fr-FR" baseline="0" dirty="0" smtClean="0"/>
                        <a:t>La loi de l’offre et de la demande.</a:t>
                      </a:r>
                    </a:p>
                    <a:p>
                      <a:r>
                        <a:rPr lang="fr-FR" b="1" baseline="0" dirty="0" smtClean="0"/>
                        <a:t>V.2 Les </a:t>
                      </a:r>
                      <a:r>
                        <a:rPr lang="fr-FR" b="1" baseline="0" dirty="0" smtClean="0"/>
                        <a:t>moyens de réduire l’intensité concurrentielle</a:t>
                      </a:r>
                    </a:p>
                    <a:p>
                      <a:r>
                        <a:rPr lang="fr-FR" baseline="0" dirty="0" smtClean="0"/>
                        <a:t>Les innovations, la différenciation, les ententes. </a:t>
                      </a:r>
                    </a:p>
                    <a:p>
                      <a:r>
                        <a:rPr lang="fr-FR" baseline="0" dirty="0" smtClean="0"/>
                        <a:t>Le monopole, l’oligopole. </a:t>
                      </a:r>
                    </a:p>
                  </a:txBody>
                  <a:tcPr anchor="ctr"/>
                </a:tc>
              </a:tr>
              <a:tr h="500066">
                <a:tc>
                  <a:txBody>
                    <a:bodyPr/>
                    <a:lstStyle/>
                    <a:p>
                      <a:r>
                        <a:rPr lang="fr-FR" dirty="0" smtClean="0"/>
                        <a:t>Durée</a:t>
                      </a:r>
                      <a:endParaRPr lang="fr-FR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219200">
                <a:tc>
                  <a:txBody>
                    <a:bodyPr/>
                    <a:lstStyle/>
                    <a:p>
                      <a:r>
                        <a:rPr lang="fr-FR" dirty="0" smtClean="0"/>
                        <a:t>Sous-thèmes et notions</a:t>
                      </a:r>
                      <a:endParaRPr lang="fr-FR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fr-FR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i="1" dirty="0" smtClean="0"/>
                        <a:t>* Calculé sur une base de </a:t>
                      </a:r>
                      <a:r>
                        <a:rPr lang="fr-FR" i="1" dirty="0" smtClean="0"/>
                        <a:t>28 </a:t>
                      </a:r>
                      <a:r>
                        <a:rPr lang="fr-FR" i="1" dirty="0" smtClean="0"/>
                        <a:t>semaines de</a:t>
                      </a:r>
                      <a:r>
                        <a:rPr lang="fr-FR" i="1" baseline="0" dirty="0" smtClean="0"/>
                        <a:t> cours par an.</a:t>
                      </a:r>
                      <a:endParaRPr lang="fr-FR" i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Rectangle à coins arrondis 4"/>
          <p:cNvSpPr/>
          <p:nvPr/>
        </p:nvSpPr>
        <p:spPr>
          <a:xfrm>
            <a:off x="1428728" y="285728"/>
            <a:ext cx="6357982" cy="571504"/>
          </a:xfrm>
          <a:prstGeom prst="roundRect">
            <a:avLst/>
          </a:prstGeom>
          <a:solidFill>
            <a:srgbClr val="D0D8E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 smtClean="0">
                <a:solidFill>
                  <a:schemeClr val="accent1">
                    <a:lumMod val="75000"/>
                  </a:schemeClr>
                </a:solidFill>
              </a:rPr>
              <a:t>Programme Economie 1</a:t>
            </a:r>
            <a:r>
              <a:rPr lang="fr-FR" sz="2800" b="1" baseline="30000" dirty="0" smtClean="0">
                <a:solidFill>
                  <a:schemeClr val="accent1">
                    <a:lumMod val="75000"/>
                  </a:schemeClr>
                </a:solidFill>
              </a:rPr>
              <a:t>ère</a:t>
            </a:r>
            <a:r>
              <a:rPr lang="fr-FR" sz="2800" b="1" dirty="0" smtClean="0">
                <a:solidFill>
                  <a:schemeClr val="accent1">
                    <a:lumMod val="75000"/>
                  </a:schemeClr>
                </a:solidFill>
              </a:rPr>
              <a:t> STMG</a:t>
            </a:r>
            <a:endParaRPr lang="fr-FR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6</a:t>
            </a:fld>
            <a:endParaRPr lang="fr-BE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>
          <a:xfrm>
            <a:off x="2357422" y="6356350"/>
            <a:ext cx="4143404" cy="365125"/>
          </a:xfrm>
        </p:spPr>
        <p:txBody>
          <a:bodyPr/>
          <a:lstStyle/>
          <a:p>
            <a:r>
              <a:rPr lang="fr-FR" dirty="0" smtClean="0"/>
              <a:t>Mireille Laborie - Formations STMG - Structure programme</a:t>
            </a:r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428596" y="1714488"/>
          <a:ext cx="8358247" cy="412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8"/>
                <a:gridCol w="7215239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6</a:t>
                      </a:r>
                      <a:r>
                        <a:rPr lang="fr-FR" baseline="0" dirty="0" smtClean="0"/>
                        <a:t> t</a:t>
                      </a:r>
                      <a:r>
                        <a:rPr lang="fr-FR" dirty="0" smtClean="0"/>
                        <a:t>hèmes</a:t>
                      </a:r>
                      <a:r>
                        <a:rPr lang="fr-FR" baseline="0" dirty="0" smtClean="0"/>
                        <a:t> en classe de première</a:t>
                      </a:r>
                      <a:endParaRPr lang="fr-FR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anchor="ctr"/>
                </a:tc>
              </a:tr>
              <a:tr h="557854">
                <a:tc>
                  <a:txBody>
                    <a:bodyPr/>
                    <a:lstStyle/>
                    <a:p>
                      <a:r>
                        <a:rPr lang="fr-FR" dirty="0" smtClean="0"/>
                        <a:t>Thème 6</a:t>
                      </a:r>
                      <a:endParaRPr lang="fr-FR" dirty="0"/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fr-FR" b="1" baseline="0" dirty="0" smtClean="0"/>
                        <a:t>L’état doit-il intervenir sur les marchés ?</a:t>
                      </a:r>
                      <a:endParaRPr lang="fr-FR" b="1" dirty="0"/>
                    </a:p>
                    <a:p>
                      <a:pPr algn="ctr"/>
                      <a:endParaRPr lang="fr-FR" dirty="0" smtClean="0"/>
                    </a:p>
                    <a:p>
                      <a:pPr algn="ctr"/>
                      <a:r>
                        <a:rPr lang="fr-FR" dirty="0" smtClean="0">
                          <a:solidFill>
                            <a:srgbClr val="0000FF"/>
                          </a:solidFill>
                        </a:rPr>
                        <a:t>17% de la durée annuelle,</a:t>
                      </a:r>
                      <a:r>
                        <a:rPr lang="fr-FR" baseline="0" dirty="0" smtClean="0">
                          <a:solidFill>
                            <a:srgbClr val="0000FF"/>
                          </a:solidFill>
                        </a:rPr>
                        <a:t> s</a:t>
                      </a:r>
                      <a:r>
                        <a:rPr lang="fr-FR" dirty="0" smtClean="0">
                          <a:solidFill>
                            <a:srgbClr val="0000FF"/>
                          </a:solidFill>
                        </a:rPr>
                        <a:t>oit environ </a:t>
                      </a:r>
                      <a:r>
                        <a:rPr lang="fr-FR" dirty="0" smtClean="0">
                          <a:solidFill>
                            <a:srgbClr val="0000FF"/>
                          </a:solidFill>
                        </a:rPr>
                        <a:t>5 </a:t>
                      </a:r>
                      <a:r>
                        <a:rPr lang="fr-FR" dirty="0" smtClean="0">
                          <a:solidFill>
                            <a:srgbClr val="0000FF"/>
                          </a:solidFill>
                        </a:rPr>
                        <a:t>semaines*</a:t>
                      </a:r>
                    </a:p>
                    <a:p>
                      <a:pPr algn="ctr"/>
                      <a:endParaRPr lang="fr-FR" dirty="0" smtClean="0"/>
                    </a:p>
                    <a:p>
                      <a:r>
                        <a:rPr lang="fr-FR" b="1" dirty="0" smtClean="0"/>
                        <a:t>VI.1</a:t>
                      </a:r>
                      <a:r>
                        <a:rPr lang="fr-FR" b="1" baseline="0" dirty="0" smtClean="0"/>
                        <a:t> </a:t>
                      </a:r>
                      <a:r>
                        <a:rPr lang="fr-FR" b="1" dirty="0" smtClean="0"/>
                        <a:t>La</a:t>
                      </a:r>
                      <a:r>
                        <a:rPr lang="fr-FR" b="1" baseline="0" dirty="0" smtClean="0"/>
                        <a:t> légitimité d’une intervention de l’état</a:t>
                      </a:r>
                    </a:p>
                    <a:p>
                      <a:r>
                        <a:rPr lang="fr-FR" baseline="0" dirty="0" smtClean="0"/>
                        <a:t>Les fonctions régaliennes.</a:t>
                      </a:r>
                    </a:p>
                    <a:p>
                      <a:r>
                        <a:rPr lang="fr-FR" baseline="0" dirty="0" smtClean="0"/>
                        <a:t>Les défaillances du marché.</a:t>
                      </a:r>
                    </a:p>
                    <a:p>
                      <a:r>
                        <a:rPr lang="fr-FR" baseline="0" dirty="0" smtClean="0"/>
                        <a:t>Les imperfections du marché.</a:t>
                      </a:r>
                    </a:p>
                    <a:p>
                      <a:r>
                        <a:rPr lang="fr-FR" b="1" baseline="0" dirty="0" smtClean="0"/>
                        <a:t>VI.2 L’état acteur sur le marché des biens</a:t>
                      </a:r>
                    </a:p>
                    <a:p>
                      <a:r>
                        <a:rPr lang="fr-FR" baseline="0" dirty="0" smtClean="0"/>
                        <a:t>La politique de la concurrence. </a:t>
                      </a:r>
                    </a:p>
                    <a:p>
                      <a:r>
                        <a:rPr lang="fr-FR" baseline="0" dirty="0" smtClean="0"/>
                        <a:t>Les autorités administratives indépendantes. </a:t>
                      </a:r>
                    </a:p>
                    <a:p>
                      <a:r>
                        <a:rPr lang="fr-FR" baseline="0" dirty="0" smtClean="0"/>
                        <a:t>Les services publics</a:t>
                      </a:r>
                    </a:p>
                  </a:txBody>
                  <a:tcPr anchor="ctr"/>
                </a:tc>
              </a:tr>
              <a:tr h="500066">
                <a:tc>
                  <a:txBody>
                    <a:bodyPr/>
                    <a:lstStyle/>
                    <a:p>
                      <a:r>
                        <a:rPr lang="fr-FR" dirty="0" smtClean="0"/>
                        <a:t>Durée</a:t>
                      </a:r>
                      <a:endParaRPr lang="fr-FR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219200">
                <a:tc>
                  <a:txBody>
                    <a:bodyPr/>
                    <a:lstStyle/>
                    <a:p>
                      <a:r>
                        <a:rPr lang="fr-FR" dirty="0" smtClean="0"/>
                        <a:t>Sous-thèmes et notions</a:t>
                      </a:r>
                      <a:endParaRPr lang="fr-FR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fr-FR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i="1" dirty="0" smtClean="0"/>
                        <a:t>* Calculé sur une base de </a:t>
                      </a:r>
                      <a:r>
                        <a:rPr lang="fr-FR" i="1" dirty="0" smtClean="0"/>
                        <a:t>28 </a:t>
                      </a:r>
                      <a:r>
                        <a:rPr lang="fr-FR" i="1" dirty="0" smtClean="0"/>
                        <a:t>semaines de</a:t>
                      </a:r>
                      <a:r>
                        <a:rPr lang="fr-FR" i="1" baseline="0" dirty="0" smtClean="0"/>
                        <a:t> cours par an.</a:t>
                      </a:r>
                      <a:endParaRPr lang="fr-FR" i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Rectangle à coins arrondis 4"/>
          <p:cNvSpPr/>
          <p:nvPr/>
        </p:nvSpPr>
        <p:spPr>
          <a:xfrm>
            <a:off x="1428728" y="285728"/>
            <a:ext cx="6357982" cy="571504"/>
          </a:xfrm>
          <a:prstGeom prst="roundRect">
            <a:avLst/>
          </a:prstGeom>
          <a:solidFill>
            <a:srgbClr val="D0D8E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 smtClean="0">
                <a:solidFill>
                  <a:schemeClr val="accent1">
                    <a:lumMod val="75000"/>
                  </a:schemeClr>
                </a:solidFill>
              </a:rPr>
              <a:t>Programme Economie 1</a:t>
            </a:r>
            <a:r>
              <a:rPr lang="fr-FR" sz="2800" b="1" baseline="30000" dirty="0" smtClean="0">
                <a:solidFill>
                  <a:schemeClr val="accent1">
                    <a:lumMod val="75000"/>
                  </a:schemeClr>
                </a:solidFill>
              </a:rPr>
              <a:t>ère</a:t>
            </a:r>
            <a:r>
              <a:rPr lang="fr-FR" sz="2800" b="1" dirty="0" smtClean="0">
                <a:solidFill>
                  <a:schemeClr val="accent1">
                    <a:lumMod val="75000"/>
                  </a:schemeClr>
                </a:solidFill>
              </a:rPr>
              <a:t> STMG</a:t>
            </a:r>
            <a:endParaRPr lang="fr-FR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7</a:t>
            </a:fld>
            <a:endParaRPr lang="fr-BE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>
          <a:xfrm>
            <a:off x="2357422" y="6356350"/>
            <a:ext cx="4143404" cy="365125"/>
          </a:xfrm>
        </p:spPr>
        <p:txBody>
          <a:bodyPr/>
          <a:lstStyle/>
          <a:p>
            <a:r>
              <a:rPr lang="fr-FR" dirty="0" smtClean="0"/>
              <a:t>Mireille Laborie - Formations STMG - Structure programme</a:t>
            </a:r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371</TotalTime>
  <Words>855</Words>
  <PresentationFormat>Affichage à l'écran (4:3)</PresentationFormat>
  <Paragraphs>159</Paragraphs>
  <Slides>7</Slides>
  <Notes>7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mireille</dc:creator>
  <cp:lastModifiedBy>mireille</cp:lastModifiedBy>
  <cp:revision>27</cp:revision>
  <dcterms:created xsi:type="dcterms:W3CDTF">2012-02-22T15:52:38Z</dcterms:created>
  <dcterms:modified xsi:type="dcterms:W3CDTF">2012-03-20T14:51:08Z</dcterms:modified>
</cp:coreProperties>
</file>