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handoutMasterIdLst>
    <p:handoutMasterId r:id="rId10"/>
  </p:handoutMasterIdLst>
  <p:sldIdLst>
    <p:sldId id="256" r:id="rId2"/>
    <p:sldId id="259" r:id="rId3"/>
    <p:sldId id="257" r:id="rId4"/>
    <p:sldId id="260" r:id="rId5"/>
    <p:sldId id="261" r:id="rId6"/>
    <p:sldId id="262" r:id="rId7"/>
    <p:sldId id="258" r:id="rId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8" d="100"/>
          <a:sy n="78" d="100"/>
        </p:scale>
        <p:origin x="-274"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D614E55-EF18-4822-8923-65EA17DFC62F}" type="datetimeFigureOut">
              <a:rPr lang="fr-FR" smtClean="0"/>
              <a:pPr/>
              <a:t>09/04/2012</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6A0C052-3C9B-47B9-B5E2-F5F2F7385933}" type="slidenum">
              <a:rPr lang="fr-FR" smtClean="0"/>
              <a:pPr/>
              <a:t>‹N°›</a:t>
            </a:fld>
            <a:endParaRPr lang="fr-FR"/>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7198AD-4BF5-48B9-BF12-90968194A3C6}" type="datetimeFigureOut">
              <a:rPr lang="fr-FR" smtClean="0"/>
              <a:pPr/>
              <a:t>09/04/2012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6EC583-CF91-42D6-B3A9-45F2A3FF78EC}" type="slidenum">
              <a:rPr lang="fr-FR" smtClean="0"/>
              <a:pPr/>
              <a:t>‹N°›</a:t>
            </a:fld>
            <a:endParaRPr lang="fr-FR"/>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BE6EC583-CF91-42D6-B3A9-45F2A3FF78EC}" type="slidenum">
              <a:rPr lang="fr-FR" smtClean="0"/>
              <a:pPr/>
              <a:t>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BE6EC583-CF91-42D6-B3A9-45F2A3FF78EC}" type="slidenum">
              <a:rPr lang="fr-FR" smtClean="0"/>
              <a:pPr/>
              <a:t>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BE6EC583-CF91-42D6-B3A9-45F2A3FF78EC}" type="slidenum">
              <a:rPr lang="fr-FR" smtClean="0"/>
              <a:pPr/>
              <a:t>3</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BE6EC583-CF91-42D6-B3A9-45F2A3FF78EC}" type="slidenum">
              <a:rPr lang="fr-FR" smtClean="0"/>
              <a:pPr/>
              <a:t>4</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BE6EC583-CF91-42D6-B3A9-45F2A3FF78EC}" type="slidenum">
              <a:rPr lang="fr-FR" smtClean="0"/>
              <a:pPr/>
              <a:t>5</a:t>
            </a:fld>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BE6EC583-CF91-42D6-B3A9-45F2A3FF78EC}" type="slidenum">
              <a:rPr lang="fr-FR" smtClean="0"/>
              <a:pPr/>
              <a:t>6</a:t>
            </a:fld>
            <a:endParaRPr lang="fr-F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BE6EC583-CF91-42D6-B3A9-45F2A3FF78EC}" type="slidenum">
              <a:rPr lang="fr-FR" smtClean="0"/>
              <a:pPr/>
              <a:t>7</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1"/>
      </p:bgRef>
    </p:bg>
    <p:spTree>
      <p:nvGrpSpPr>
        <p:cNvPr id="1" name=""/>
        <p:cNvGrpSpPr/>
        <p:nvPr/>
      </p:nvGrpSpPr>
      <p:grpSpPr>
        <a:xfrm>
          <a:off x="0" y="0"/>
          <a:ext cx="0" cy="0"/>
          <a:chOff x="0" y="0"/>
          <a:chExt cx="0" cy="0"/>
        </a:xfrm>
      </p:grpSpPr>
      <p:sp>
        <p:nvSpPr>
          <p:cNvPr id="8" name="Titre 7"/>
          <p:cNvSpPr>
            <a:spLocks noGrp="1"/>
          </p:cNvSpPr>
          <p:nvPr>
            <p:ph type="ctrTitle"/>
          </p:nvPr>
        </p:nvSpPr>
        <p:spPr>
          <a:xfrm>
            <a:off x="2286000" y="3124200"/>
            <a:ext cx="6172200" cy="1894362"/>
          </a:xfrm>
        </p:spPr>
        <p:txBody>
          <a:bodyPr/>
          <a:lstStyle>
            <a:lvl1pPr>
              <a:defRPr b="1"/>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bwMode="auto">
          <a:xfrm rot="5400000">
            <a:off x="7764621" y="1174097"/>
            <a:ext cx="2286000" cy="381000"/>
          </a:xfrm>
        </p:spPr>
        <p:txBody>
          <a:bodyPr/>
          <a:lstStyle/>
          <a:p>
            <a:fld id="{5678C31E-D4AF-45FB-805E-5E3ED0036825}" type="datetime1">
              <a:rPr lang="fr-FR" smtClean="0"/>
              <a:pPr/>
              <a:t>09/04/2012</a:t>
            </a:fld>
            <a:endParaRPr lang="fr-BE"/>
          </a:p>
        </p:txBody>
      </p:sp>
      <p:sp>
        <p:nvSpPr>
          <p:cNvPr id="17" name="Espace réservé du pied de page 16"/>
          <p:cNvSpPr>
            <a:spLocks noGrp="1"/>
          </p:cNvSpPr>
          <p:nvPr>
            <p:ph type="ftr" sz="quarter" idx="11"/>
          </p:nvPr>
        </p:nvSpPr>
        <p:spPr bwMode="auto">
          <a:xfrm rot="5400000">
            <a:off x="7077269" y="4181669"/>
            <a:ext cx="3657600" cy="384048"/>
          </a:xfrm>
        </p:spPr>
        <p:txBody>
          <a:bodyPr/>
          <a:lstStyle/>
          <a:p>
            <a:r>
              <a:rPr lang="fr-BE" smtClean="0"/>
              <a:t>Mireille Laborie-Formation STMG - 2012</a:t>
            </a:r>
            <a:endParaRPr lang="fr-BE"/>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cteur droit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cteur droit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cteur droit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lips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lips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lips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bwMode="auto">
          <a:xfrm>
            <a:off x="1325544" y="4928702"/>
            <a:ext cx="609600" cy="517524"/>
          </a:xfrm>
        </p:spPr>
        <p:txBody>
          <a:bodyPr/>
          <a:lstStyle/>
          <a:p>
            <a:fld id="{CF4668DC-857F-487D-BFFA-8C0CA5037977}" type="slidenum">
              <a:rPr lang="fr-BE" smtClean="0"/>
              <a:pPr/>
              <a:t>‹N°›</a:t>
            </a:fld>
            <a:endParaRPr lang="fr-BE"/>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D8BA1658-F0A0-434A-875D-20D5154D6808}" type="datetime1">
              <a:rPr lang="fr-FR" smtClean="0"/>
              <a:pPr/>
              <a:t>09/04/2012</a:t>
            </a:fld>
            <a:endParaRPr lang="fr-BE"/>
          </a:p>
        </p:txBody>
      </p:sp>
      <p:sp>
        <p:nvSpPr>
          <p:cNvPr id="5" name="Espace réservé du pied de page 4"/>
          <p:cNvSpPr>
            <a:spLocks noGrp="1"/>
          </p:cNvSpPr>
          <p:nvPr>
            <p:ph type="ftr" sz="quarter" idx="11"/>
          </p:nvPr>
        </p:nvSpPr>
        <p:spPr/>
        <p:txBody>
          <a:bodyPr/>
          <a:lstStyle/>
          <a:p>
            <a:r>
              <a:rPr lang="fr-BE" smtClean="0"/>
              <a:t>Mireille Laborie-Formation STMG - 2012</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676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BE1B34DE-BF8F-420F-AE6E-1BDB8D172402}" type="datetime1">
              <a:rPr lang="fr-FR" smtClean="0"/>
              <a:pPr/>
              <a:t>09/04/2012</a:t>
            </a:fld>
            <a:endParaRPr lang="fr-BE"/>
          </a:p>
        </p:txBody>
      </p:sp>
      <p:sp>
        <p:nvSpPr>
          <p:cNvPr id="5" name="Espace réservé du pied de page 4"/>
          <p:cNvSpPr>
            <a:spLocks noGrp="1"/>
          </p:cNvSpPr>
          <p:nvPr>
            <p:ph type="ftr" sz="quarter" idx="11"/>
          </p:nvPr>
        </p:nvSpPr>
        <p:spPr/>
        <p:txBody>
          <a:bodyPr/>
          <a:lstStyle/>
          <a:p>
            <a:r>
              <a:rPr lang="fr-BE" smtClean="0"/>
              <a:t>Mireille Laborie-Formation STMG - 2012</a:t>
            </a:r>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8" name="Espace réservé du contenu 7"/>
          <p:cNvSpPr>
            <a:spLocks noGrp="1"/>
          </p:cNvSpPr>
          <p:nvPr>
            <p:ph sz="quarter" idx="1"/>
          </p:nvPr>
        </p:nvSpPr>
        <p:spPr>
          <a:xfrm>
            <a:off x="457200" y="1600200"/>
            <a:ext cx="7467600" cy="487375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4"/>
          </p:nvPr>
        </p:nvSpPr>
        <p:spPr/>
        <p:txBody>
          <a:bodyPr rtlCol="0"/>
          <a:lstStyle/>
          <a:p>
            <a:fld id="{EDC0C936-0115-4EA4-85DF-FFDAEAFC5433}" type="datetime1">
              <a:rPr lang="fr-FR" smtClean="0"/>
              <a:pPr/>
              <a:t>09/04/2012</a:t>
            </a:fld>
            <a:endParaRPr lang="fr-BE"/>
          </a:p>
        </p:txBody>
      </p:sp>
      <p:sp>
        <p:nvSpPr>
          <p:cNvPr id="9" name="Espace réservé du numéro de diapositive 8"/>
          <p:cNvSpPr>
            <a:spLocks noGrp="1"/>
          </p:cNvSpPr>
          <p:nvPr>
            <p:ph type="sldNum" sz="quarter" idx="15"/>
          </p:nvPr>
        </p:nvSpPr>
        <p:spPr/>
        <p:txBody>
          <a:bodyPr rtlCol="0"/>
          <a:lstStyle/>
          <a:p>
            <a:fld id="{CF4668DC-857F-487D-BFFA-8C0CA5037977}" type="slidenum">
              <a:rPr lang="fr-BE" smtClean="0"/>
              <a:pPr/>
              <a:t>‹N°›</a:t>
            </a:fld>
            <a:endParaRPr lang="fr-BE"/>
          </a:p>
        </p:txBody>
      </p:sp>
      <p:sp>
        <p:nvSpPr>
          <p:cNvPr id="10" name="Espace réservé du pied de page 9"/>
          <p:cNvSpPr>
            <a:spLocks noGrp="1"/>
          </p:cNvSpPr>
          <p:nvPr>
            <p:ph type="ftr" sz="quarter" idx="16"/>
          </p:nvPr>
        </p:nvSpPr>
        <p:spPr/>
        <p:txBody>
          <a:bodyPr rtlCol="0"/>
          <a:lstStyle/>
          <a:p>
            <a:r>
              <a:rPr lang="fr-BE" smtClean="0"/>
              <a:t>Mireille Laborie-Formation STMG - 2012</a:t>
            </a:r>
            <a:endParaRPr lang="fr-B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286000" y="2895600"/>
            <a:ext cx="6172200" cy="2053590"/>
          </a:xfrm>
        </p:spPr>
        <p:txBody>
          <a:bodyPr/>
          <a:lstStyle>
            <a:lvl1pPr algn="l">
              <a:buNone/>
              <a:defRPr sz="3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bwMode="auto">
          <a:xfrm rot="5400000">
            <a:off x="7763256" y="1170432"/>
            <a:ext cx="2286000" cy="381000"/>
          </a:xfrm>
        </p:spPr>
        <p:txBody>
          <a:bodyPr/>
          <a:lstStyle/>
          <a:p>
            <a:fld id="{65D19C4A-B621-4586-A4DF-229D6E6FEA74}" type="datetime1">
              <a:rPr lang="fr-FR" smtClean="0"/>
              <a:pPr/>
              <a:t>09/04/2012</a:t>
            </a:fld>
            <a:endParaRPr lang="fr-BE"/>
          </a:p>
        </p:txBody>
      </p:sp>
      <p:sp>
        <p:nvSpPr>
          <p:cNvPr id="5" name="Espace réservé du pied de page 4"/>
          <p:cNvSpPr>
            <a:spLocks noGrp="1"/>
          </p:cNvSpPr>
          <p:nvPr>
            <p:ph type="ftr" sz="quarter" idx="11"/>
          </p:nvPr>
        </p:nvSpPr>
        <p:spPr bwMode="auto">
          <a:xfrm rot="5400000">
            <a:off x="7077456" y="4178808"/>
            <a:ext cx="3657600" cy="384048"/>
          </a:xfrm>
        </p:spPr>
        <p:txBody>
          <a:bodyPr/>
          <a:lstStyle/>
          <a:p>
            <a:r>
              <a:rPr lang="fr-BE" smtClean="0"/>
              <a:t>Mireille Laborie-Formation STMG - 2012</a:t>
            </a:r>
            <a:endParaRPr lang="fr-BE"/>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cteur droit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cteur droit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lips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lips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lips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cteur droit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numéro de diapositive 5"/>
          <p:cNvSpPr>
            <a:spLocks noGrp="1"/>
          </p:cNvSpPr>
          <p:nvPr>
            <p:ph type="sldNum" sz="quarter" idx="12"/>
          </p:nvPr>
        </p:nvSpPr>
        <p:spPr bwMode="auto">
          <a:xfrm>
            <a:off x="1340616" y="4928702"/>
            <a:ext cx="609600" cy="517524"/>
          </a:xfrm>
        </p:spPr>
        <p:txBody>
          <a:bodyPr/>
          <a:lstStyle/>
          <a:p>
            <a:fld id="{CF4668DC-857F-487D-BFFA-8C0CA5037977}" type="slidenum">
              <a:rPr lang="fr-BE" smtClean="0"/>
              <a:pPr/>
              <a:t>‹N°›</a:t>
            </a:fld>
            <a:endParaRPr lang="fr-B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AD605519-1FCF-4980-AE7D-C01CDA2EFC29}" type="datetime1">
              <a:rPr lang="fr-FR" smtClean="0"/>
              <a:pPr/>
              <a:t>09/04/2012</a:t>
            </a:fld>
            <a:endParaRPr lang="fr-BE"/>
          </a:p>
        </p:txBody>
      </p:sp>
      <p:sp>
        <p:nvSpPr>
          <p:cNvPr id="6" name="Espace réservé du pied de page 5"/>
          <p:cNvSpPr>
            <a:spLocks noGrp="1"/>
          </p:cNvSpPr>
          <p:nvPr>
            <p:ph type="ftr" sz="quarter" idx="11"/>
          </p:nvPr>
        </p:nvSpPr>
        <p:spPr/>
        <p:txBody>
          <a:bodyPr/>
          <a:lstStyle/>
          <a:p>
            <a:r>
              <a:rPr lang="fr-BE" smtClean="0"/>
              <a:t>Mireille Laborie-Formation STMG - 2012</a:t>
            </a:r>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
        <p:nvSpPr>
          <p:cNvPr id="9" name="Espace réservé du contenu 8"/>
          <p:cNvSpPr>
            <a:spLocks noGrp="1"/>
          </p:cNvSpPr>
          <p:nvPr>
            <p:ph sz="quarter" idx="1"/>
          </p:nvPr>
        </p:nvSpPr>
        <p:spPr>
          <a:xfrm>
            <a:off x="457200"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270248"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7543800" cy="1143000"/>
          </a:xfrm>
        </p:spPr>
        <p:txBody>
          <a:bodyPr anchor="b"/>
          <a:lstStyle>
            <a:lvl1pPr>
              <a:defRPr/>
            </a:lvl1pPr>
          </a:lstStyle>
          <a:p>
            <a:r>
              <a:rPr kumimoji="0" lang="fr-FR" smtClean="0"/>
              <a:t>Cliquez pour modifier le style du titre</a:t>
            </a:r>
            <a:endParaRPr kumimoji="0" lang="en-US"/>
          </a:p>
        </p:txBody>
      </p:sp>
      <p:sp>
        <p:nvSpPr>
          <p:cNvPr id="7" name="Espace réservé de la date 6"/>
          <p:cNvSpPr>
            <a:spLocks noGrp="1"/>
          </p:cNvSpPr>
          <p:nvPr>
            <p:ph type="dt" sz="half" idx="10"/>
          </p:nvPr>
        </p:nvSpPr>
        <p:spPr/>
        <p:txBody>
          <a:bodyPr/>
          <a:lstStyle/>
          <a:p>
            <a:fld id="{E7E13B50-FFC6-4B8A-BC72-FE1A0FC109C9}" type="datetime1">
              <a:rPr lang="fr-FR" smtClean="0"/>
              <a:pPr/>
              <a:t>09/04/2012</a:t>
            </a:fld>
            <a:endParaRPr lang="fr-BE"/>
          </a:p>
        </p:txBody>
      </p:sp>
      <p:sp>
        <p:nvSpPr>
          <p:cNvPr id="8" name="Espace réservé du pied de page 7"/>
          <p:cNvSpPr>
            <a:spLocks noGrp="1"/>
          </p:cNvSpPr>
          <p:nvPr>
            <p:ph type="ftr" sz="quarter" idx="11"/>
          </p:nvPr>
        </p:nvSpPr>
        <p:spPr/>
        <p:txBody>
          <a:bodyPr/>
          <a:lstStyle/>
          <a:p>
            <a:r>
              <a:rPr lang="fr-BE" smtClean="0"/>
              <a:t>Mireille Laborie-Formation STMG - 2012</a:t>
            </a:r>
            <a:endParaRPr lang="fr-BE"/>
          </a:p>
        </p:txBody>
      </p:sp>
      <p:sp>
        <p:nvSpPr>
          <p:cNvPr id="9" name="Espace réservé du numéro de diapositive 8"/>
          <p:cNvSpPr>
            <a:spLocks noGrp="1"/>
          </p:cNvSpPr>
          <p:nvPr>
            <p:ph type="sldNum" sz="quarter" idx="12"/>
          </p:nvPr>
        </p:nvSpPr>
        <p:spPr/>
        <p:txBody>
          <a:bodyPr/>
          <a:lstStyle/>
          <a:p>
            <a:fld id="{CF4668DC-857F-487D-BFFA-8C0CA5037977}" type="slidenum">
              <a:rPr lang="fr-BE" smtClean="0"/>
              <a:pPr/>
              <a:t>‹N°›</a:t>
            </a:fld>
            <a:endParaRPr lang="fr-BE"/>
          </a:p>
        </p:txBody>
      </p:sp>
      <p:sp>
        <p:nvSpPr>
          <p:cNvPr id="11" name="Espace réservé du contenu 10"/>
          <p:cNvSpPr>
            <a:spLocks noGrp="1"/>
          </p:cNvSpPr>
          <p:nvPr>
            <p:ph sz="quarter" idx="2"/>
          </p:nvPr>
        </p:nvSpPr>
        <p:spPr>
          <a:xfrm>
            <a:off x="457200"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quarter" idx="4"/>
          </p:nvPr>
        </p:nvSpPr>
        <p:spPr>
          <a:xfrm>
            <a:off x="4371975"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texte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
        <p:nvSpPr>
          <p:cNvPr id="14" name="Espace réservé du texte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6" name="Espace réservé de la date 5"/>
          <p:cNvSpPr>
            <a:spLocks noGrp="1"/>
          </p:cNvSpPr>
          <p:nvPr>
            <p:ph type="dt" sz="half" idx="10"/>
          </p:nvPr>
        </p:nvSpPr>
        <p:spPr/>
        <p:txBody>
          <a:bodyPr rtlCol="0"/>
          <a:lstStyle/>
          <a:p>
            <a:fld id="{B5297835-A3A0-48E9-B9BF-A7268BF1DFEC}" type="datetime1">
              <a:rPr lang="fr-FR" smtClean="0"/>
              <a:pPr/>
              <a:t>09/04/2012</a:t>
            </a:fld>
            <a:endParaRPr lang="fr-BE"/>
          </a:p>
        </p:txBody>
      </p:sp>
      <p:sp>
        <p:nvSpPr>
          <p:cNvPr id="7" name="Espace réservé du numéro de diapositive 6"/>
          <p:cNvSpPr>
            <a:spLocks noGrp="1"/>
          </p:cNvSpPr>
          <p:nvPr>
            <p:ph type="sldNum" sz="quarter" idx="11"/>
          </p:nvPr>
        </p:nvSpPr>
        <p:spPr/>
        <p:txBody>
          <a:bodyPr rtlCol="0"/>
          <a:lstStyle/>
          <a:p>
            <a:fld id="{CF4668DC-857F-487D-BFFA-8C0CA5037977}" type="slidenum">
              <a:rPr lang="fr-BE" smtClean="0"/>
              <a:pPr/>
              <a:t>‹N°›</a:t>
            </a:fld>
            <a:endParaRPr lang="fr-BE"/>
          </a:p>
        </p:txBody>
      </p:sp>
      <p:sp>
        <p:nvSpPr>
          <p:cNvPr id="8" name="Espace réservé du pied de page 7"/>
          <p:cNvSpPr>
            <a:spLocks noGrp="1"/>
          </p:cNvSpPr>
          <p:nvPr>
            <p:ph type="ftr" sz="quarter" idx="12"/>
          </p:nvPr>
        </p:nvSpPr>
        <p:spPr/>
        <p:txBody>
          <a:bodyPr rtlCol="0"/>
          <a:lstStyle/>
          <a:p>
            <a:r>
              <a:rPr lang="fr-BE" smtClean="0"/>
              <a:t>Mireille Laborie-Formation STMG - 2012</a:t>
            </a:r>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11FFB51-7105-4041-96D7-A43F008DCF21}" type="datetime1">
              <a:rPr lang="fr-FR" smtClean="0"/>
              <a:pPr/>
              <a:t>09/04/2012</a:t>
            </a:fld>
            <a:endParaRPr lang="fr-BE"/>
          </a:p>
        </p:txBody>
      </p:sp>
      <p:sp>
        <p:nvSpPr>
          <p:cNvPr id="3" name="Espace réservé du pied de page 2"/>
          <p:cNvSpPr>
            <a:spLocks noGrp="1"/>
          </p:cNvSpPr>
          <p:nvPr>
            <p:ph type="ftr" sz="quarter" idx="11"/>
          </p:nvPr>
        </p:nvSpPr>
        <p:spPr/>
        <p:txBody>
          <a:bodyPr/>
          <a:lstStyle/>
          <a:p>
            <a:r>
              <a:rPr lang="fr-BE" smtClean="0"/>
              <a:t>Mireille Laborie-Formation STMG - 2012</a:t>
            </a:r>
            <a:endParaRPr lang="fr-BE"/>
          </a:p>
        </p:txBody>
      </p:sp>
      <p:sp>
        <p:nvSpPr>
          <p:cNvPr id="4" name="Espace réservé du numéro de diapositive 3"/>
          <p:cNvSpPr>
            <a:spLocks noGrp="1"/>
          </p:cNvSpPr>
          <p:nvPr>
            <p:ph type="sldNum" sz="quarter" idx="12"/>
          </p:nvPr>
        </p:nvSpPr>
        <p:spPr/>
        <p:txBody>
          <a:body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r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Connecteur droit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cteur droit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cteur droit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lips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Espace réservé du contenu 17"/>
          <p:cNvSpPr>
            <a:spLocks noGrp="1"/>
          </p:cNvSpPr>
          <p:nvPr>
            <p:ph sz="quarter" idx="1"/>
          </p:nvPr>
        </p:nvSpPr>
        <p:spPr>
          <a:xfrm>
            <a:off x="304800" y="274320"/>
            <a:ext cx="5638800" cy="6327648"/>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4"/>
          </p:nvPr>
        </p:nvSpPr>
        <p:spPr/>
        <p:txBody>
          <a:bodyPr rtlCol="0"/>
          <a:lstStyle/>
          <a:p>
            <a:fld id="{345D077E-52AD-4590-971F-EF906071517F}" type="datetime1">
              <a:rPr lang="fr-FR" smtClean="0"/>
              <a:pPr/>
              <a:t>09/04/2012</a:t>
            </a:fld>
            <a:endParaRPr lang="fr-BE"/>
          </a:p>
        </p:txBody>
      </p:sp>
      <p:sp>
        <p:nvSpPr>
          <p:cNvPr id="22" name="Espace réservé du numéro de diapositive 21"/>
          <p:cNvSpPr>
            <a:spLocks noGrp="1"/>
          </p:cNvSpPr>
          <p:nvPr>
            <p:ph type="sldNum" sz="quarter" idx="15"/>
          </p:nvPr>
        </p:nvSpPr>
        <p:spPr/>
        <p:txBody>
          <a:bodyPr rtlCol="0"/>
          <a:lstStyle/>
          <a:p>
            <a:fld id="{CF4668DC-857F-487D-BFFA-8C0CA5037977}" type="slidenum">
              <a:rPr lang="fr-BE" smtClean="0"/>
              <a:pPr/>
              <a:t>‹N°›</a:t>
            </a:fld>
            <a:endParaRPr lang="fr-BE"/>
          </a:p>
        </p:txBody>
      </p:sp>
      <p:sp>
        <p:nvSpPr>
          <p:cNvPr id="23" name="Espace réservé du pied de page 22"/>
          <p:cNvSpPr>
            <a:spLocks noGrp="1"/>
          </p:cNvSpPr>
          <p:nvPr>
            <p:ph type="ftr" sz="quarter" idx="16"/>
          </p:nvPr>
        </p:nvSpPr>
        <p:spPr/>
        <p:txBody>
          <a:bodyPr rtlCol="0"/>
          <a:lstStyle/>
          <a:p>
            <a:r>
              <a:rPr lang="fr-BE" smtClean="0"/>
              <a:t>Mireille Laborie-Formation STMG - 2012</a:t>
            </a:r>
            <a:endParaRPr lang="fr-B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Connecteur droit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lips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rot="5400000">
            <a:off x="3350133" y="3200400"/>
            <a:ext cx="6309360" cy="457200"/>
          </a:xfrm>
        </p:spPr>
        <p:txBody>
          <a:bodyPr anchor="b"/>
          <a:lstStyle>
            <a:lvl1pPr algn="l">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10" name="Connecteur droit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cteur droit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cteur droit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cteur droit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Espace réservé de la date 16"/>
          <p:cNvSpPr>
            <a:spLocks noGrp="1"/>
          </p:cNvSpPr>
          <p:nvPr>
            <p:ph type="dt" sz="half" idx="10"/>
          </p:nvPr>
        </p:nvSpPr>
        <p:spPr/>
        <p:txBody>
          <a:bodyPr rtlCol="0"/>
          <a:lstStyle/>
          <a:p>
            <a:fld id="{757FA5F2-E281-4FCA-B65E-40ABB8FC1779}" type="datetime1">
              <a:rPr lang="fr-FR" smtClean="0"/>
              <a:pPr/>
              <a:t>09/04/2012</a:t>
            </a:fld>
            <a:endParaRPr lang="fr-BE"/>
          </a:p>
        </p:txBody>
      </p:sp>
      <p:sp>
        <p:nvSpPr>
          <p:cNvPr id="18" name="Espace réservé du numéro de diapositive 17"/>
          <p:cNvSpPr>
            <a:spLocks noGrp="1"/>
          </p:cNvSpPr>
          <p:nvPr>
            <p:ph type="sldNum" sz="quarter" idx="11"/>
          </p:nvPr>
        </p:nvSpPr>
        <p:spPr/>
        <p:txBody>
          <a:bodyPr rtlCol="0"/>
          <a:lstStyle/>
          <a:p>
            <a:fld id="{CF4668DC-857F-487D-BFFA-8C0CA5037977}" type="slidenum">
              <a:rPr lang="fr-BE" smtClean="0"/>
              <a:pPr/>
              <a:t>‹N°›</a:t>
            </a:fld>
            <a:endParaRPr lang="fr-BE"/>
          </a:p>
        </p:txBody>
      </p:sp>
      <p:sp>
        <p:nvSpPr>
          <p:cNvPr id="21" name="Espace réservé du pied de page 20"/>
          <p:cNvSpPr>
            <a:spLocks noGrp="1"/>
          </p:cNvSpPr>
          <p:nvPr>
            <p:ph type="ftr" sz="quarter" idx="12"/>
          </p:nvPr>
        </p:nvSpPr>
        <p:spPr/>
        <p:txBody>
          <a:bodyPr rtlCol="0"/>
          <a:lstStyle/>
          <a:p>
            <a:r>
              <a:rPr lang="fr-BE" smtClean="0"/>
              <a:t>Mireille Laborie-Formation STMG - 2012</a:t>
            </a:r>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cteur droi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Espace réservé du titre 21"/>
          <p:cNvSpPr>
            <a:spLocks noGrp="1"/>
          </p:cNvSpPr>
          <p:nvPr>
            <p:ph type="title"/>
          </p:nvPr>
        </p:nvSpPr>
        <p:spPr>
          <a:xfrm>
            <a:off x="457200" y="274638"/>
            <a:ext cx="7467600" cy="1143000"/>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01BFC81-52CC-4C6C-80EB-D1532FDCAE59}" type="datetime1">
              <a:rPr lang="fr-FR" smtClean="0"/>
              <a:pPr/>
              <a:t>09/04/2012</a:t>
            </a:fld>
            <a:endParaRPr lang="fr-BE"/>
          </a:p>
        </p:txBody>
      </p:sp>
      <p:sp>
        <p:nvSpPr>
          <p:cNvPr id="3" name="Espace réservé du pied de page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fr-BE" smtClean="0"/>
              <a:t>Mireille Laborie-Formation STMG - 2012</a:t>
            </a:r>
            <a:endParaRPr lang="fr-BE"/>
          </a:p>
        </p:txBody>
      </p:sp>
      <p:sp>
        <p:nvSpPr>
          <p:cNvPr id="7" name="Connecteur droi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cteur droi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lips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CF4668DC-857F-487D-BFFA-8C0CA5037977}" type="slidenum">
              <a:rPr lang="fr-BE" smtClean="0"/>
              <a:pPr/>
              <a:t>‹N°›</a:t>
            </a:fld>
            <a:endParaRPr lang="fr-B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tDUI3Z3FJ3c"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85918" y="474345"/>
            <a:ext cx="6929486" cy="1077218"/>
          </a:xfrm>
          <a:prstGeom prst="rect">
            <a:avLst/>
          </a:prstGeom>
        </p:spPr>
        <p:txBody>
          <a:bodyPr wrap="square">
            <a:spAutoFit/>
          </a:bodyPr>
          <a:lstStyle/>
          <a:p>
            <a:pPr algn="ctr"/>
            <a:r>
              <a:rPr lang="fr-FR" sz="3200" b="1" dirty="0" smtClean="0"/>
              <a:t>Un exemple de cas pratique de découverte</a:t>
            </a:r>
            <a:endParaRPr lang="fr-FR" sz="3200" b="1" dirty="0"/>
          </a:p>
        </p:txBody>
      </p:sp>
      <p:sp>
        <p:nvSpPr>
          <p:cNvPr id="5" name="ZoneTexte 4"/>
          <p:cNvSpPr txBox="1"/>
          <p:nvPr/>
        </p:nvSpPr>
        <p:spPr>
          <a:xfrm>
            <a:off x="2071670" y="1571612"/>
            <a:ext cx="7215238" cy="5386090"/>
          </a:xfrm>
          <a:prstGeom prst="rect">
            <a:avLst/>
          </a:prstGeom>
          <a:noFill/>
        </p:spPr>
        <p:txBody>
          <a:bodyPr wrap="square" rtlCol="0">
            <a:spAutoFit/>
          </a:bodyPr>
          <a:lstStyle/>
          <a:p>
            <a:pPr algn="ctr"/>
            <a:r>
              <a:rPr lang="fr-FR" sz="2400" b="1" dirty="0" smtClean="0"/>
              <a:t>Thème 1 </a:t>
            </a:r>
            <a:r>
              <a:rPr lang="fr-FR" sz="2400" dirty="0" smtClean="0"/>
              <a:t>:qu’est-ce que le droit ?</a:t>
            </a:r>
          </a:p>
          <a:p>
            <a:pPr algn="ctr"/>
            <a:endParaRPr lang="fr-FR" sz="1200" dirty="0" smtClean="0"/>
          </a:p>
          <a:p>
            <a:pPr algn="ctr"/>
            <a:r>
              <a:rPr lang="fr-FR" sz="2400" dirty="0" smtClean="0"/>
              <a:t>La règle de droit</a:t>
            </a:r>
          </a:p>
          <a:p>
            <a:endParaRPr lang="fr-FR" sz="1200" dirty="0" smtClean="0"/>
          </a:p>
          <a:p>
            <a:r>
              <a:rPr lang="fr-FR" sz="2400" b="1" dirty="0" smtClean="0"/>
              <a:t>Objectifs : </a:t>
            </a:r>
          </a:p>
          <a:p>
            <a:endParaRPr lang="fr-FR" sz="1200" b="1" dirty="0" smtClean="0"/>
          </a:p>
          <a:p>
            <a:r>
              <a:rPr lang="fr-FR" sz="2400" dirty="0" smtClean="0">
                <a:sym typeface="Wingdings" pitchFamily="2" charset="2"/>
              </a:rPr>
              <a:t>Identifier les caractères de la règle de droit</a:t>
            </a:r>
            <a:endParaRPr lang="fr-FR" sz="2400" dirty="0" smtClean="0"/>
          </a:p>
          <a:p>
            <a:endParaRPr lang="fr-FR" sz="1600" dirty="0" smtClean="0"/>
          </a:p>
          <a:p>
            <a:r>
              <a:rPr lang="fr-FR" sz="2400" dirty="0" smtClean="0">
                <a:sym typeface="Wingdings" pitchFamily="2" charset="2"/>
              </a:rPr>
              <a:t></a:t>
            </a:r>
            <a:r>
              <a:rPr lang="fr-FR" sz="2400" dirty="0" smtClean="0"/>
              <a:t>Repérer les autorités compétentes à l’origine de la règle de droit</a:t>
            </a:r>
          </a:p>
          <a:p>
            <a:endParaRPr lang="fr-FR" sz="1200" dirty="0" smtClean="0"/>
          </a:p>
          <a:p>
            <a:r>
              <a:rPr lang="fr-FR" sz="2400" dirty="0" smtClean="0">
                <a:sym typeface="Wingdings" pitchFamily="2" charset="2"/>
              </a:rPr>
              <a:t>Montrer que les caractéristiques de la règle de droit permettent de garantir l’égalité de tous devant la loi</a:t>
            </a:r>
            <a:endParaRPr lang="fr-FR" sz="2400" dirty="0" smtClean="0"/>
          </a:p>
          <a:p>
            <a:endParaRPr lang="fr-FR" sz="1200" dirty="0" smtClean="0"/>
          </a:p>
          <a:p>
            <a:r>
              <a:rPr lang="fr-FR" sz="2400" dirty="0" smtClean="0">
                <a:sym typeface="Wingdings" pitchFamily="2" charset="2"/>
              </a:rPr>
              <a:t>Expliquer</a:t>
            </a:r>
            <a:r>
              <a:rPr lang="fr-FR" sz="2400" dirty="0" smtClean="0"/>
              <a:t> comment la règle de droit est mise en œuvre dans un cas concret. </a:t>
            </a:r>
            <a:endParaRPr lang="fr-FR" dirty="0"/>
          </a:p>
        </p:txBody>
      </p:sp>
      <p:sp>
        <p:nvSpPr>
          <p:cNvPr id="6" name="Espace réservé du pied de page 5"/>
          <p:cNvSpPr>
            <a:spLocks noGrp="1"/>
          </p:cNvSpPr>
          <p:nvPr>
            <p:ph type="ftr" sz="quarter" idx="11"/>
          </p:nvPr>
        </p:nvSpPr>
        <p:spPr>
          <a:xfrm>
            <a:off x="0" y="6072206"/>
            <a:ext cx="1428728" cy="785794"/>
          </a:xfrm>
        </p:spPr>
        <p:txBody>
          <a:bodyPr/>
          <a:lstStyle/>
          <a:p>
            <a:pPr algn="ctr"/>
            <a:r>
              <a:rPr lang="fr-BE" dirty="0" smtClean="0"/>
              <a:t>Mireille Laborie Formation STMG 2012</a:t>
            </a:r>
            <a:endParaRPr lang="fr-BE" dirty="0"/>
          </a:p>
        </p:txBody>
      </p:sp>
      <p:sp>
        <p:nvSpPr>
          <p:cNvPr id="7" name="ZoneTexte 6"/>
          <p:cNvSpPr txBox="1"/>
          <p:nvPr/>
        </p:nvSpPr>
        <p:spPr>
          <a:xfrm>
            <a:off x="8929718" y="3071810"/>
            <a:ext cx="184731" cy="369332"/>
          </a:xfrm>
          <a:prstGeom prst="rect">
            <a:avLst/>
          </a:prstGeom>
          <a:noFill/>
        </p:spPr>
        <p:txBody>
          <a:bodyPr wrap="none" rtlCol="0">
            <a:spAutoFit/>
          </a:bodyPr>
          <a:lstStyle/>
          <a:p>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85918" y="474345"/>
            <a:ext cx="6929486" cy="1077218"/>
          </a:xfrm>
          <a:prstGeom prst="rect">
            <a:avLst/>
          </a:prstGeom>
        </p:spPr>
        <p:txBody>
          <a:bodyPr wrap="square">
            <a:spAutoFit/>
          </a:bodyPr>
          <a:lstStyle/>
          <a:p>
            <a:pPr algn="ctr"/>
            <a:r>
              <a:rPr lang="fr-FR" sz="3200" b="1" dirty="0" smtClean="0"/>
              <a:t>Un exemple de cas pratique de découverte</a:t>
            </a:r>
            <a:endParaRPr lang="fr-FR" sz="3200" b="1" dirty="0"/>
          </a:p>
        </p:txBody>
      </p:sp>
      <p:sp>
        <p:nvSpPr>
          <p:cNvPr id="5" name="ZoneTexte 4"/>
          <p:cNvSpPr txBox="1"/>
          <p:nvPr/>
        </p:nvSpPr>
        <p:spPr>
          <a:xfrm>
            <a:off x="1857356" y="1571612"/>
            <a:ext cx="7286644" cy="4955203"/>
          </a:xfrm>
          <a:prstGeom prst="rect">
            <a:avLst/>
          </a:prstGeom>
          <a:noFill/>
        </p:spPr>
        <p:txBody>
          <a:bodyPr wrap="square" rtlCol="0">
            <a:spAutoFit/>
          </a:bodyPr>
          <a:lstStyle/>
          <a:p>
            <a:pPr algn="ctr"/>
            <a:r>
              <a:rPr lang="fr-FR" sz="2400" b="1" dirty="0" smtClean="0"/>
              <a:t>Le contexte du cas Philippe</a:t>
            </a:r>
          </a:p>
          <a:p>
            <a:endParaRPr lang="fr-FR" sz="1200" b="1" dirty="0" smtClean="0"/>
          </a:p>
          <a:p>
            <a:pPr algn="just"/>
            <a:r>
              <a:rPr lang="fr-FR" sz="2000" dirty="0" smtClean="0">
                <a:sym typeface="Wingdings" pitchFamily="2" charset="2"/>
              </a:rPr>
              <a:t>Philippe et Claire habitent dans un petit village et leur enfant doit prendre un  bus pour parcourir les 10 km qui les séparent de l’école. Philippe accompagne son fils chaque matin à l’arrêt du bus scolaire et chaque jour il s’accroche avec le conducteur du bus à qui il reproche l’emplacement de l’arrêt de bus, l’horaire de passage, le comportement des enfants…. </a:t>
            </a:r>
          </a:p>
          <a:p>
            <a:pPr algn="just"/>
            <a:r>
              <a:rPr lang="fr-FR" sz="2000" dirty="0" smtClean="0">
                <a:sym typeface="Wingdings" pitchFamily="2" charset="2"/>
              </a:rPr>
              <a:t>Jusqu’au jour où Philippe traite le conducteur « d’incapable, de fainéant et de connard ».</a:t>
            </a:r>
          </a:p>
          <a:p>
            <a:pPr algn="just"/>
            <a:r>
              <a:rPr lang="fr-FR" sz="2000" dirty="0" smtClean="0">
                <a:sym typeface="Wingdings" pitchFamily="2" charset="2"/>
              </a:rPr>
              <a:t>Le conducteur lassé d’être agressé dans le cadre de ses fonctions décide de porter plainte pour outrage et de demander des dommages et intérêts à Philippe.</a:t>
            </a:r>
          </a:p>
          <a:p>
            <a:pPr algn="just"/>
            <a:r>
              <a:rPr lang="fr-FR" sz="2000" dirty="0" smtClean="0">
                <a:sym typeface="Wingdings" pitchFamily="2" charset="2"/>
              </a:rPr>
              <a:t>Philippe estime quant à lui qu’il n’y a pas outrage et qu’il s’agit de sa façon de parler.</a:t>
            </a:r>
            <a:endParaRPr lang="fr-FR" sz="2000" dirty="0" smtClean="0"/>
          </a:p>
        </p:txBody>
      </p:sp>
      <p:sp>
        <p:nvSpPr>
          <p:cNvPr id="6" name="Espace réservé du pied de page 5"/>
          <p:cNvSpPr>
            <a:spLocks noGrp="1"/>
          </p:cNvSpPr>
          <p:nvPr>
            <p:ph type="ftr" sz="quarter" idx="11"/>
          </p:nvPr>
        </p:nvSpPr>
        <p:spPr>
          <a:xfrm>
            <a:off x="0" y="6215082"/>
            <a:ext cx="1643042" cy="642918"/>
          </a:xfrm>
        </p:spPr>
        <p:txBody>
          <a:bodyPr/>
          <a:lstStyle/>
          <a:p>
            <a:pPr algn="ctr"/>
            <a:r>
              <a:rPr lang="fr-BE" dirty="0" smtClean="0"/>
              <a:t>Mireille Laborie Formation STMG  2012</a:t>
            </a:r>
            <a:endParaRPr lang="fr-BE"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071670" y="214290"/>
            <a:ext cx="6643734" cy="584775"/>
          </a:xfrm>
          <a:prstGeom prst="rect">
            <a:avLst/>
          </a:prstGeom>
          <a:noFill/>
        </p:spPr>
        <p:txBody>
          <a:bodyPr wrap="square" rtlCol="0">
            <a:spAutoFit/>
          </a:bodyPr>
          <a:lstStyle/>
          <a:p>
            <a:pPr algn="ctr"/>
            <a:r>
              <a:rPr lang="fr-FR" sz="3200" b="1" dirty="0" smtClean="0"/>
              <a:t>Exemple de ressources</a:t>
            </a:r>
            <a:endParaRPr lang="fr-FR" sz="3200" b="1" dirty="0"/>
          </a:p>
        </p:txBody>
      </p:sp>
      <p:sp>
        <p:nvSpPr>
          <p:cNvPr id="6" name="ZoneTexte 5"/>
          <p:cNvSpPr txBox="1"/>
          <p:nvPr/>
        </p:nvSpPr>
        <p:spPr>
          <a:xfrm>
            <a:off x="1643042" y="825579"/>
            <a:ext cx="7500958" cy="6309420"/>
          </a:xfrm>
          <a:prstGeom prst="rect">
            <a:avLst/>
          </a:prstGeom>
          <a:noFill/>
        </p:spPr>
        <p:txBody>
          <a:bodyPr wrap="square" rtlCol="0">
            <a:spAutoFit/>
          </a:bodyPr>
          <a:lstStyle/>
          <a:p>
            <a:pPr algn="ctr"/>
            <a:r>
              <a:rPr lang="fr-FR" sz="2400" b="1" dirty="0" smtClean="0"/>
              <a:t>Textes de loi</a:t>
            </a:r>
          </a:p>
          <a:p>
            <a:pPr algn="ctr"/>
            <a:endParaRPr lang="fr-FR" sz="1200" b="1" dirty="0" smtClean="0"/>
          </a:p>
          <a:p>
            <a:r>
              <a:rPr lang="fr-FR" b="1" dirty="0" smtClean="0"/>
              <a:t>Article 433-5 du code pénal alinéa 1 </a:t>
            </a:r>
            <a:r>
              <a:rPr lang="fr-FR" dirty="0" smtClean="0"/>
              <a:t>(Loi n° 92-686 du 22/07/92) :</a:t>
            </a:r>
            <a:r>
              <a:rPr lang="fr-FR" b="1" dirty="0" smtClean="0"/>
              <a:t> </a:t>
            </a:r>
          </a:p>
          <a:p>
            <a:pPr algn="just"/>
            <a:r>
              <a:rPr lang="fr-FR" dirty="0" smtClean="0"/>
              <a:t>Constituent un outrage puni de 7500 euros d'amende les paroles, gestes ou menaces, les écrits ou images de toute nature non rendus publics ou l'envoi d'objets quelconques adressés à une personne chargée d'une </a:t>
            </a:r>
            <a:r>
              <a:rPr lang="fr-FR" b="1" dirty="0" smtClean="0"/>
              <a:t>mission de service public</a:t>
            </a:r>
            <a:r>
              <a:rPr lang="fr-FR" dirty="0" smtClean="0"/>
              <a:t>*, dans l'exercice ou à l'occasion de l'exercice de sa mission, et de nature à porter atteinte à sa dignité ou au respect dû à la fonction dont elle est investie.</a:t>
            </a:r>
          </a:p>
          <a:p>
            <a:pPr algn="just"/>
            <a:r>
              <a:rPr lang="fr-FR" dirty="0" smtClean="0"/>
              <a:t>Lorsqu'il est adressé à une </a:t>
            </a:r>
            <a:r>
              <a:rPr lang="fr-FR" b="1" dirty="0" smtClean="0"/>
              <a:t>personne dépositaire de l'autorité publique</a:t>
            </a:r>
            <a:r>
              <a:rPr lang="fr-FR" dirty="0" smtClean="0"/>
              <a:t>**, l'outrage est puni de six mois d'emprisonnement et de 7500 euros d'amende.</a:t>
            </a:r>
          </a:p>
          <a:p>
            <a:pPr algn="just"/>
            <a:r>
              <a:rPr lang="fr-FR" sz="1600" i="1" dirty="0" smtClean="0"/>
              <a:t>* instituteur, chauffeur de bus, saleur pompier, </a:t>
            </a:r>
          </a:p>
          <a:p>
            <a:pPr algn="just"/>
            <a:r>
              <a:rPr lang="fr-FR" sz="1600" i="1" dirty="0" smtClean="0"/>
              <a:t>**policier…</a:t>
            </a:r>
          </a:p>
          <a:p>
            <a:pPr algn="just"/>
            <a:endParaRPr lang="fr-FR" sz="1200" dirty="0" smtClean="0"/>
          </a:p>
          <a:p>
            <a:pPr algn="just"/>
            <a:r>
              <a:rPr lang="fr-FR" b="1" dirty="0" smtClean="0"/>
              <a:t>Article 418 du code de procédure pénale </a:t>
            </a:r>
            <a:r>
              <a:rPr lang="fr-FR" dirty="0" smtClean="0"/>
              <a:t>(Ordonnance n° 58-1296 du 23/12/58) </a:t>
            </a:r>
            <a:r>
              <a:rPr lang="fr-FR" b="1" dirty="0" smtClean="0"/>
              <a:t>: </a:t>
            </a:r>
          </a:p>
          <a:p>
            <a:pPr algn="just"/>
            <a:r>
              <a:rPr lang="fr-FR" dirty="0" smtClean="0"/>
              <a:t>Toute personne qui, conformément à l'article 2, prétend avoir été lésée par un délit, peut, si elle ne l'a déjà fait, se constituer partie civile à l'audience même. […]</a:t>
            </a:r>
          </a:p>
          <a:p>
            <a:pPr algn="just"/>
            <a:r>
              <a:rPr lang="fr-FR" dirty="0" smtClean="0"/>
              <a:t>La partie civile peut, à l'appui de sa constitution, demander des dommages-intérêts correspondant au préjudice qui lui a été causé.</a:t>
            </a:r>
          </a:p>
          <a:p>
            <a:pPr algn="just"/>
            <a:endParaRPr lang="fr-FR" dirty="0"/>
          </a:p>
        </p:txBody>
      </p:sp>
      <p:sp>
        <p:nvSpPr>
          <p:cNvPr id="5" name="Espace réservé du pied de page 4"/>
          <p:cNvSpPr>
            <a:spLocks noGrp="1"/>
          </p:cNvSpPr>
          <p:nvPr>
            <p:ph type="ftr" sz="quarter" idx="11"/>
          </p:nvPr>
        </p:nvSpPr>
        <p:spPr>
          <a:xfrm>
            <a:off x="1" y="6364225"/>
            <a:ext cx="1643041" cy="493775"/>
          </a:xfrm>
        </p:spPr>
        <p:txBody>
          <a:bodyPr/>
          <a:lstStyle/>
          <a:p>
            <a:pPr algn="ctr"/>
            <a:r>
              <a:rPr lang="fr-BE" dirty="0" smtClean="0"/>
              <a:t>Mireille Laborie</a:t>
            </a:r>
          </a:p>
          <a:p>
            <a:pPr algn="ctr"/>
            <a:r>
              <a:rPr lang="fr-BE" dirty="0" smtClean="0"/>
              <a:t>Formation STMG</a:t>
            </a:r>
          </a:p>
          <a:p>
            <a:pPr algn="ctr"/>
            <a:r>
              <a:rPr lang="fr-BE" dirty="0" smtClean="0"/>
              <a:t>2012</a:t>
            </a:r>
            <a:endParaRPr lang="fr-BE"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28794" y="1928802"/>
            <a:ext cx="7000924" cy="646331"/>
          </a:xfrm>
          <a:prstGeom prst="rect">
            <a:avLst/>
          </a:prstGeom>
        </p:spPr>
        <p:txBody>
          <a:bodyPr wrap="square">
            <a:spAutoFit/>
          </a:bodyPr>
          <a:lstStyle/>
          <a:p>
            <a:r>
              <a:rPr lang="fr-FR" dirty="0" smtClean="0"/>
              <a:t>Extraits du film </a:t>
            </a:r>
            <a:r>
              <a:rPr lang="fr-FR" i="1" dirty="0" smtClean="0"/>
              <a:t>10</a:t>
            </a:r>
            <a:r>
              <a:rPr lang="fr-FR" i="1" baseline="30000" dirty="0" smtClean="0"/>
              <a:t>ème</a:t>
            </a:r>
            <a:r>
              <a:rPr lang="fr-FR" i="1" dirty="0" smtClean="0"/>
              <a:t> chambre, instants d’audience (4mn30) </a:t>
            </a:r>
            <a:r>
              <a:rPr lang="fr-FR" dirty="0" smtClean="0">
                <a:hlinkClick r:id="rId3"/>
              </a:rPr>
              <a:t>http://www.youtube.com/watch?v=tDUI3Z3FJ3c</a:t>
            </a:r>
            <a:endParaRPr lang="fr-FR" dirty="0"/>
          </a:p>
        </p:txBody>
      </p:sp>
      <p:sp>
        <p:nvSpPr>
          <p:cNvPr id="4" name="ZoneTexte 3"/>
          <p:cNvSpPr txBox="1"/>
          <p:nvPr/>
        </p:nvSpPr>
        <p:spPr>
          <a:xfrm>
            <a:off x="2000232" y="357166"/>
            <a:ext cx="6643734" cy="584775"/>
          </a:xfrm>
          <a:prstGeom prst="rect">
            <a:avLst/>
          </a:prstGeom>
          <a:noFill/>
        </p:spPr>
        <p:txBody>
          <a:bodyPr wrap="square" rtlCol="0">
            <a:spAutoFit/>
          </a:bodyPr>
          <a:lstStyle/>
          <a:p>
            <a:pPr algn="ctr"/>
            <a:r>
              <a:rPr lang="fr-FR" sz="3200" b="1" dirty="0" smtClean="0"/>
              <a:t>Exemple de ressources</a:t>
            </a:r>
            <a:endParaRPr lang="fr-FR" sz="3200" b="1" dirty="0"/>
          </a:p>
        </p:txBody>
      </p:sp>
      <p:sp>
        <p:nvSpPr>
          <p:cNvPr id="5" name="Rectangle 4"/>
          <p:cNvSpPr/>
          <p:nvPr/>
        </p:nvSpPr>
        <p:spPr>
          <a:xfrm>
            <a:off x="1928794" y="2928934"/>
            <a:ext cx="7072330" cy="3139321"/>
          </a:xfrm>
          <a:prstGeom prst="rect">
            <a:avLst/>
          </a:prstGeom>
        </p:spPr>
        <p:txBody>
          <a:bodyPr wrap="square">
            <a:spAutoFit/>
          </a:bodyPr>
          <a:lstStyle/>
          <a:p>
            <a:pPr algn="just"/>
            <a:r>
              <a:rPr lang="fr-FR" b="1" dirty="0" smtClean="0"/>
              <a:t>La Cour d'Appel de Paris 3 avril 2001</a:t>
            </a:r>
            <a:r>
              <a:rPr lang="fr-FR" dirty="0" smtClean="0"/>
              <a:t> a condamné pour outrage à personne dépositaire de l'autorité publique un prévenu qui lors d'une interpellation pour infraction à la circulation routière a utilisé l'expression “mon pote” envers un policier, et fait une réflexion sur le fait que les policiers feraient mieux de courir après les voleurs . </a:t>
            </a:r>
          </a:p>
          <a:p>
            <a:pPr algn="just"/>
            <a:r>
              <a:rPr lang="fr-FR" dirty="0" smtClean="0"/>
              <a:t>Pour la cour cette attitude porte atteinte au respect dû au fonctionnaire et à sa fonction en le rabaissant, en niant son autorité et en critiquant la pertinence de ses choix, même si, par son appartenance aux métiers du bâtiment, le prévenu est habitué à l'emploi d'un langage direct, vigoureux et familier. </a:t>
            </a:r>
            <a:endParaRPr lang="fr-FR" dirty="0"/>
          </a:p>
        </p:txBody>
      </p:sp>
      <p:sp>
        <p:nvSpPr>
          <p:cNvPr id="6" name="ZoneTexte 5"/>
          <p:cNvSpPr txBox="1"/>
          <p:nvPr/>
        </p:nvSpPr>
        <p:spPr>
          <a:xfrm>
            <a:off x="2786050" y="1142984"/>
            <a:ext cx="4857784" cy="861774"/>
          </a:xfrm>
          <a:prstGeom prst="rect">
            <a:avLst/>
          </a:prstGeom>
          <a:noFill/>
        </p:spPr>
        <p:txBody>
          <a:bodyPr wrap="square" rtlCol="0">
            <a:spAutoFit/>
          </a:bodyPr>
          <a:lstStyle/>
          <a:p>
            <a:pPr algn="ctr"/>
            <a:r>
              <a:rPr lang="fr-FR" sz="3200" b="1" dirty="0" smtClean="0"/>
              <a:t>Jurisprudence</a:t>
            </a:r>
          </a:p>
          <a:p>
            <a:endParaRPr lang="fr-FR" dirty="0"/>
          </a:p>
        </p:txBody>
      </p:sp>
      <p:sp>
        <p:nvSpPr>
          <p:cNvPr id="7" name="Espace réservé du pied de page 6"/>
          <p:cNvSpPr>
            <a:spLocks noGrp="1"/>
          </p:cNvSpPr>
          <p:nvPr>
            <p:ph type="ftr" sz="quarter" idx="11"/>
          </p:nvPr>
        </p:nvSpPr>
        <p:spPr>
          <a:xfrm>
            <a:off x="1" y="6215082"/>
            <a:ext cx="1428728" cy="642918"/>
          </a:xfrm>
        </p:spPr>
        <p:txBody>
          <a:bodyPr/>
          <a:lstStyle/>
          <a:p>
            <a:pPr algn="ctr"/>
            <a:r>
              <a:rPr lang="fr-BE" dirty="0" smtClean="0"/>
              <a:t>Mireille Laborie</a:t>
            </a:r>
          </a:p>
          <a:p>
            <a:pPr algn="ctr"/>
            <a:r>
              <a:rPr lang="fr-BE" dirty="0" smtClean="0"/>
              <a:t>Formation STMG </a:t>
            </a:r>
          </a:p>
          <a:p>
            <a:pPr algn="ctr"/>
            <a:r>
              <a:rPr lang="fr-BE" dirty="0" smtClean="0"/>
              <a:t>2012</a:t>
            </a:r>
            <a:endParaRPr lang="fr-BE"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000232" y="357166"/>
            <a:ext cx="6643734" cy="584775"/>
          </a:xfrm>
          <a:prstGeom prst="rect">
            <a:avLst/>
          </a:prstGeom>
          <a:noFill/>
        </p:spPr>
        <p:txBody>
          <a:bodyPr wrap="square" rtlCol="0">
            <a:spAutoFit/>
          </a:bodyPr>
          <a:lstStyle/>
          <a:p>
            <a:pPr algn="ctr"/>
            <a:r>
              <a:rPr lang="fr-FR" sz="3200" b="1" dirty="0" smtClean="0"/>
              <a:t>Exemple de questionnement</a:t>
            </a:r>
            <a:endParaRPr lang="fr-FR" sz="3200" b="1" dirty="0"/>
          </a:p>
        </p:txBody>
      </p:sp>
      <p:sp>
        <p:nvSpPr>
          <p:cNvPr id="8" name="ZoneTexte 7"/>
          <p:cNvSpPr txBox="1"/>
          <p:nvPr/>
        </p:nvSpPr>
        <p:spPr>
          <a:xfrm>
            <a:off x="1857356" y="1500174"/>
            <a:ext cx="6929486" cy="4462760"/>
          </a:xfrm>
          <a:prstGeom prst="rect">
            <a:avLst/>
          </a:prstGeom>
          <a:noFill/>
        </p:spPr>
        <p:txBody>
          <a:bodyPr wrap="square" rtlCol="0">
            <a:spAutoFit/>
          </a:bodyPr>
          <a:lstStyle/>
          <a:p>
            <a:pPr marL="457200" indent="-457200" algn="just"/>
            <a:r>
              <a:rPr lang="fr-FR" sz="2000" dirty="0" smtClean="0"/>
              <a:t>1. </a:t>
            </a:r>
            <a:r>
              <a:rPr lang="fr-FR" sz="2400" dirty="0" smtClean="0"/>
              <a:t>Les deux lois données en annexe concernent-elles  des personnes en particulier ?</a:t>
            </a:r>
          </a:p>
          <a:p>
            <a:pPr marL="457200" indent="-457200" algn="just"/>
            <a:endParaRPr lang="fr-FR" sz="2400" dirty="0" smtClean="0"/>
          </a:p>
          <a:p>
            <a:pPr algn="just"/>
            <a:r>
              <a:rPr lang="fr-FR" sz="2400" dirty="0" smtClean="0"/>
              <a:t>2. A quelle catégorie de personnes s’appliquent ces deux lois ?</a:t>
            </a:r>
          </a:p>
          <a:p>
            <a:pPr algn="just"/>
            <a:endParaRPr lang="fr-FR" sz="2400" dirty="0" smtClean="0"/>
          </a:p>
          <a:p>
            <a:pPr algn="just"/>
            <a:r>
              <a:rPr lang="fr-FR" sz="2400" dirty="0" smtClean="0"/>
              <a:t>3. Pourquoi ces lois sont-elles rédigées en termes généraux ?</a:t>
            </a:r>
          </a:p>
          <a:p>
            <a:pPr algn="just"/>
            <a:endParaRPr lang="fr-FR" sz="2400" dirty="0" smtClean="0"/>
          </a:p>
          <a:p>
            <a:pPr algn="just"/>
            <a:r>
              <a:rPr lang="fr-FR" sz="2400" dirty="0" smtClean="0"/>
              <a:t>4. Qui a adopté ces lois ? Comment et en vertu de quel pouvoir ?</a:t>
            </a:r>
          </a:p>
          <a:p>
            <a:pPr algn="just"/>
            <a:endParaRPr lang="fr-FR" sz="2000" dirty="0" smtClean="0"/>
          </a:p>
        </p:txBody>
      </p:sp>
      <p:sp>
        <p:nvSpPr>
          <p:cNvPr id="5" name="Espace réservé du pied de page 4"/>
          <p:cNvSpPr>
            <a:spLocks noGrp="1"/>
          </p:cNvSpPr>
          <p:nvPr>
            <p:ph type="ftr" sz="quarter" idx="11"/>
          </p:nvPr>
        </p:nvSpPr>
        <p:spPr>
          <a:xfrm>
            <a:off x="0" y="6286520"/>
            <a:ext cx="1785918" cy="571480"/>
          </a:xfrm>
        </p:spPr>
        <p:txBody>
          <a:bodyPr/>
          <a:lstStyle/>
          <a:p>
            <a:pPr algn="ctr"/>
            <a:r>
              <a:rPr lang="fr-BE" dirty="0" smtClean="0"/>
              <a:t>Mireille Laborie</a:t>
            </a:r>
          </a:p>
          <a:p>
            <a:pPr algn="ctr"/>
            <a:r>
              <a:rPr lang="fr-BE" dirty="0" smtClean="0"/>
              <a:t>Formation STMG </a:t>
            </a:r>
          </a:p>
          <a:p>
            <a:pPr algn="ctr"/>
            <a:r>
              <a:rPr lang="fr-BE" dirty="0" smtClean="0"/>
              <a:t>2012</a:t>
            </a:r>
            <a:endParaRPr lang="fr-BE"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2000232" y="357166"/>
            <a:ext cx="6643734" cy="584775"/>
          </a:xfrm>
          <a:prstGeom prst="rect">
            <a:avLst/>
          </a:prstGeom>
          <a:noFill/>
        </p:spPr>
        <p:txBody>
          <a:bodyPr wrap="square" rtlCol="0">
            <a:spAutoFit/>
          </a:bodyPr>
          <a:lstStyle/>
          <a:p>
            <a:pPr algn="ctr"/>
            <a:r>
              <a:rPr lang="fr-FR" sz="3200" b="1" dirty="0" smtClean="0"/>
              <a:t>Exemple de questionnement</a:t>
            </a:r>
            <a:endParaRPr lang="fr-FR" sz="3200" b="1" dirty="0"/>
          </a:p>
        </p:txBody>
      </p:sp>
      <p:sp>
        <p:nvSpPr>
          <p:cNvPr id="8" name="ZoneTexte 7"/>
          <p:cNvSpPr txBox="1"/>
          <p:nvPr/>
        </p:nvSpPr>
        <p:spPr>
          <a:xfrm>
            <a:off x="1857356" y="1142984"/>
            <a:ext cx="7286644" cy="6124754"/>
          </a:xfrm>
          <a:prstGeom prst="rect">
            <a:avLst/>
          </a:prstGeom>
          <a:noFill/>
        </p:spPr>
        <p:txBody>
          <a:bodyPr wrap="square" rtlCol="0">
            <a:spAutoFit/>
          </a:bodyPr>
          <a:lstStyle/>
          <a:p>
            <a:pPr algn="just"/>
            <a:r>
              <a:rPr lang="fr-FR" sz="2200" dirty="0" smtClean="0"/>
              <a:t>5</a:t>
            </a:r>
            <a:r>
              <a:rPr lang="fr-FR" sz="2200" dirty="0" smtClean="0"/>
              <a:t>. </a:t>
            </a:r>
            <a:r>
              <a:rPr lang="fr-FR" sz="2200" dirty="0" smtClean="0"/>
              <a:t>Résumez les faits du cas Philippe</a:t>
            </a:r>
          </a:p>
          <a:p>
            <a:pPr algn="just"/>
            <a:endParaRPr lang="fr-FR" sz="2200" dirty="0" smtClean="0"/>
          </a:p>
          <a:p>
            <a:pPr algn="just"/>
            <a:r>
              <a:rPr lang="fr-FR" sz="2200" dirty="0" smtClean="0"/>
              <a:t>6</a:t>
            </a:r>
            <a:r>
              <a:rPr lang="fr-FR" sz="2200" dirty="0" smtClean="0"/>
              <a:t>.Précisez </a:t>
            </a:r>
            <a:r>
              <a:rPr lang="fr-FR" sz="2200" dirty="0" smtClean="0"/>
              <a:t>à quelle(s) catégorie(s) de personnes appartiennent Philippe, le chauffeur ? (Qualification juridique)</a:t>
            </a:r>
          </a:p>
          <a:p>
            <a:pPr algn="just"/>
            <a:endParaRPr lang="fr-FR" sz="2200" dirty="0" smtClean="0"/>
          </a:p>
          <a:p>
            <a:pPr algn="just"/>
            <a:r>
              <a:rPr lang="fr-FR" sz="2200" dirty="0" smtClean="0"/>
              <a:t>7</a:t>
            </a:r>
            <a:r>
              <a:rPr lang="fr-FR" sz="2200" dirty="0" smtClean="0"/>
              <a:t>. </a:t>
            </a:r>
            <a:r>
              <a:rPr lang="fr-FR" sz="2200" dirty="0" smtClean="0"/>
              <a:t>Repérez les arguments du chauffeur, de Philippe</a:t>
            </a:r>
          </a:p>
          <a:p>
            <a:pPr algn="just"/>
            <a:endParaRPr lang="fr-FR" sz="2200" dirty="0" smtClean="0"/>
          </a:p>
          <a:p>
            <a:pPr algn="just"/>
            <a:r>
              <a:rPr lang="fr-FR" sz="2200" dirty="0" smtClean="0"/>
              <a:t>8</a:t>
            </a:r>
            <a:r>
              <a:rPr lang="fr-FR" sz="2200" dirty="0" smtClean="0"/>
              <a:t>.Quelle </a:t>
            </a:r>
            <a:r>
              <a:rPr lang="fr-FR" sz="2200" dirty="0" smtClean="0"/>
              <a:t>question ce désaccord soulève-t-il ? (Problème de droit)</a:t>
            </a:r>
          </a:p>
          <a:p>
            <a:pPr algn="just"/>
            <a:endParaRPr lang="fr-FR" sz="2200" dirty="0" smtClean="0"/>
          </a:p>
          <a:p>
            <a:pPr algn="just"/>
            <a:r>
              <a:rPr lang="fr-FR" sz="2200" dirty="0" smtClean="0"/>
              <a:t>9</a:t>
            </a:r>
            <a:r>
              <a:rPr lang="fr-FR" sz="2200" dirty="0" smtClean="0"/>
              <a:t>. </a:t>
            </a:r>
            <a:r>
              <a:rPr lang="fr-FR" sz="2200" dirty="0" smtClean="0"/>
              <a:t>Qu’ont décidé le tribunal correctionnel de Paris et la cour d’appel de Paris pour des cas similaires ?</a:t>
            </a:r>
          </a:p>
          <a:p>
            <a:pPr algn="just"/>
            <a:endParaRPr lang="fr-FR" sz="2200" dirty="0" smtClean="0"/>
          </a:p>
          <a:p>
            <a:pPr algn="just"/>
            <a:r>
              <a:rPr lang="fr-FR" sz="2200" smtClean="0"/>
              <a:t>10</a:t>
            </a:r>
            <a:r>
              <a:rPr lang="fr-FR" sz="2200" smtClean="0"/>
              <a:t>. </a:t>
            </a:r>
            <a:r>
              <a:rPr lang="fr-FR" sz="2200" dirty="0" smtClean="0"/>
              <a:t>Proposez une solution à la demande du chauffeur dans le cas Philippe. Justifiez votre réponse.</a:t>
            </a:r>
          </a:p>
          <a:p>
            <a:pPr algn="just"/>
            <a:endParaRPr lang="fr-FR" sz="2000" dirty="0" smtClean="0"/>
          </a:p>
          <a:p>
            <a:pPr algn="just"/>
            <a:endParaRPr lang="fr-FR" sz="2000" dirty="0"/>
          </a:p>
        </p:txBody>
      </p:sp>
      <p:sp>
        <p:nvSpPr>
          <p:cNvPr id="5" name="Espace réservé du pied de page 4"/>
          <p:cNvSpPr>
            <a:spLocks noGrp="1"/>
          </p:cNvSpPr>
          <p:nvPr>
            <p:ph type="ftr" sz="quarter" idx="11"/>
          </p:nvPr>
        </p:nvSpPr>
        <p:spPr>
          <a:xfrm>
            <a:off x="0" y="6215083"/>
            <a:ext cx="1852449" cy="642918"/>
          </a:xfrm>
        </p:spPr>
        <p:txBody>
          <a:bodyPr/>
          <a:lstStyle/>
          <a:p>
            <a:pPr algn="ctr"/>
            <a:r>
              <a:rPr lang="fr-BE" dirty="0" smtClean="0"/>
              <a:t>Mireille Laborie</a:t>
            </a:r>
          </a:p>
          <a:p>
            <a:pPr algn="ctr"/>
            <a:r>
              <a:rPr lang="fr-BE" dirty="0" smtClean="0"/>
              <a:t>Formation STMG </a:t>
            </a:r>
          </a:p>
          <a:p>
            <a:pPr algn="ctr"/>
            <a:r>
              <a:rPr lang="fr-BE" dirty="0" smtClean="0"/>
              <a:t>2012</a:t>
            </a:r>
            <a:endParaRPr lang="fr-BE"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85918" y="474345"/>
            <a:ext cx="7358082" cy="5940088"/>
          </a:xfrm>
          <a:prstGeom prst="rect">
            <a:avLst/>
          </a:prstGeom>
        </p:spPr>
        <p:txBody>
          <a:bodyPr wrap="square">
            <a:spAutoFit/>
          </a:bodyPr>
          <a:lstStyle/>
          <a:p>
            <a:pPr algn="ctr"/>
            <a:r>
              <a:rPr lang="fr-FR" sz="3200" b="1" dirty="0" smtClean="0"/>
              <a:t>Formalisation</a:t>
            </a:r>
            <a:r>
              <a:rPr lang="fr-FR" dirty="0" smtClean="0"/>
              <a:t> </a:t>
            </a:r>
          </a:p>
          <a:p>
            <a:pPr algn="ctr"/>
            <a:endParaRPr lang="fr-FR" dirty="0" smtClean="0"/>
          </a:p>
          <a:p>
            <a:r>
              <a:rPr lang="fr-FR" sz="2400" dirty="0" smtClean="0">
                <a:sym typeface="Wingdings" pitchFamily="2" charset="2"/>
              </a:rPr>
              <a:t> T</a:t>
            </a:r>
            <a:r>
              <a:rPr lang="fr-FR" sz="2400" dirty="0" smtClean="0"/>
              <a:t>races de cours à conserver </a:t>
            </a:r>
            <a:r>
              <a:rPr lang="fr-FR" sz="2400" b="1" dirty="0" smtClean="0"/>
              <a:t>impérativement par les élèves pour </a:t>
            </a:r>
            <a:r>
              <a:rPr lang="fr-FR" sz="2400" dirty="0" smtClean="0"/>
              <a:t>apprendre ou réviser en vue de l’évaluation.</a:t>
            </a:r>
          </a:p>
          <a:p>
            <a:endParaRPr lang="fr-FR" sz="2400" dirty="0" smtClean="0"/>
          </a:p>
          <a:p>
            <a:pPr>
              <a:buFont typeface="Wingdings"/>
              <a:buChar char="è"/>
            </a:pPr>
            <a:r>
              <a:rPr lang="fr-FR" sz="2400" dirty="0" smtClean="0"/>
              <a:t>A l’issue de ces échanges : le professeur formalise </a:t>
            </a:r>
            <a:r>
              <a:rPr lang="fr-FR" sz="2400" b="1" dirty="0" smtClean="0"/>
              <a:t>avec les élèves ce qui a été appris</a:t>
            </a:r>
          </a:p>
          <a:p>
            <a:endParaRPr lang="fr-FR" sz="2400" b="1" dirty="0" smtClean="0"/>
          </a:p>
          <a:p>
            <a:r>
              <a:rPr lang="fr-FR" sz="2400" dirty="0" smtClean="0">
                <a:sym typeface="Wingdings" pitchFamily="2" charset="2"/>
              </a:rPr>
              <a:t>L</a:t>
            </a:r>
            <a:r>
              <a:rPr lang="fr-FR" sz="2400" dirty="0" smtClean="0"/>
              <a:t>’élève doit disposer d’un cours à la fin de la séquence</a:t>
            </a:r>
          </a:p>
          <a:p>
            <a:endParaRPr lang="fr-FR" sz="2400" dirty="0" smtClean="0"/>
          </a:p>
          <a:p>
            <a:pPr>
              <a:buFont typeface="Wingdings"/>
              <a:buChar char="è"/>
            </a:pPr>
            <a:r>
              <a:rPr lang="fr-FR" sz="2400" dirty="0" smtClean="0">
                <a:sym typeface="Wingdings" pitchFamily="2" charset="2"/>
              </a:rPr>
              <a:t>C</a:t>
            </a:r>
            <a:r>
              <a:rPr lang="fr-FR" sz="2400" dirty="0" smtClean="0"/>
              <a:t>e cours est rédigé au fur et à mesure de l’étude</a:t>
            </a:r>
          </a:p>
          <a:p>
            <a:endParaRPr lang="fr-FR" sz="2400" dirty="0" smtClean="0"/>
          </a:p>
          <a:p>
            <a:pPr algn="ctr"/>
            <a:r>
              <a:rPr lang="fr-FR" sz="2400" b="1" dirty="0" smtClean="0"/>
              <a:t>L’apprentissage de l’écrit est fondamental </a:t>
            </a:r>
          </a:p>
          <a:p>
            <a:r>
              <a:rPr lang="fr-FR" dirty="0" smtClean="0"/>
              <a:t>. </a:t>
            </a:r>
            <a:endParaRPr lang="fr-FR" dirty="0"/>
          </a:p>
        </p:txBody>
      </p:sp>
      <p:sp>
        <p:nvSpPr>
          <p:cNvPr id="3" name="Espace réservé du pied de page 2"/>
          <p:cNvSpPr>
            <a:spLocks noGrp="1"/>
          </p:cNvSpPr>
          <p:nvPr>
            <p:ph type="ftr" sz="quarter" idx="11"/>
          </p:nvPr>
        </p:nvSpPr>
        <p:spPr>
          <a:xfrm>
            <a:off x="0" y="6286520"/>
            <a:ext cx="1643042" cy="571480"/>
          </a:xfrm>
        </p:spPr>
        <p:txBody>
          <a:bodyPr/>
          <a:lstStyle/>
          <a:p>
            <a:pPr algn="ctr"/>
            <a:r>
              <a:rPr lang="fr-BE" dirty="0" smtClean="0"/>
              <a:t>Mireille Laborie</a:t>
            </a:r>
          </a:p>
          <a:p>
            <a:pPr algn="ctr"/>
            <a:r>
              <a:rPr lang="fr-BE" dirty="0" smtClean="0"/>
              <a:t>Formation STMG </a:t>
            </a:r>
          </a:p>
          <a:p>
            <a:pPr algn="ctr"/>
            <a:r>
              <a:rPr lang="fr-BE" dirty="0" smtClean="0"/>
              <a:t>2012</a:t>
            </a:r>
            <a:endParaRPr lang="fr-BE"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788</TotalTime>
  <Words>756</Words>
  <PresentationFormat>Affichage à l'écran (4:3)</PresentationFormat>
  <Paragraphs>94</Paragraphs>
  <Slides>7</Slides>
  <Notes>7</Notes>
  <HiddenSlides>0</HiddenSlides>
  <MMClips>0</MMClips>
  <ScaleCrop>false</ScaleCrop>
  <HeadingPairs>
    <vt:vector size="4" baseType="variant">
      <vt:variant>
        <vt:lpstr>Thème</vt:lpstr>
      </vt:variant>
      <vt:variant>
        <vt:i4>1</vt:i4>
      </vt:variant>
      <vt:variant>
        <vt:lpstr>Titres des diapositives</vt:lpstr>
      </vt:variant>
      <vt:variant>
        <vt:i4>7</vt:i4>
      </vt:variant>
    </vt:vector>
  </HeadingPairs>
  <TitlesOfParts>
    <vt:vector size="8" baseType="lpstr">
      <vt:lpstr>Oriel</vt:lpstr>
      <vt:lpstr>Diapositive 1</vt:lpstr>
      <vt:lpstr>Diapositive 2</vt:lpstr>
      <vt:lpstr>Diapositive 3</vt:lpstr>
      <vt:lpstr>Diapositive 4</vt:lpstr>
      <vt:lpstr>Diapositive 5</vt:lpstr>
      <vt:lpstr>Diapositive 6</vt:lpstr>
      <vt:lpstr>Diapositive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mireille</dc:creator>
  <cp:lastModifiedBy>mireille</cp:lastModifiedBy>
  <cp:revision>81</cp:revision>
  <dcterms:created xsi:type="dcterms:W3CDTF">2012-03-24T17:03:28Z</dcterms:created>
  <dcterms:modified xsi:type="dcterms:W3CDTF">2012-04-09T17:09:43Z</dcterms:modified>
</cp:coreProperties>
</file>