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BC707E-7ECA-4D8D-84B8-62079A8040E0}" type="datetimeFigureOut">
              <a:rPr lang="fr-FR" smtClean="0"/>
              <a:pPr/>
              <a:t>09/04/2012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10C31C-210A-4CE5-9B5B-20E0B5C62BB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10C31C-210A-4CE5-9B5B-20E0B5C62BBA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161CA3C-5F09-44FF-84A5-C7CE3AA5A832}" type="datetime1">
              <a:rPr lang="fr-FR" smtClean="0"/>
              <a:t>09/04/2012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E10C6-3D13-4096-8433-582625ECBF1F}" type="datetime1">
              <a:rPr lang="fr-FR" smtClean="0"/>
              <a:t>09/04/2012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AF6D8-D30D-4DB1-B63D-F1E3B2E9AAF2}" type="datetime1">
              <a:rPr lang="fr-FR" smtClean="0"/>
              <a:t>09/04/2012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9F82A7-3E7E-42BF-8134-6A5B59B607A4}" type="datetime1">
              <a:rPr lang="fr-FR" smtClean="0"/>
              <a:t>09/04/2012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CF8112C-095D-4767-BA7B-4586D63A5936}" type="datetime1">
              <a:rPr lang="fr-FR" smtClean="0"/>
              <a:t>09/04/2012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0B0E9-CB0D-40FE-9E04-849E48CCAADC}" type="datetime1">
              <a:rPr lang="fr-FR" smtClean="0"/>
              <a:t>09/04/2012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1F4DC-A73D-41C3-BF7A-1CBE39DAF688}" type="datetime1">
              <a:rPr lang="fr-FR" smtClean="0"/>
              <a:t>09/04/2012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75534B5-897D-406C-8BE4-9F8158A7B242}" type="datetime1">
              <a:rPr lang="fr-FR" smtClean="0"/>
              <a:t>09/04/2012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336B0-59D1-497E-9ED4-E5BF8F60E8D5}" type="datetime1">
              <a:rPr lang="fr-FR" smtClean="0"/>
              <a:t>09/04/2012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148469-3DED-49FB-A628-8F06B48F8E33}" type="datetime1">
              <a:rPr lang="fr-FR" smtClean="0"/>
              <a:t>09/04/2012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2C2FB83-D6BF-4943-ACF0-EA6DBA3BE295}" type="datetime1">
              <a:rPr lang="fr-FR" smtClean="0"/>
              <a:t>09/04/2012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fr-FR" smtClean="0"/>
              <a:t>Mireille Laborie  Formation STMG  2012</a:t>
            </a:r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3BBF0E3-33DA-41F4-A759-24B0834456AD}" type="datetime1">
              <a:rPr lang="fr-FR" smtClean="0"/>
              <a:t>09/04/2012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Mireille Laborie  Formation STMG  2012</a:t>
            </a:r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4546" y="428604"/>
            <a:ext cx="6429404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Le cas pratique</a:t>
            </a:r>
          </a:p>
          <a:p>
            <a:pPr algn="ctr"/>
            <a:endParaRPr lang="fr-FR" sz="3200" b="1" dirty="0" smtClean="0"/>
          </a:p>
          <a:p>
            <a:r>
              <a:rPr lang="fr-FR" sz="2400" b="1" dirty="0" smtClean="0"/>
              <a:t>Recours à des cas concrets puisés dans l’environnement proche de l’élève.</a:t>
            </a:r>
          </a:p>
          <a:p>
            <a:endParaRPr lang="fr-FR" sz="2400" b="1" dirty="0" smtClean="0"/>
          </a:p>
          <a:p>
            <a:pPr>
              <a:buFont typeface="Wingdings"/>
              <a:buChar char="è"/>
            </a:pPr>
            <a:r>
              <a:rPr lang="fr-FR" sz="2400" dirty="0" smtClean="0">
                <a:sym typeface="Wingdings" pitchFamily="2" charset="2"/>
              </a:rPr>
              <a:t>Présentation et résolution du cas</a:t>
            </a:r>
          </a:p>
          <a:p>
            <a:endParaRPr lang="fr-FR" sz="2400" dirty="0" smtClean="0"/>
          </a:p>
          <a:p>
            <a:pPr>
              <a:buFont typeface="Wingdings"/>
              <a:buChar char="è"/>
            </a:pPr>
            <a:r>
              <a:rPr lang="fr-FR" sz="2400" dirty="0" smtClean="0"/>
              <a:t> en vue de rapprocher l’analyse de la réalité </a:t>
            </a:r>
          </a:p>
          <a:p>
            <a:endParaRPr lang="fr-FR" sz="2400" dirty="0" smtClean="0"/>
          </a:p>
          <a:p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Donner à l’enseignement du sens</a:t>
            </a:r>
          </a:p>
          <a:p>
            <a:r>
              <a:rPr lang="fr-FR" sz="2400" dirty="0" smtClean="0"/>
              <a:t>(notamment en lien avec les sciences de</a:t>
            </a:r>
          </a:p>
          <a:p>
            <a:r>
              <a:rPr lang="fr-FR" sz="2400" dirty="0" smtClean="0"/>
              <a:t>gestion quand cela est possible)</a:t>
            </a:r>
          </a:p>
          <a:p>
            <a:endParaRPr lang="fr-FR" sz="2400" dirty="0" smtClean="0"/>
          </a:p>
          <a:p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Nécessite des acquis théoriques pour les confronter à une réalité</a:t>
            </a:r>
            <a:endParaRPr lang="fr-FR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0" y="6286520"/>
            <a:ext cx="1928794" cy="571480"/>
          </a:xfrm>
        </p:spPr>
        <p:txBody>
          <a:bodyPr/>
          <a:lstStyle/>
          <a:p>
            <a:pPr algn="ctr"/>
            <a:r>
              <a:rPr lang="fr-FR" dirty="0" smtClean="0"/>
              <a:t>Mireille Laborie </a:t>
            </a:r>
          </a:p>
          <a:p>
            <a:pPr algn="ctr"/>
            <a:r>
              <a:rPr lang="fr-FR" dirty="0" smtClean="0"/>
              <a:t>Formation STMG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00232" y="642918"/>
            <a:ext cx="714376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Pour conclure</a:t>
            </a:r>
          </a:p>
          <a:p>
            <a:pPr algn="ctr"/>
            <a:endParaRPr lang="fr-FR" sz="3200" b="1" dirty="0" smtClean="0"/>
          </a:p>
          <a:p>
            <a:r>
              <a:rPr lang="fr-FR" sz="2400" dirty="0" smtClean="0"/>
              <a:t>Le recours à des exemples, des cas construits à partir de l’environnement de l’élève le rendent acteur de son apprentissage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r>
              <a:rPr lang="fr-FR" sz="2400" dirty="0" smtClean="0"/>
              <a:t>Cette méthode ne fait pas l’économie de la maîtrise des concepts juridiques. Il n’est pas possible d’argumenter sur une situation sans</a:t>
            </a:r>
          </a:p>
          <a:p>
            <a:r>
              <a:rPr lang="fr-FR" sz="2400" dirty="0" smtClean="0"/>
              <a:t>connaître son droit.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0" y="6143644"/>
            <a:ext cx="1714480" cy="714356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00232" y="785794"/>
            <a:ext cx="692948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Une « gymnastique intellectuelle »</a:t>
            </a:r>
          </a:p>
          <a:p>
            <a:pPr algn="ctr"/>
            <a:endParaRPr lang="fr-FR" sz="3200" b="1" dirty="0" smtClean="0"/>
          </a:p>
          <a:p>
            <a:pPr algn="ctr"/>
            <a:r>
              <a:rPr lang="fr-FR" sz="3200" b="1" dirty="0" smtClean="0"/>
              <a:t>Démarche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dirty="0" smtClean="0"/>
              <a:t>Observer des faits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Analyser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Argumenter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 aide l’élève à donner une image vivante,</a:t>
            </a:r>
          </a:p>
          <a:p>
            <a:pPr algn="ctr"/>
            <a:r>
              <a:rPr lang="fr-FR" sz="2400" dirty="0" smtClean="0"/>
              <a:t>avoir une représentation mentale</a:t>
            </a:r>
            <a:endParaRPr lang="fr-FR" sz="2400" dirty="0"/>
          </a:p>
        </p:txBody>
      </p:sp>
      <p:sp>
        <p:nvSpPr>
          <p:cNvPr id="5" name="Flèche vers le bas 4"/>
          <p:cNvSpPr/>
          <p:nvPr/>
        </p:nvSpPr>
        <p:spPr>
          <a:xfrm>
            <a:off x="5214942" y="3571876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Flèche vers le bas 5"/>
          <p:cNvSpPr/>
          <p:nvPr/>
        </p:nvSpPr>
        <p:spPr>
          <a:xfrm>
            <a:off x="5214942" y="4357694"/>
            <a:ext cx="357190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>
          <a:xfrm>
            <a:off x="0" y="6143644"/>
            <a:ext cx="1714480" cy="714356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3108" y="857232"/>
            <a:ext cx="70008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Quand utiliser le cas pratique en droit ?</a:t>
            </a:r>
          </a:p>
          <a:p>
            <a:pPr algn="ctr"/>
            <a:endParaRPr lang="fr-FR" sz="3200" dirty="0" smtClean="0"/>
          </a:p>
          <a:p>
            <a:r>
              <a:rPr lang="fr-FR" sz="2400" dirty="0" smtClean="0"/>
              <a:t>– Pendant la </a:t>
            </a:r>
            <a:r>
              <a:rPr lang="fr-FR" sz="2400" b="1" dirty="0" smtClean="0"/>
              <a:t>phase d’apprentissage </a:t>
            </a:r>
            <a:r>
              <a:rPr lang="fr-FR" sz="2400" dirty="0" smtClean="0"/>
              <a:t>: découverte des règles</a:t>
            </a:r>
          </a:p>
          <a:p>
            <a:endParaRPr lang="fr-FR" sz="2400" dirty="0" smtClean="0"/>
          </a:p>
          <a:p>
            <a:r>
              <a:rPr lang="fr-FR" sz="2400" dirty="0" smtClean="0"/>
              <a:t>– Pendant la phase </a:t>
            </a:r>
            <a:r>
              <a:rPr lang="fr-FR" sz="2400" b="1" dirty="0" smtClean="0"/>
              <a:t>d’évaluation formative </a:t>
            </a:r>
            <a:r>
              <a:rPr lang="fr-FR" sz="2400" dirty="0" smtClean="0"/>
              <a:t>:</a:t>
            </a:r>
          </a:p>
          <a:p>
            <a:r>
              <a:rPr lang="fr-FR" sz="2400" dirty="0" smtClean="0"/>
              <a:t>réinvestissement des acquis</a:t>
            </a:r>
          </a:p>
          <a:p>
            <a:endParaRPr lang="fr-FR" sz="2400" dirty="0" smtClean="0"/>
          </a:p>
          <a:p>
            <a:r>
              <a:rPr lang="fr-FR" sz="2400" dirty="0" smtClean="0"/>
              <a:t>– Pendant la phase </a:t>
            </a:r>
            <a:r>
              <a:rPr lang="fr-FR" sz="2400" b="1" dirty="0" smtClean="0"/>
              <a:t>d’évaluation sommative </a:t>
            </a:r>
            <a:r>
              <a:rPr lang="fr-FR" sz="2400" dirty="0" smtClean="0"/>
              <a:t>:</a:t>
            </a:r>
          </a:p>
          <a:p>
            <a:r>
              <a:rPr lang="fr-FR" sz="2400" dirty="0" smtClean="0"/>
              <a:t>vérification des acquis</a:t>
            </a:r>
            <a:endParaRPr lang="fr-FR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0" y="6143644"/>
            <a:ext cx="1714480" cy="714356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3108" y="642918"/>
            <a:ext cx="700089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Quand utiliser le cas pratique ?</a:t>
            </a:r>
          </a:p>
          <a:p>
            <a:pPr algn="ctr"/>
            <a:endParaRPr lang="fr-FR" sz="3200" dirty="0" smtClean="0"/>
          </a:p>
          <a:p>
            <a:pPr algn="ctr"/>
            <a:r>
              <a:rPr lang="fr-FR" sz="3200" dirty="0" smtClean="0"/>
              <a:t>1</a:t>
            </a:r>
          </a:p>
          <a:p>
            <a:pPr algn="ctr"/>
            <a:endParaRPr lang="fr-FR" dirty="0" smtClean="0"/>
          </a:p>
          <a:p>
            <a:pPr algn="ctr"/>
            <a:r>
              <a:rPr lang="fr-FR" sz="2400" dirty="0" smtClean="0"/>
              <a:t>Pendant la </a:t>
            </a:r>
            <a:r>
              <a:rPr lang="fr-FR" sz="2400" b="1" dirty="0" smtClean="0"/>
              <a:t>phase d’apprentissage </a:t>
            </a:r>
            <a:r>
              <a:rPr lang="fr-FR" sz="2400" dirty="0" smtClean="0"/>
              <a:t>: 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découverte et appropriation des règles </a:t>
            </a:r>
          </a:p>
          <a:p>
            <a:pPr algn="ctr"/>
            <a:endParaRPr lang="fr-FR" sz="2400" dirty="0" smtClean="0"/>
          </a:p>
          <a:p>
            <a:pPr algn="ctr">
              <a:buFont typeface="Wingdings"/>
              <a:buChar char="è"/>
            </a:pPr>
            <a:r>
              <a:rPr lang="fr-FR" sz="2400" dirty="0" smtClean="0"/>
              <a:t>par le contexte et les ressources</a:t>
            </a:r>
          </a:p>
          <a:p>
            <a:pPr algn="ctr"/>
            <a:endParaRPr lang="fr-FR" sz="2400" dirty="0" smtClean="0"/>
          </a:p>
          <a:p>
            <a:pPr algn="ctr">
              <a:buFont typeface="Wingdings"/>
              <a:buChar char="è"/>
            </a:pPr>
            <a:r>
              <a:rPr lang="fr-FR" sz="2400" dirty="0" smtClean="0">
                <a:sym typeface="Wingdings" pitchFamily="2" charset="2"/>
              </a:rPr>
              <a:t> </a:t>
            </a:r>
            <a:r>
              <a:rPr lang="fr-FR" sz="2400" dirty="0" smtClean="0"/>
              <a:t>formalisation par écrit.</a:t>
            </a:r>
          </a:p>
          <a:p>
            <a:endParaRPr lang="fr-FR" sz="2400" dirty="0" smtClean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0" y="6215082"/>
            <a:ext cx="1714480" cy="642918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3108" y="642919"/>
            <a:ext cx="70008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Quand utiliser le cas pratique ?</a:t>
            </a:r>
          </a:p>
          <a:p>
            <a:pPr algn="ctr"/>
            <a:endParaRPr lang="fr-FR" dirty="0" smtClean="0"/>
          </a:p>
          <a:p>
            <a:pPr algn="ctr"/>
            <a:r>
              <a:rPr lang="fr-FR" sz="3200" dirty="0" smtClean="0"/>
              <a:t>2</a:t>
            </a:r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214546" y="2143116"/>
            <a:ext cx="678661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Pendant la phase </a:t>
            </a:r>
            <a:r>
              <a:rPr lang="fr-FR" sz="2400" b="1" dirty="0" smtClean="0"/>
              <a:t>d’évaluation formative</a:t>
            </a:r>
            <a:endParaRPr lang="fr-FR" sz="2400" dirty="0" smtClean="0"/>
          </a:p>
          <a:p>
            <a:pPr algn="ctr"/>
            <a:endParaRPr lang="fr-FR" dirty="0" smtClean="0"/>
          </a:p>
          <a:p>
            <a:pPr>
              <a:buFont typeface="Wingdings"/>
              <a:buChar char="è"/>
            </a:pPr>
            <a:r>
              <a:rPr lang="fr-FR" sz="2400" dirty="0" smtClean="0"/>
              <a:t>réinvestissement des acquis notionnels et méthodologiques :</a:t>
            </a:r>
          </a:p>
          <a:p>
            <a:endParaRPr lang="fr-FR" dirty="0" smtClean="0"/>
          </a:p>
          <a:p>
            <a:r>
              <a:rPr lang="fr-FR" sz="2400" dirty="0" smtClean="0"/>
              <a:t>– Observer : les faits, les parties, leurs liens</a:t>
            </a:r>
          </a:p>
          <a:p>
            <a:r>
              <a:rPr lang="fr-FR" sz="2400" dirty="0" smtClean="0"/>
              <a:t>Juridiques</a:t>
            </a:r>
          </a:p>
          <a:p>
            <a:endParaRPr lang="fr-FR" dirty="0" smtClean="0"/>
          </a:p>
          <a:p>
            <a:r>
              <a:rPr lang="fr-FR" sz="2400" dirty="0" smtClean="0"/>
              <a:t>– Analyser : qualifier </a:t>
            </a:r>
            <a:r>
              <a:rPr lang="fr-FR" sz="2400" i="1" dirty="0" err="1" smtClean="0"/>
              <a:t>ie</a:t>
            </a:r>
            <a:r>
              <a:rPr lang="fr-FR" sz="2400" i="1" dirty="0" smtClean="0"/>
              <a:t> traduire la situation</a:t>
            </a:r>
          </a:p>
          <a:p>
            <a:r>
              <a:rPr lang="fr-FR" sz="2400" dirty="0" smtClean="0"/>
              <a:t>en termes juridiques et la rattacher à une</a:t>
            </a:r>
          </a:p>
          <a:p>
            <a:r>
              <a:rPr lang="fr-FR" sz="2400" dirty="0" smtClean="0"/>
              <a:t>catégorie juridique</a:t>
            </a:r>
          </a:p>
          <a:p>
            <a:endParaRPr lang="fr-FR" dirty="0" smtClean="0"/>
          </a:p>
          <a:p>
            <a:r>
              <a:rPr lang="fr-FR" sz="2400" dirty="0" smtClean="0"/>
              <a:t>– Argumenter : appliquer les règles au cas</a:t>
            </a:r>
          </a:p>
          <a:p>
            <a:endParaRPr lang="fr-FR" sz="2400" dirty="0" smtClean="0"/>
          </a:p>
          <a:p>
            <a:pPr>
              <a:buFont typeface="Wingdings"/>
              <a:buChar char="è"/>
            </a:pPr>
            <a:endParaRPr lang="fr-FR" sz="2400" dirty="0" smtClean="0"/>
          </a:p>
          <a:p>
            <a:endParaRPr lang="fr-FR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0" y="6324785"/>
            <a:ext cx="1709573" cy="533215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143108" y="642918"/>
            <a:ext cx="700089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Quand utiliser le cas pratique ?</a:t>
            </a:r>
          </a:p>
          <a:p>
            <a:pPr algn="ctr"/>
            <a:endParaRPr lang="fr-FR" dirty="0" smtClean="0"/>
          </a:p>
          <a:p>
            <a:pPr algn="ctr"/>
            <a:r>
              <a:rPr lang="fr-FR" sz="3200" dirty="0" smtClean="0"/>
              <a:t>3</a:t>
            </a:r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143108" y="1643050"/>
            <a:ext cx="685804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dirty="0" smtClean="0"/>
          </a:p>
          <a:p>
            <a:pPr algn="ctr"/>
            <a:r>
              <a:rPr lang="fr-FR" sz="2400" dirty="0" smtClean="0"/>
              <a:t>Pendant la phase </a:t>
            </a:r>
            <a:r>
              <a:rPr lang="fr-FR" sz="2400" b="1" dirty="0" smtClean="0"/>
              <a:t>d’évaluation sommative </a:t>
            </a:r>
            <a:r>
              <a:rPr lang="fr-FR" sz="2400" dirty="0" smtClean="0"/>
              <a:t>:</a:t>
            </a:r>
          </a:p>
          <a:p>
            <a:endParaRPr lang="fr-FR" sz="2400" dirty="0" smtClean="0"/>
          </a:p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Les catégories juridiques et leurs règles sont</a:t>
            </a:r>
          </a:p>
          <a:p>
            <a:r>
              <a:rPr lang="fr-FR" sz="2400" dirty="0" smtClean="0"/>
              <a:t>connues des élèves </a:t>
            </a:r>
          </a:p>
          <a:p>
            <a:endParaRPr lang="fr-FR" dirty="0" smtClean="0"/>
          </a:p>
          <a:p>
            <a:pPr>
              <a:buFont typeface="Wingdings"/>
              <a:buChar char="è"/>
            </a:pPr>
            <a:r>
              <a:rPr lang="fr-FR" sz="2400" dirty="0" smtClean="0"/>
              <a:t>vérification des acquis </a:t>
            </a:r>
          </a:p>
          <a:p>
            <a:endParaRPr lang="fr-FR" dirty="0" smtClean="0"/>
          </a:p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la méthode doit mobiliser les notions</a:t>
            </a:r>
          </a:p>
          <a:p>
            <a:r>
              <a:rPr lang="fr-FR" sz="2400" dirty="0" smtClean="0"/>
              <a:t>pertinentes, les intégrer à une réflexion, les</a:t>
            </a:r>
          </a:p>
          <a:p>
            <a:r>
              <a:rPr lang="fr-FR" sz="2400" smtClean="0"/>
              <a:t>restituer</a:t>
            </a:r>
            <a:endParaRPr lang="fr-FR" sz="2400" dirty="0" smtClean="0"/>
          </a:p>
          <a:p>
            <a:endParaRPr lang="fr-FR" dirty="0" smtClean="0"/>
          </a:p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importance de l’écrit (véritable réponse</a:t>
            </a:r>
          </a:p>
          <a:p>
            <a:r>
              <a:rPr lang="fr-FR" sz="2400" dirty="0" smtClean="0"/>
              <a:t>structurée) = épreuve de certification</a:t>
            </a:r>
          </a:p>
          <a:p>
            <a:endParaRPr lang="fr-FR" sz="2400" dirty="0" smtClean="0"/>
          </a:p>
          <a:p>
            <a:endParaRPr lang="fr-FR" sz="2400" dirty="0" smtClean="0"/>
          </a:p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0" y="6292787"/>
            <a:ext cx="1495259" cy="565213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00232" y="642918"/>
            <a:ext cx="71437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Quelle place pour le professeur ?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1859340"/>
            <a:ext cx="67151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1 Le choix et la rédaction du cas :</a:t>
            </a:r>
          </a:p>
          <a:p>
            <a:pPr algn="ctr"/>
            <a:endParaRPr lang="fr-FR" sz="2400" b="1" dirty="0" smtClean="0"/>
          </a:p>
          <a:p>
            <a:r>
              <a:rPr lang="fr-FR" sz="2400" dirty="0" smtClean="0"/>
              <a:t>– En adéquation avec les objectifs poursuivis</a:t>
            </a:r>
          </a:p>
          <a:p>
            <a:endParaRPr lang="fr-FR" sz="2400" dirty="0" smtClean="0"/>
          </a:p>
          <a:p>
            <a:r>
              <a:rPr lang="fr-FR" sz="2400" dirty="0" smtClean="0"/>
              <a:t>– Mises en scène puisées dans la vie réelle</a:t>
            </a:r>
          </a:p>
          <a:p>
            <a:endParaRPr lang="fr-FR" sz="2400" dirty="0" smtClean="0"/>
          </a:p>
          <a:p>
            <a:r>
              <a:rPr lang="fr-FR" sz="2400" dirty="0" smtClean="0"/>
              <a:t>– Sélection d’une documentation adéquate, éventuellement « abrégée » (cas particulier des décisions de justice)</a:t>
            </a:r>
            <a:endParaRPr lang="fr-FR" sz="2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0" y="6143644"/>
            <a:ext cx="1714480" cy="714356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00232" y="642918"/>
            <a:ext cx="71437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Quelle place pour le professeur ?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5" name="Rectangle 4"/>
          <p:cNvSpPr/>
          <p:nvPr/>
        </p:nvSpPr>
        <p:spPr>
          <a:xfrm>
            <a:off x="2286000" y="1997839"/>
            <a:ext cx="66437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2. La conduite du cas :</a:t>
            </a:r>
          </a:p>
          <a:p>
            <a:pPr algn="ctr"/>
            <a:endParaRPr lang="fr-FR" sz="2400" b="1" dirty="0" smtClean="0"/>
          </a:p>
          <a:p>
            <a:pPr>
              <a:buFont typeface="Wingdings"/>
              <a:buChar char="è"/>
            </a:pPr>
            <a:r>
              <a:rPr lang="fr-FR" sz="2400" dirty="0" smtClean="0">
                <a:sym typeface="Wingdings" pitchFamily="2" charset="2"/>
              </a:rPr>
              <a:t> Présentation du contexte</a:t>
            </a:r>
          </a:p>
          <a:p>
            <a:endParaRPr lang="fr-FR" sz="2400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fr-FR" sz="2400" dirty="0" smtClean="0"/>
              <a:t> Un questionnement adapté</a:t>
            </a:r>
          </a:p>
          <a:p>
            <a:endParaRPr lang="fr-FR" sz="2400" dirty="0" smtClean="0"/>
          </a:p>
          <a:p>
            <a:r>
              <a:rPr lang="fr-FR" sz="2400" dirty="0" smtClean="0">
                <a:sym typeface="Wingdings" pitchFamily="2" charset="2"/>
              </a:rPr>
              <a:t> O</a:t>
            </a:r>
            <a:r>
              <a:rPr lang="fr-FR" sz="2400" dirty="0" smtClean="0"/>
              <a:t>rganisation de l’échange, de la discussion avec les élèves, des élèves entre eux</a:t>
            </a:r>
            <a:endParaRPr lang="fr-FR" sz="2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0" y="6143644"/>
            <a:ext cx="1714480" cy="714356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00232" y="642918"/>
            <a:ext cx="714376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200" b="1" dirty="0" smtClean="0"/>
              <a:t>La formalisation</a:t>
            </a:r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pPr algn="ctr"/>
            <a:endParaRPr lang="fr-FR" sz="3200" dirty="0" smtClean="0"/>
          </a:p>
          <a:p>
            <a:endParaRPr lang="fr-FR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86000" y="1582341"/>
            <a:ext cx="65008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A l’issue de ces échanges : le professeur </a:t>
            </a:r>
            <a:r>
              <a:rPr lang="fr-FR" sz="2400" b="1" dirty="0" smtClean="0"/>
              <a:t>formalise</a:t>
            </a:r>
            <a:r>
              <a:rPr lang="fr-FR" sz="2400" dirty="0" smtClean="0"/>
              <a:t> </a:t>
            </a:r>
            <a:r>
              <a:rPr lang="fr-FR" sz="2400" b="1" dirty="0" smtClean="0"/>
              <a:t>avec les élèves ce qui a été appris</a:t>
            </a:r>
          </a:p>
          <a:p>
            <a:endParaRPr lang="fr-FR" sz="2400" b="1" dirty="0" smtClean="0"/>
          </a:p>
          <a:p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l’élève doit disposer d’un cours à la fin de la séquence</a:t>
            </a:r>
          </a:p>
          <a:p>
            <a:endParaRPr lang="fr-FR" sz="2400" dirty="0" smtClean="0"/>
          </a:p>
          <a:p>
            <a:pPr>
              <a:buFont typeface="Wingdings"/>
              <a:buChar char="è"/>
            </a:pPr>
            <a:r>
              <a:rPr lang="fr-FR" sz="2400" dirty="0" smtClean="0"/>
              <a:t>ce cours est rédigé au fur et à mesure de l’étude</a:t>
            </a:r>
          </a:p>
          <a:p>
            <a:endParaRPr lang="fr-FR" sz="2400" dirty="0" smtClean="0"/>
          </a:p>
          <a:p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l’apprentissage de l’écrit est fondamental</a:t>
            </a:r>
            <a:endParaRPr lang="fr-FR" sz="24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0" y="6215082"/>
            <a:ext cx="1714480" cy="642918"/>
          </a:xfrm>
        </p:spPr>
        <p:txBody>
          <a:bodyPr/>
          <a:lstStyle/>
          <a:p>
            <a:pPr algn="ctr"/>
            <a:r>
              <a:rPr lang="fr-FR" dirty="0" smtClean="0"/>
              <a:t>Mireille Laborie  </a:t>
            </a:r>
          </a:p>
          <a:p>
            <a:pPr algn="ctr"/>
            <a:r>
              <a:rPr lang="fr-FR" dirty="0" smtClean="0"/>
              <a:t>Formation STMG  </a:t>
            </a:r>
          </a:p>
          <a:p>
            <a:pPr algn="ctr"/>
            <a:r>
              <a:rPr lang="fr-FR" dirty="0" smtClean="0"/>
              <a:t>2012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695</TotalTime>
  <Words>507</Words>
  <PresentationFormat>Affichage à l'écran (4:3)</PresentationFormat>
  <Paragraphs>157</Paragraphs>
  <Slides>10</Slides>
  <Notes>10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Oriel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mireille</dc:creator>
  <cp:lastModifiedBy>mireille</cp:lastModifiedBy>
  <cp:revision>27</cp:revision>
  <dcterms:created xsi:type="dcterms:W3CDTF">2012-03-24T08:34:11Z</dcterms:created>
  <dcterms:modified xsi:type="dcterms:W3CDTF">2012-04-09T17:18:52Z</dcterms:modified>
</cp:coreProperties>
</file>