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663" r:id="rId5"/>
  </p:sldMasterIdLst>
  <p:notesMasterIdLst>
    <p:notesMasterId r:id="rId19"/>
  </p:notesMasterIdLst>
  <p:handoutMasterIdLst>
    <p:handoutMasterId r:id="rId20"/>
  </p:handoutMasterIdLst>
  <p:sldIdLst>
    <p:sldId id="289" r:id="rId6"/>
    <p:sldId id="290" r:id="rId7"/>
    <p:sldId id="323" r:id="rId8"/>
    <p:sldId id="332" r:id="rId9"/>
    <p:sldId id="324" r:id="rId10"/>
    <p:sldId id="330" r:id="rId11"/>
    <p:sldId id="331" r:id="rId12"/>
    <p:sldId id="327" r:id="rId13"/>
    <p:sldId id="333" r:id="rId14"/>
    <p:sldId id="326" r:id="rId15"/>
    <p:sldId id="334" r:id="rId16"/>
    <p:sldId id="325" r:id="rId17"/>
    <p:sldId id="329" r:id="rId1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dier MICHEL" initials="DM" lastIdx="12" clrIdx="0"/>
  <p:cmAuthor id="1" name="Jean-Michel Paguet" initials="jmp" lastIdx="7" clrIdx="1"/>
  <p:cmAuthor id="2" name="Christine Gaubert-Macon" initials="CGM"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0066"/>
    <a:srgbClr val="990000"/>
    <a:srgbClr val="9B008A"/>
    <a:srgbClr val="A3F7C9"/>
    <a:srgbClr val="9BFFC8"/>
    <a:srgbClr val="683086"/>
    <a:srgbClr val="1A86D0"/>
    <a:srgbClr val="1FA1E5"/>
    <a:srgbClr val="7800FF"/>
    <a:srgbClr val="8800D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221" autoAdjust="0"/>
    <p:restoredTop sz="80859" autoAdjust="0"/>
  </p:normalViewPr>
  <p:slideViewPr>
    <p:cSldViewPr snapToGrid="0" snapToObjects="1">
      <p:cViewPr>
        <p:scale>
          <a:sx n="75" d="100"/>
          <a:sy n="75" d="100"/>
        </p:scale>
        <p:origin x="-1032"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4" d="100"/>
          <a:sy n="44" d="100"/>
        </p:scale>
        <p:origin x="-81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D9186E-EAA7-3A42-AFD2-CC349621202A}" type="datetimeFigureOut">
              <a:rPr lang="fr-FR" smtClean="0"/>
              <a:t>12/06/2020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EF2D4-44B9-F34D-AC77-36ED78FDDA30}" type="datetimeFigureOut">
              <a:rPr lang="fr-FR" smtClean="0"/>
              <a:t>12/06/2020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64533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2</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73840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Indicateurs du bilan social : (taux d’absentéisme, turnover, démissions, accidents du travail, etc.) </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Plan de formation : identifier les formations adaptées pour résoudre les problèmes, choisir le prestataire des actions de formation, choisir entre actions externes ou internes, établir un budget prévisionnel des actions de formation envisagées (coût de l’action formation, frais logistiques, etc.), planifier les actions de formation, définir les modes d’évaluation des effets.</a:t>
            </a:r>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131683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Indicateurs : taux d’accidents de travail avec arrêts supérieurs</a:t>
            </a:r>
            <a:r>
              <a:rPr lang="fr-FR" baseline="0" dirty="0" smtClean="0"/>
              <a:t> à 24 h, par catégorie d’emploi, dépenses consacrées à la sécurité dans l’entreprise, taux d’absentéisme, taux de rotation externe…</a:t>
            </a:r>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6</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91067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12</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89745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smtClean="0"/>
              <a:t>CLIQUEZ ET MODIFIEZ LE TITRE</a:t>
            </a:r>
            <a:endParaRPr lang="fr-FR" dirty="0"/>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smtClean="0"/>
              <a:t>Contacts :</a:t>
            </a:r>
            <a:endParaRPr lang="fr-FR" dirty="0"/>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33979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6815392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7" name="Espace réservé du texte 6"/>
          <p:cNvSpPr>
            <a:spLocks noGrp="1"/>
          </p:cNvSpPr>
          <p:nvPr>
            <p:ph type="body" sz="quarter" idx="13" hasCustomPrompt="1"/>
          </p:nvPr>
        </p:nvSpPr>
        <p:spPr>
          <a:xfrm>
            <a:off x="804863" y="1469379"/>
            <a:ext cx="7881937" cy="3901112"/>
          </a:xfrm>
        </p:spPr>
        <p:txBody>
          <a:bodyPr/>
          <a:lstStyle>
            <a:lvl1pPr>
              <a:buClr>
                <a:srgbClr val="683086"/>
              </a:buClr>
              <a:defRPr>
                <a:solidFill>
                  <a:srgbClr val="000000"/>
                </a:solidFill>
              </a:defRPr>
            </a:lvl1pPr>
          </a:lstStyle>
          <a:p>
            <a:pPr lvl="0"/>
            <a:r>
              <a:rPr lang="fr-FR" dirty="0" smtClean="0"/>
              <a:t> Cliquez pour modifier les styles du texte du masque</a:t>
            </a:r>
            <a:endParaRPr lang="fr-FR" dirty="0"/>
          </a:p>
        </p:txBody>
      </p:sp>
    </p:spTree>
    <p:extLst>
      <p:ext uri="{BB962C8B-B14F-4D97-AF65-F5344CB8AC3E}">
        <p14:creationId xmlns:p14="http://schemas.microsoft.com/office/powerpoint/2010/main" val="19171729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normAutofit/>
          </a:bodyPr>
          <a:lstStyle>
            <a:lvl1pPr algn="l">
              <a:defRPr sz="3000" b="0"/>
            </a:lvl1pPr>
          </a:lstStyle>
          <a:p>
            <a:r>
              <a:rPr lang="fr-FR" dirty="0" smtClean="0"/>
              <a:t>Cliquez et modifiez le titre</a:t>
            </a:r>
            <a:endParaRPr lang="fr-FR" dirty="0"/>
          </a:p>
        </p:txBody>
      </p:sp>
      <p:sp>
        <p:nvSpPr>
          <p:cNvPr id="3" name="Espace réservé pour une image  2"/>
          <p:cNvSpPr>
            <a:spLocks noGrp="1"/>
          </p:cNvSpPr>
          <p:nvPr>
            <p:ph type="pic" idx="1"/>
          </p:nvPr>
        </p:nvSpPr>
        <p:spPr>
          <a:xfrm>
            <a:off x="677333" y="1494531"/>
            <a:ext cx="7923066" cy="32330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7" name="Espace réservé du numéro de diapositive 6"/>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2430925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smtClean="0"/>
              <a:t>CLIQUEZ ET MODIFIEZ </a:t>
            </a:r>
            <a:br>
              <a:rPr lang="fr-FR" dirty="0" smtClean="0"/>
            </a:br>
            <a:r>
              <a:rPr lang="fr-FR" dirty="0" smtClean="0"/>
              <a:t>LE TITRE</a:t>
            </a:r>
            <a:endParaRPr lang="fr-FR" dirty="0"/>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smtClean="0"/>
              <a:t>Cliquez pour modifier les styles du texte du masque</a:t>
            </a:r>
          </a:p>
        </p:txBody>
      </p:sp>
      <p:sp>
        <p:nvSpPr>
          <p:cNvPr id="6" name="Espace réservé du numéro de diapositive 5"/>
          <p:cNvSpPr>
            <a:spLocks noGrp="1"/>
          </p:cNvSpPr>
          <p:nvPr>
            <p:ph type="sldNum" sz="quarter" idx="4"/>
          </p:nvPr>
        </p:nvSpPr>
        <p:spPr>
          <a:xfrm>
            <a:off x="8468478" y="6442244"/>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grpSp>
        <p:nvGrpSpPr>
          <p:cNvPr id="7" name="Groupe 6"/>
          <p:cNvGrpSpPr/>
          <p:nvPr userDrawn="1"/>
        </p:nvGrpSpPr>
        <p:grpSpPr>
          <a:xfrm>
            <a:off x="7397136" y="5585625"/>
            <a:ext cx="1292689" cy="936155"/>
            <a:chOff x="2171700" y="3761770"/>
            <a:chExt cx="1993376" cy="1283615"/>
          </a:xfrm>
        </p:grpSpPr>
        <p:grpSp>
          <p:nvGrpSpPr>
            <p:cNvPr id="8" name="Groupe 7"/>
            <p:cNvGrpSpPr/>
            <p:nvPr/>
          </p:nvGrpSpPr>
          <p:grpSpPr>
            <a:xfrm>
              <a:off x="2171700" y="3800041"/>
              <a:ext cx="1746257" cy="1245344"/>
              <a:chOff x="1880982" y="2648572"/>
              <a:chExt cx="2835550" cy="2328600"/>
            </a:xfrm>
          </p:grpSpPr>
          <p:sp>
            <p:nvSpPr>
              <p:cNvPr id="11" name="Rectangle 10"/>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11"/>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Rectangle 12"/>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9" name="Rectangle 8"/>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ZoneTexte 9"/>
            <p:cNvSpPr txBox="1"/>
            <p:nvPr/>
          </p:nvSpPr>
          <p:spPr>
            <a:xfrm>
              <a:off x="2265703" y="3761770"/>
              <a:ext cx="1652254" cy="37980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1200" b="1" spc="-100" dirty="0" smtClean="0">
                  <a:solidFill>
                    <a:srgbClr val="777777"/>
                  </a:solidFill>
                  <a:cs typeface="Arial" panose="020B0604020202020204" pitchFamily="34" charset="0"/>
                </a:rPr>
                <a:t>STMG </a:t>
              </a:r>
              <a:r>
                <a:rPr lang="fr-FR" sz="1200" b="1" spc="-100" dirty="0" smtClean="0">
                  <a:solidFill>
                    <a:srgbClr val="C0C0C0"/>
                  </a:solidFill>
                  <a:effectLst>
                    <a:outerShdw blurRad="38100" dist="38100" dir="2700000" algn="tl">
                      <a:srgbClr val="000000">
                        <a:alpha val="43137"/>
                      </a:srgbClr>
                    </a:outerShdw>
                  </a:effectLst>
                  <a:cs typeface="Arial" panose="020B0604020202020204" pitchFamily="34" charset="0"/>
                </a:rPr>
                <a:t>2021</a:t>
              </a:r>
              <a:endParaRPr lang="fr-FR" sz="1200" b="1" spc="-100" dirty="0">
                <a:solidFill>
                  <a:srgbClr val="C0C0C0"/>
                </a:solidFill>
                <a:effectLst>
                  <a:outerShdw blurRad="38100" dist="38100" dir="2700000" algn="tl">
                    <a:srgbClr val="000000">
                      <a:alpha val="43137"/>
                    </a:srgbClr>
                  </a:outerShdw>
                </a:effectLst>
                <a:cs typeface="Arial" panose="020B0604020202020204" pitchFamily="34" charset="0"/>
              </a:endParaRPr>
            </a:p>
          </p:txBody>
        </p:sp>
      </p:grpSp>
      <p:pic>
        <p:nvPicPr>
          <p:cNvPr id="14" name="Picture 4" descr="Elles bougent - Nos partenaires - Ministère de l'Éducation ..."/>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17026" b="19618"/>
          <a:stretch/>
        </p:blipFill>
        <p:spPr bwMode="auto">
          <a:xfrm>
            <a:off x="358775" y="5724123"/>
            <a:ext cx="2028825" cy="718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timing>
    <p:tnLst>
      <p:par>
        <p:cTn id="1" dur="indefinite" restart="never" nodeType="tmRoot"/>
      </p:par>
    </p:tnLst>
  </p:timing>
  <p:hf hdr="0" ftr="0"/>
  <p:txStyles>
    <p:titleStyle>
      <a:lvl1pPr algn="l" defTabSz="457200" rtl="0" eaLnBrk="1" latinLnBrk="0" hangingPunct="1">
        <a:spcBef>
          <a:spcPct val="0"/>
        </a:spcBef>
        <a:buNone/>
        <a:defRPr sz="5000" kern="1200">
          <a:solidFill>
            <a:schemeClr val="tx2">
              <a:lumMod val="7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002060"/>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1286937"/>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805400" y="1476022"/>
            <a:ext cx="7881400" cy="4525963"/>
          </a:xfrm>
          <a:prstGeom prst="rect">
            <a:avLst/>
          </a:prstGeom>
        </p:spPr>
        <p:txBody>
          <a:bodyPr vert="horz" lIns="91440" tIns="45720" rIns="91440" bIns="45720" rtlCol="0">
            <a:normAutofit/>
          </a:body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8149942" y="6390910"/>
            <a:ext cx="450457" cy="365125"/>
          </a:xfrm>
          <a:prstGeom prst="rect">
            <a:avLst/>
          </a:prstGeom>
        </p:spPr>
        <p:txBody>
          <a:bodyPr vert="horz" lIns="91440" tIns="45720" rIns="91440" bIns="45720" rtlCol="0" anchor="ctr"/>
          <a:lstStyle>
            <a:lvl1pPr algn="r">
              <a:defRPr sz="1000" b="1">
                <a:solidFill>
                  <a:srgbClr val="404040"/>
                </a:solidFill>
              </a:defRPr>
            </a:lvl1pPr>
          </a:lstStyle>
          <a:p>
            <a:fld id="{A786685B-2977-D546-9E3D-3CA676A47F0C}" type="slidenum">
              <a:rPr lang="fr-FR" smtClean="0"/>
              <a:pPr/>
              <a:t>‹N°›</a:t>
            </a:fld>
            <a:endParaRPr lang="fr-FR" dirty="0"/>
          </a:p>
        </p:txBody>
      </p:sp>
      <p:cxnSp>
        <p:nvCxnSpPr>
          <p:cNvPr id="13" name="Connecteur droit 12"/>
          <p:cNvCxnSpPr/>
          <p:nvPr/>
        </p:nvCxnSpPr>
        <p:spPr>
          <a:xfrm>
            <a:off x="698885" y="1295400"/>
            <a:ext cx="7173849" cy="0"/>
          </a:xfrm>
          <a:prstGeom prst="line">
            <a:avLst/>
          </a:prstGeom>
          <a:ln w="57150" cap="rnd" cmpd="sng">
            <a:solidFill>
              <a:srgbClr val="002060"/>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7872734" y="872640"/>
            <a:ext cx="642246" cy="419889"/>
          </a:xfrm>
          <a:prstGeom prst="line">
            <a:avLst/>
          </a:prstGeom>
          <a:ln w="57150" cap="rnd" cmpd="sng">
            <a:solidFill>
              <a:srgbClr val="002060"/>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flipH="1" flipV="1">
            <a:off x="699180" y="0"/>
            <a:ext cx="1" cy="1286937"/>
          </a:xfrm>
          <a:prstGeom prst="line">
            <a:avLst/>
          </a:prstGeom>
          <a:ln w="57150" cap="rnd" cmpd="sng">
            <a:solidFill>
              <a:srgbClr val="000066"/>
            </a:solidFill>
            <a:round/>
          </a:ln>
          <a:effectLst/>
        </p:spPr>
        <p:style>
          <a:lnRef idx="2">
            <a:schemeClr val="accent1"/>
          </a:lnRef>
          <a:fillRef idx="0">
            <a:schemeClr val="accent1"/>
          </a:fillRef>
          <a:effectRef idx="1">
            <a:schemeClr val="accent1"/>
          </a:effectRef>
          <a:fontRef idx="minor">
            <a:schemeClr val="tx1"/>
          </a:fontRef>
        </p:style>
      </p:cxnSp>
      <p:sp>
        <p:nvSpPr>
          <p:cNvPr id="24" name="Rectangle 23"/>
          <p:cNvSpPr/>
          <p:nvPr userDrawn="1"/>
        </p:nvSpPr>
        <p:spPr>
          <a:xfrm>
            <a:off x="3320780" y="6210616"/>
            <a:ext cx="3156219" cy="276999"/>
          </a:xfrm>
          <a:prstGeom prst="rect">
            <a:avLst/>
          </a:prstGeom>
        </p:spPr>
        <p:txBody>
          <a:bodyPr wrap="square">
            <a:spAutoFit/>
          </a:bodyPr>
          <a:lstStyle/>
          <a:p>
            <a:pPr algn="ctr"/>
            <a:r>
              <a:rPr lang="fr-FR" sz="1200" kern="1200" dirty="0" smtClean="0">
                <a:solidFill>
                  <a:schemeClr val="tx2">
                    <a:lumMod val="75000"/>
                  </a:schemeClr>
                </a:solidFill>
                <a:effectLst/>
                <a:latin typeface="+mn-lt"/>
                <a:ea typeface="+mn-ea"/>
                <a:cs typeface="+mn-cs"/>
              </a:rPr>
              <a:t>Réunion</a:t>
            </a:r>
            <a:r>
              <a:rPr lang="fr-FR" sz="1200" kern="1200" baseline="0" dirty="0" smtClean="0">
                <a:solidFill>
                  <a:schemeClr val="tx2">
                    <a:lumMod val="75000"/>
                  </a:schemeClr>
                </a:solidFill>
                <a:effectLst/>
                <a:latin typeface="+mn-lt"/>
                <a:ea typeface="+mn-ea"/>
                <a:cs typeface="+mn-cs"/>
              </a:rPr>
              <a:t> </a:t>
            </a:r>
            <a:r>
              <a:rPr lang="fr-FR" sz="1200" kern="1200" baseline="0" smtClean="0">
                <a:solidFill>
                  <a:schemeClr val="tx2">
                    <a:lumMod val="75000"/>
                  </a:schemeClr>
                </a:solidFill>
                <a:effectLst/>
                <a:latin typeface="+mn-lt"/>
                <a:ea typeface="+mn-ea"/>
                <a:cs typeface="+mn-cs"/>
              </a:rPr>
              <a:t>nationale  </a:t>
            </a:r>
            <a:r>
              <a:rPr lang="fr-FR" sz="1200" kern="1200" baseline="0" smtClean="0">
                <a:solidFill>
                  <a:schemeClr val="tx2">
                    <a:lumMod val="75000"/>
                  </a:schemeClr>
                </a:solidFill>
                <a:effectLst/>
                <a:latin typeface="+mn-lt"/>
                <a:ea typeface="+mn-ea"/>
                <a:cs typeface="+mn-cs"/>
              </a:rPr>
              <a:t>12 </a:t>
            </a:r>
            <a:r>
              <a:rPr lang="fr-FR" sz="1200" kern="1200" baseline="0" dirty="0" smtClean="0">
                <a:solidFill>
                  <a:schemeClr val="tx2">
                    <a:lumMod val="75000"/>
                  </a:schemeClr>
                </a:solidFill>
                <a:effectLst/>
                <a:latin typeface="+mn-lt"/>
                <a:ea typeface="+mn-ea"/>
                <a:cs typeface="+mn-cs"/>
              </a:rPr>
              <a:t>juin 2020</a:t>
            </a:r>
            <a:r>
              <a:rPr lang="fr-FR" sz="1200" kern="1200" dirty="0" smtClean="0">
                <a:solidFill>
                  <a:schemeClr val="tx2">
                    <a:lumMod val="75000"/>
                  </a:schemeClr>
                </a:solidFill>
                <a:effectLst/>
                <a:latin typeface="+mn-lt"/>
                <a:ea typeface="+mn-ea"/>
                <a:cs typeface="+mn-cs"/>
              </a:rPr>
              <a:t> </a:t>
            </a:r>
            <a:endParaRPr lang="fr-FR" sz="900" kern="1200" dirty="0" smtClean="0">
              <a:solidFill>
                <a:schemeClr val="tx2">
                  <a:lumMod val="75000"/>
                </a:schemeClr>
              </a:solidFill>
              <a:effectLst/>
              <a:latin typeface="+mn-lt"/>
              <a:ea typeface="+mn-ea"/>
              <a:cs typeface="+mn-cs"/>
            </a:endParaRPr>
          </a:p>
        </p:txBody>
      </p:sp>
      <p:grpSp>
        <p:nvGrpSpPr>
          <p:cNvPr id="19" name="Groupe 18"/>
          <p:cNvGrpSpPr/>
          <p:nvPr userDrawn="1"/>
        </p:nvGrpSpPr>
        <p:grpSpPr>
          <a:xfrm>
            <a:off x="7397136" y="5585625"/>
            <a:ext cx="1292689" cy="936155"/>
            <a:chOff x="2171700" y="3761770"/>
            <a:chExt cx="1993376" cy="1283615"/>
          </a:xfrm>
        </p:grpSpPr>
        <p:grpSp>
          <p:nvGrpSpPr>
            <p:cNvPr id="25" name="Groupe 24"/>
            <p:cNvGrpSpPr/>
            <p:nvPr/>
          </p:nvGrpSpPr>
          <p:grpSpPr>
            <a:xfrm>
              <a:off x="2171700" y="3800041"/>
              <a:ext cx="1746257" cy="1245344"/>
              <a:chOff x="1880982" y="2648572"/>
              <a:chExt cx="2835550" cy="2328600"/>
            </a:xfrm>
          </p:grpSpPr>
          <p:sp>
            <p:nvSpPr>
              <p:cNvPr id="28" name="Rectangle 27"/>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Rectangle 28"/>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Rectangle 29"/>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6" name="Rectangle 25"/>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7" name="ZoneTexte 26"/>
            <p:cNvSpPr txBox="1"/>
            <p:nvPr/>
          </p:nvSpPr>
          <p:spPr>
            <a:xfrm>
              <a:off x="2265703" y="3761770"/>
              <a:ext cx="1652254" cy="37980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1200" b="1" spc="-100" dirty="0" smtClean="0">
                  <a:solidFill>
                    <a:srgbClr val="777777"/>
                  </a:solidFill>
                  <a:cs typeface="Arial" panose="020B0604020202020204" pitchFamily="34" charset="0"/>
                </a:rPr>
                <a:t>STMG </a:t>
              </a:r>
              <a:r>
                <a:rPr lang="fr-FR" sz="1200" b="1" spc="-100" dirty="0" smtClean="0">
                  <a:solidFill>
                    <a:srgbClr val="C0C0C0"/>
                  </a:solidFill>
                  <a:effectLst>
                    <a:outerShdw blurRad="38100" dist="38100" dir="2700000" algn="tl">
                      <a:srgbClr val="000000">
                        <a:alpha val="43137"/>
                      </a:srgbClr>
                    </a:outerShdw>
                  </a:effectLst>
                  <a:cs typeface="Arial" panose="020B0604020202020204" pitchFamily="34" charset="0"/>
                </a:rPr>
                <a:t>2021</a:t>
              </a:r>
              <a:endParaRPr lang="fr-FR" sz="1200" b="1" spc="-100" dirty="0">
                <a:solidFill>
                  <a:srgbClr val="C0C0C0"/>
                </a:solidFill>
                <a:effectLst>
                  <a:outerShdw blurRad="38100" dist="38100" dir="2700000" algn="tl">
                    <a:srgbClr val="000000">
                      <a:alpha val="43137"/>
                    </a:srgbClr>
                  </a:outerShdw>
                </a:effectLst>
                <a:cs typeface="Arial" panose="020B0604020202020204" pitchFamily="34" charset="0"/>
              </a:endParaRPr>
            </a:p>
          </p:txBody>
        </p:sp>
      </p:grpSp>
      <p:pic>
        <p:nvPicPr>
          <p:cNvPr id="20" name="Picture 4" descr="Elles bougent - Nos partenaires - Ministère de l'Éducation ..."/>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t="17026" b="19618"/>
          <a:stretch/>
        </p:blipFill>
        <p:spPr bwMode="auto">
          <a:xfrm>
            <a:off x="358774" y="6021638"/>
            <a:ext cx="2028825" cy="718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Lst>
  <p:timing>
    <p:tnLst>
      <p:par>
        <p:cTn id="1" dur="indefinite" restart="never" nodeType="tmRoot"/>
      </p:par>
    </p:tnLst>
  </p:timing>
  <p:hf hdr="0" ftr="0"/>
  <p:txStyles>
    <p:titleStyle>
      <a:lvl1pPr algn="l" defTabSz="457200" rtl="0" eaLnBrk="1" latinLnBrk="0" hangingPunct="1">
        <a:spcBef>
          <a:spcPct val="0"/>
        </a:spcBef>
        <a:buNone/>
        <a:defRPr sz="3000" b="1" kern="1200" cap="all">
          <a:solidFill>
            <a:srgbClr val="000066"/>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C00000"/>
          </a:solidFill>
          <a:latin typeface="+mn-lt"/>
          <a:ea typeface="+mn-ea"/>
          <a:cs typeface="+mn-cs"/>
        </a:defRPr>
      </a:lvl1pPr>
      <a:lvl2pPr marL="627063" indent="-169863" algn="l" defTabSz="457200" rtl="0" eaLnBrk="1" latinLnBrk="0" hangingPunct="1">
        <a:spcBef>
          <a:spcPct val="20000"/>
        </a:spcBef>
        <a:buClr>
          <a:srgbClr val="683086"/>
        </a:buClr>
        <a:buFont typeface="Arial Italic"/>
        <a:buChar char="■"/>
        <a:defRPr sz="1500" kern="1200">
          <a:solidFill>
            <a:srgbClr val="000066"/>
          </a:solidFill>
          <a:latin typeface="+mn-lt"/>
          <a:ea typeface="+mn-ea"/>
          <a:cs typeface="+mn-cs"/>
        </a:defRPr>
      </a:lvl2pPr>
      <a:lvl3pPr marL="627063" indent="0" algn="l" defTabSz="457200" rtl="0" eaLnBrk="1" latinLnBrk="0" hangingPunct="1">
        <a:spcBef>
          <a:spcPct val="20000"/>
        </a:spcBef>
        <a:buFont typeface="Arial"/>
        <a:buNone/>
        <a:defRPr sz="1500" kern="1200">
          <a:solidFill>
            <a:srgbClr val="000066"/>
          </a:solidFill>
          <a:latin typeface="+mn-lt"/>
          <a:ea typeface="+mn-ea"/>
          <a:cs typeface="+mn-cs"/>
        </a:defRPr>
      </a:lvl3pPr>
      <a:lvl4pPr marL="627063" indent="177800" algn="l" defTabSz="457200" rtl="0" eaLnBrk="1" latinLnBrk="0" hangingPunct="1">
        <a:spcBef>
          <a:spcPct val="20000"/>
        </a:spcBef>
        <a:buClr>
          <a:srgbClr val="683086"/>
        </a:buClr>
        <a:buFont typeface="Arial"/>
        <a:buChar char="–"/>
        <a:defRPr sz="1100" kern="1200">
          <a:solidFill>
            <a:srgbClr val="000066"/>
          </a:solidFill>
          <a:latin typeface="+mn-lt"/>
          <a:ea typeface="+mn-ea"/>
          <a:cs typeface="+mn-cs"/>
        </a:defRPr>
      </a:lvl4pPr>
      <a:lvl5pPr marL="806450" indent="0" algn="l" defTabSz="457200" rtl="0" eaLnBrk="1" latinLnBrk="0" hangingPunct="1">
        <a:spcBef>
          <a:spcPct val="20000"/>
        </a:spcBef>
        <a:buFont typeface="Arial"/>
        <a:buNone/>
        <a:defRPr sz="1100" kern="1200">
          <a:solidFill>
            <a:srgbClr val="00006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1</a:t>
            </a:fld>
            <a:endParaRPr lang="fr-FR" dirty="0"/>
          </a:p>
        </p:txBody>
      </p:sp>
      <p:grpSp>
        <p:nvGrpSpPr>
          <p:cNvPr id="13" name="Groupe 12"/>
          <p:cNvGrpSpPr/>
          <p:nvPr/>
        </p:nvGrpSpPr>
        <p:grpSpPr>
          <a:xfrm>
            <a:off x="2107503" y="1238709"/>
            <a:ext cx="4583583" cy="4073522"/>
            <a:chOff x="2028237" y="3800041"/>
            <a:chExt cx="2136839" cy="1245344"/>
          </a:xfrm>
        </p:grpSpPr>
        <p:grpSp>
          <p:nvGrpSpPr>
            <p:cNvPr id="14" name="Groupe 13"/>
            <p:cNvGrpSpPr/>
            <p:nvPr/>
          </p:nvGrpSpPr>
          <p:grpSpPr>
            <a:xfrm>
              <a:off x="2171700" y="3800041"/>
              <a:ext cx="1746257" cy="1245344"/>
              <a:chOff x="1880982" y="2648572"/>
              <a:chExt cx="2835550" cy="2328600"/>
            </a:xfrm>
          </p:grpSpPr>
          <p:sp>
            <p:nvSpPr>
              <p:cNvPr id="17" name="Rectangle 16"/>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Rectangle 17"/>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Rectangle 18"/>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15" name="Rectangle 14"/>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ZoneTexte 15"/>
            <p:cNvSpPr txBox="1"/>
            <p:nvPr/>
          </p:nvSpPr>
          <p:spPr>
            <a:xfrm>
              <a:off x="2028237" y="3800041"/>
              <a:ext cx="2033183" cy="28227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5400" b="1" spc="-100" dirty="0" smtClean="0">
                  <a:solidFill>
                    <a:schemeClr val="tx2">
                      <a:lumMod val="75000"/>
                    </a:schemeClr>
                  </a:solidFill>
                  <a:cs typeface="Arial" panose="020B0604020202020204" pitchFamily="34" charset="0"/>
                </a:rPr>
                <a:t>STMG </a:t>
              </a:r>
              <a:r>
                <a:rPr lang="fr-FR" sz="3600" b="1" spc="-100" dirty="0" smtClean="0">
                  <a:solidFill>
                    <a:schemeClr val="bg1">
                      <a:lumMod val="65000"/>
                    </a:schemeClr>
                  </a:solidFill>
                  <a:effectLst>
                    <a:outerShdw blurRad="38100" dist="38100" dir="2700000" algn="tl">
                      <a:srgbClr val="000000">
                        <a:alpha val="43137"/>
                      </a:srgbClr>
                    </a:outerShdw>
                  </a:effectLst>
                  <a:cs typeface="Arial" panose="020B0604020202020204" pitchFamily="34" charset="0"/>
                </a:rPr>
                <a:t>2021</a:t>
              </a:r>
              <a:endParaRPr lang="fr-FR" sz="3600" b="1" spc="-100" dirty="0">
                <a:solidFill>
                  <a:schemeClr val="bg1">
                    <a:lumMod val="65000"/>
                  </a:schemeClr>
                </a:solidFill>
                <a:effectLst>
                  <a:outerShdw blurRad="38100" dist="38100" dir="2700000" algn="tl">
                    <a:srgbClr val="000000">
                      <a:alpha val="43137"/>
                    </a:srgbClr>
                  </a:outerShdw>
                </a:effectLst>
                <a:cs typeface="Arial" panose="020B0604020202020204" pitchFamily="34" charset="0"/>
              </a:endParaRPr>
            </a:p>
          </p:txBody>
        </p:sp>
      </p:grpSp>
    </p:spTree>
    <p:extLst>
      <p:ext uri="{BB962C8B-B14F-4D97-AF65-F5344CB8AC3E}">
        <p14:creationId xmlns:p14="http://schemas.microsoft.com/office/powerpoint/2010/main" val="1073803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ITINERAIRE DE QUESTIONNEMENT en lien avec le programme de MSDGN : enseignement spécifique de RHC</a:t>
            </a:r>
            <a:endParaRPr lang="fr-FR" dirty="0"/>
          </a:p>
        </p:txBody>
      </p:sp>
      <p:sp>
        <p:nvSpPr>
          <p:cNvPr id="3" name="Espace réservé du contenu 2"/>
          <p:cNvSpPr>
            <a:spLocks noGrp="1"/>
          </p:cNvSpPr>
          <p:nvPr>
            <p:ph idx="1"/>
          </p:nvPr>
        </p:nvSpPr>
        <p:spPr/>
        <p:txBody>
          <a:bodyPr>
            <a:normAutofit/>
          </a:bodyPr>
          <a:lstStyle/>
          <a:p>
            <a:r>
              <a:rPr lang="fr-FR" sz="2800" dirty="0" smtClean="0"/>
              <a:t> Thème 2 : des facteurs de motivation et de satisfaction : qualité de vie au travail</a:t>
            </a:r>
          </a:p>
          <a:p>
            <a:endParaRPr lang="fr-FR" sz="2800" dirty="0"/>
          </a:p>
          <a:p>
            <a:r>
              <a:rPr lang="fr-FR" sz="2800" dirty="0" smtClean="0"/>
              <a:t>2.1 : la recherche de mieux vivre au travail est-elle compatible avec les objectifs de performance ?</a:t>
            </a:r>
          </a:p>
          <a:p>
            <a:r>
              <a:rPr lang="fr-FR" sz="2800" dirty="0" smtClean="0"/>
              <a:t>Les obligations en matière de santé et de sécurité au travail constituent-elles des atouts pour l’organisation ?</a:t>
            </a:r>
            <a:endParaRPr lang="fr-FR" sz="2800" dirty="0"/>
          </a:p>
          <a:p>
            <a:endParaRPr lang="fr-FR" dirty="0" smtClean="0"/>
          </a:p>
          <a:p>
            <a:pPr lvl="1"/>
            <a:endParaRPr lang="fr-FR" dirty="0"/>
          </a:p>
          <a:p>
            <a:pPr lvl="1"/>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10</a:t>
            </a:fld>
            <a:endParaRPr lang="fr-FR"/>
          </a:p>
        </p:txBody>
      </p:sp>
    </p:spTree>
    <p:extLst>
      <p:ext uri="{BB962C8B-B14F-4D97-AF65-F5344CB8AC3E}">
        <p14:creationId xmlns:p14="http://schemas.microsoft.com/office/powerpoint/2010/main" val="439269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11</a:t>
            </a:fld>
            <a:endParaRPr lang="fr-F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7356" y="1476375"/>
            <a:ext cx="701695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279400" y="3733801"/>
            <a:ext cx="2041000" cy="2831544"/>
          </a:xfrm>
          <a:prstGeom prst="rect">
            <a:avLst/>
          </a:prstGeom>
          <a:noFill/>
        </p:spPr>
        <p:txBody>
          <a:bodyPr wrap="square" rtlCol="0">
            <a:spAutoFit/>
          </a:bodyPr>
          <a:lstStyle/>
          <a:p>
            <a:r>
              <a:rPr lang="fr-FR" sz="1600" dirty="0"/>
              <a:t>Comment les obligations en matière de santé, de sécurité au travail et de prévention des risques peuvent constituer des  axes de progrès social et d’attractivité de l’organisation ?</a:t>
            </a:r>
          </a:p>
          <a:p>
            <a:endParaRPr lang="fr-FR" dirty="0"/>
          </a:p>
        </p:txBody>
      </p:sp>
      <p:sp>
        <p:nvSpPr>
          <p:cNvPr id="8" name="ZoneTexte 7"/>
          <p:cNvSpPr txBox="1"/>
          <p:nvPr/>
        </p:nvSpPr>
        <p:spPr>
          <a:xfrm>
            <a:off x="805400" y="2019300"/>
            <a:ext cx="3030000" cy="1077218"/>
          </a:xfrm>
          <a:prstGeom prst="rect">
            <a:avLst/>
          </a:prstGeom>
          <a:noFill/>
        </p:spPr>
        <p:txBody>
          <a:bodyPr wrap="square" rtlCol="0">
            <a:spAutoFit/>
          </a:bodyPr>
          <a:lstStyle/>
          <a:p>
            <a:r>
              <a:rPr lang="fr-FR" sz="1600" dirty="0"/>
              <a:t>En quoi le « mieux vivre au travail » est source de performance pour l’organisation et de motivation pour les individus ?</a:t>
            </a:r>
          </a:p>
        </p:txBody>
      </p:sp>
    </p:spTree>
    <p:extLst>
      <p:ext uri="{BB962C8B-B14F-4D97-AF65-F5344CB8AC3E}">
        <p14:creationId xmlns:p14="http://schemas.microsoft.com/office/powerpoint/2010/main" val="613629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l" defTabSz="457200" rtl="0">
              <a:spcBef>
                <a:spcPct val="0"/>
              </a:spcBef>
            </a:pPr>
            <a:r>
              <a:rPr lang="fr-FR" sz="2700" b="1" dirty="0" smtClean="0"/>
              <a:t/>
            </a:r>
            <a:br>
              <a:rPr lang="fr-FR" sz="2700" b="1" dirty="0" smtClean="0"/>
            </a:br>
            <a:r>
              <a:rPr lang="fr-FR" sz="2700" b="1" dirty="0" smtClean="0"/>
              <a:t>Les </a:t>
            </a:r>
            <a:r>
              <a:rPr lang="fr-FR" sz="2700" b="1" dirty="0"/>
              <a:t>r</a:t>
            </a:r>
            <a:r>
              <a:rPr lang="fr-FR" sz="2700" b="1" dirty="0" smtClean="0"/>
              <a:t>elations avec le programme de droit-économie</a:t>
            </a:r>
            <a:r>
              <a:rPr lang="fr-FR" sz="4000" dirty="0" smtClean="0"/>
              <a:t/>
            </a:r>
            <a:br>
              <a:rPr lang="fr-FR" sz="4000" dirty="0" smtClean="0"/>
            </a:br>
            <a:endParaRPr lang="fr-FR" sz="4000" dirty="0"/>
          </a:p>
        </p:txBody>
      </p:sp>
      <p:sp>
        <p:nvSpPr>
          <p:cNvPr id="3" name="Espace réservé du contenu 2"/>
          <p:cNvSpPr>
            <a:spLocks noGrp="1"/>
          </p:cNvSpPr>
          <p:nvPr>
            <p:ph idx="1"/>
          </p:nvPr>
        </p:nvSpPr>
        <p:spPr/>
        <p:txBody>
          <a:bodyPr>
            <a:normAutofit fontScale="85000" lnSpcReduction="10000"/>
          </a:bodyPr>
          <a:lstStyle/>
          <a:p>
            <a:pPr marL="0" indent="0">
              <a:buNone/>
            </a:pPr>
            <a:r>
              <a:rPr lang="fr-FR" dirty="0"/>
              <a:t>1.4	Liens  avec le programme de droit et économie</a:t>
            </a:r>
          </a:p>
          <a:p>
            <a:pPr marL="0" indent="0">
              <a:buNone/>
            </a:pPr>
            <a:r>
              <a:rPr lang="fr-FR" dirty="0"/>
              <a:t>Droit</a:t>
            </a:r>
          </a:p>
          <a:p>
            <a:pPr marL="0" indent="0">
              <a:buNone/>
            </a:pPr>
            <a:r>
              <a:rPr lang="fr-FR" dirty="0"/>
              <a:t>-	Thème 2. Comment le droit permet-il de régler un litige ? (le litige, la preuve).</a:t>
            </a:r>
          </a:p>
          <a:p>
            <a:pPr marL="0" indent="0">
              <a:buNone/>
            </a:pPr>
            <a:r>
              <a:rPr lang="fr-FR" dirty="0"/>
              <a:t>-	Thème 4. Quels sont les droits reconnus aux personnes ? (les droits de la personne).</a:t>
            </a:r>
          </a:p>
          <a:p>
            <a:pPr marL="0" indent="0">
              <a:buNone/>
            </a:pPr>
            <a:r>
              <a:rPr lang="fr-FR" dirty="0"/>
              <a:t>-	Thème 5. Quel est le rôle du contrat ? (l'exécution du contrat).</a:t>
            </a:r>
          </a:p>
          <a:p>
            <a:pPr marL="0" indent="0">
              <a:buNone/>
            </a:pPr>
            <a:r>
              <a:rPr lang="fr-FR" dirty="0"/>
              <a:t>-	Thème 6. Qu’est-ce qu’être responsable ? (le dommage, la réparation).</a:t>
            </a:r>
          </a:p>
          <a:p>
            <a:pPr marL="0" indent="0">
              <a:buNone/>
            </a:pPr>
            <a:r>
              <a:rPr lang="fr-FR" dirty="0"/>
              <a:t>-	Thème 7. Comment le droit encadre-t-il le travail salarié ? (le contrat de travail).</a:t>
            </a:r>
          </a:p>
          <a:p>
            <a:pPr marL="0" indent="0">
              <a:buNone/>
            </a:pPr>
            <a:r>
              <a:rPr lang="fr-FR" dirty="0"/>
              <a:t>Économie</a:t>
            </a:r>
          </a:p>
          <a:p>
            <a:pPr marL="0" indent="0">
              <a:buNone/>
            </a:pPr>
            <a:r>
              <a:rPr lang="fr-FR" dirty="0"/>
              <a:t>-	Thème 2. Comment la richesse se crée-t-elle et se répartit-elle? II.1. La combinaison des facteurs de production et l’évolution des technologies (les facteurs de production : le travail, le capital et l’investissement, les ressources naturelles, le savoir et l’information ; la productivité et les gains de productivité.).</a:t>
            </a:r>
          </a:p>
          <a:p>
            <a:pPr marL="0" indent="0">
              <a:buNone/>
            </a:pPr>
            <a:r>
              <a:rPr lang="fr-FR" dirty="0"/>
              <a:t>-	Thème 6. L’État peut-il intervenir dans l’économie ? VI.1. L’intervention de l’État.</a:t>
            </a:r>
          </a:p>
          <a:p>
            <a:pPr marL="0" indent="0">
              <a:buNone/>
            </a:pPr>
            <a:r>
              <a:rPr lang="fr-FR" dirty="0"/>
              <a:t>-	Thème 7. Le chômage résulte-t-il de dysfonctionnements sur le marché du travail ? VII.1. Le fonctionnement du marché du travail (les emplois typiques et atypiques.).</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12</a:t>
            </a:fld>
            <a:endParaRPr lang="fr-FR"/>
          </a:p>
        </p:txBody>
      </p:sp>
    </p:spTree>
    <p:extLst>
      <p:ext uri="{BB962C8B-B14F-4D97-AF65-F5344CB8AC3E}">
        <p14:creationId xmlns:p14="http://schemas.microsoft.com/office/powerpoint/2010/main" val="2046598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4386" y="2229120"/>
            <a:ext cx="5897726" cy="2108160"/>
          </a:xfrm>
        </p:spPr>
        <p:txBody>
          <a:bodyPr>
            <a:normAutofit/>
          </a:bodyPr>
          <a:lstStyle/>
          <a:p>
            <a:r>
              <a:rPr lang="fr-FR" sz="3200" dirty="0" smtClean="0"/>
              <a:t/>
            </a:r>
            <a:br>
              <a:rPr lang="fr-FR" sz="3200" dirty="0" smtClean="0"/>
            </a:br>
            <a:r>
              <a:rPr lang="fr-FR" sz="3200" dirty="0" smtClean="0"/>
              <a:t>MERCI  POUR VOTRE ATTENTION</a:t>
            </a:r>
            <a:endParaRPr lang="fr-FR" sz="3200" dirty="0"/>
          </a:p>
        </p:txBody>
      </p:sp>
      <p:sp>
        <p:nvSpPr>
          <p:cNvPr id="3" name="Espace réservé du numéro de diapositive 2"/>
          <p:cNvSpPr>
            <a:spLocks noGrp="1"/>
          </p:cNvSpPr>
          <p:nvPr>
            <p:ph type="sldNum" sz="quarter" idx="12"/>
          </p:nvPr>
        </p:nvSpPr>
        <p:spPr/>
        <p:txBody>
          <a:bodyPr/>
          <a:lstStyle/>
          <a:p>
            <a:fld id="{1FC8907D-B208-DC44-82F5-2940ECA1C9FA}" type="slidenum">
              <a:rPr lang="fr-FR" smtClean="0"/>
              <a:pPr/>
              <a:t>13</a:t>
            </a:fld>
            <a:endParaRPr lang="fr-FR" dirty="0"/>
          </a:p>
        </p:txBody>
      </p:sp>
    </p:spTree>
    <p:extLst>
      <p:ext uri="{BB962C8B-B14F-4D97-AF65-F5344CB8AC3E}">
        <p14:creationId xmlns:p14="http://schemas.microsoft.com/office/powerpoint/2010/main" val="2189025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2</a:t>
            </a:fld>
            <a:endParaRPr lang="fr-FR" dirty="0"/>
          </a:p>
        </p:txBody>
      </p:sp>
      <p:sp>
        <p:nvSpPr>
          <p:cNvPr id="2" name="Titre 1"/>
          <p:cNvSpPr>
            <a:spLocks noGrp="1"/>
          </p:cNvSpPr>
          <p:nvPr>
            <p:ph type="ctrTitle"/>
          </p:nvPr>
        </p:nvSpPr>
        <p:spPr>
          <a:xfrm>
            <a:off x="719443" y="976320"/>
            <a:ext cx="7894637" cy="2433895"/>
          </a:xfrm>
        </p:spPr>
        <p:txBody>
          <a:bodyPr/>
          <a:lstStyle/>
          <a:p>
            <a:pPr algn="ctr"/>
            <a:r>
              <a:rPr lang="fr-FR" b="1" dirty="0"/>
              <a:t>Réunion </a:t>
            </a:r>
            <a:r>
              <a:rPr lang="fr-FR" b="1" dirty="0" smtClean="0"/>
              <a:t>nationale</a:t>
            </a:r>
            <a:r>
              <a:rPr lang="fr-FR" dirty="0" smtClean="0"/>
              <a:t/>
            </a:r>
            <a:br>
              <a:rPr lang="fr-FR" dirty="0" smtClean="0"/>
            </a:br>
            <a:r>
              <a:rPr lang="fr-FR" sz="3200" dirty="0" smtClean="0"/>
              <a:t>12 juin 2020</a:t>
            </a:r>
            <a:endParaRPr lang="fr-FR" sz="3200" dirty="0"/>
          </a:p>
        </p:txBody>
      </p:sp>
      <p:sp>
        <p:nvSpPr>
          <p:cNvPr id="4" name="Sous-titre 3"/>
          <p:cNvSpPr>
            <a:spLocks noGrp="1"/>
          </p:cNvSpPr>
          <p:nvPr>
            <p:ph type="subTitle" idx="1"/>
          </p:nvPr>
        </p:nvSpPr>
        <p:spPr>
          <a:xfrm>
            <a:off x="706743" y="3086100"/>
            <a:ext cx="7596190" cy="2157758"/>
          </a:xfrm>
        </p:spPr>
        <p:txBody>
          <a:bodyPr>
            <a:normAutofit fontScale="92500" lnSpcReduction="20000"/>
          </a:bodyPr>
          <a:lstStyle/>
          <a:p>
            <a:pPr algn="ctr"/>
            <a:r>
              <a:rPr lang="fr-FR" dirty="0" smtClean="0"/>
              <a:t>Le projet  de gestion en terminale STMG</a:t>
            </a:r>
          </a:p>
          <a:p>
            <a:pPr algn="ctr"/>
            <a:endParaRPr lang="fr-FR" dirty="0"/>
          </a:p>
          <a:p>
            <a:pPr lvl="0" algn="ctr"/>
            <a:r>
              <a:rPr lang="fr-FR" b="1" dirty="0"/>
              <a:t>Projet de gestion en lien avec l’enseignement spécifique « </a:t>
            </a:r>
            <a:r>
              <a:rPr lang="fr-FR" b="1" dirty="0" smtClean="0"/>
              <a:t>Ressources humaines et communication»</a:t>
            </a:r>
            <a:endParaRPr lang="fr-FR" dirty="0"/>
          </a:p>
          <a:p>
            <a:pPr algn="ctr"/>
            <a:endParaRPr lang="fr-FR" dirty="0" smtClean="0"/>
          </a:p>
        </p:txBody>
      </p:sp>
    </p:spTree>
    <p:extLst>
      <p:ext uri="{BB962C8B-B14F-4D97-AF65-F5344CB8AC3E}">
        <p14:creationId xmlns:p14="http://schemas.microsoft.com/office/powerpoint/2010/main" val="679211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r>
              <a:rPr lang="fr-FR" sz="2000" dirty="0" smtClean="0"/>
              <a:t/>
            </a:r>
            <a:br>
              <a:rPr lang="fr-FR" sz="2000" dirty="0" smtClean="0"/>
            </a:br>
            <a:r>
              <a:rPr lang="fr-FR" sz="2400" dirty="0" smtClean="0"/>
              <a:t> Contexte de la situation organisationnelle</a:t>
            </a:r>
            <a:endParaRPr lang="fr-FR" sz="2000"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3</a:t>
            </a:fld>
            <a:endParaRPr lang="fr-FR" dirty="0"/>
          </a:p>
        </p:txBody>
      </p:sp>
      <p:sp>
        <p:nvSpPr>
          <p:cNvPr id="4" name="Espace réservé du texte 3"/>
          <p:cNvSpPr>
            <a:spLocks noGrp="1"/>
          </p:cNvSpPr>
          <p:nvPr>
            <p:ph type="body" sz="quarter" idx="13"/>
          </p:nvPr>
        </p:nvSpPr>
        <p:spPr/>
        <p:txBody>
          <a:bodyPr>
            <a:normAutofit/>
          </a:bodyPr>
          <a:lstStyle/>
          <a:p>
            <a:pPr marL="0" indent="0">
              <a:buNone/>
            </a:pPr>
            <a:endParaRPr lang="fr-FR" sz="1800" dirty="0"/>
          </a:p>
          <a:p>
            <a:pPr marL="0" indent="0">
              <a:buNone/>
            </a:pPr>
            <a:r>
              <a:rPr lang="fr-FR" dirty="0" err="1"/>
              <a:t>Sorilplast</a:t>
            </a:r>
            <a:r>
              <a:rPr lang="fr-FR" dirty="0"/>
              <a:t>, société anonyme située à Albert (80300), est un fabricant d’emballages souples (sachets pour chips, confiseries, gâteaux mais aussi berlingots pour les lessives liquides). Elle a réalisé, l'an dernier, un chiffre d’affaires de 25 millions d’euros et compte, à ce jour, un effectif de 140 personnes.</a:t>
            </a:r>
          </a:p>
          <a:p>
            <a:pPr marL="0" indent="0">
              <a:buNone/>
            </a:pPr>
            <a:endParaRPr lang="fr-FR" dirty="0"/>
          </a:p>
          <a:p>
            <a:pPr marL="0" indent="0">
              <a:buNone/>
            </a:pPr>
            <a:r>
              <a:rPr lang="fr-FR" dirty="0" err="1"/>
              <a:t>Sorilplast</a:t>
            </a:r>
            <a:r>
              <a:rPr lang="fr-FR" dirty="0"/>
              <a:t> transforme environ 3 700 tonnes par an de films plastiques. </a:t>
            </a:r>
            <a:endParaRPr lang="fr-FR" dirty="0" smtClean="0"/>
          </a:p>
          <a:p>
            <a:pPr marL="0" indent="0">
              <a:buNone/>
            </a:pPr>
            <a:endParaRPr lang="fr-FR" dirty="0"/>
          </a:p>
          <a:p>
            <a:pPr marL="0" indent="0">
              <a:buNone/>
            </a:pPr>
            <a:r>
              <a:rPr lang="fr-FR" dirty="0" smtClean="0"/>
              <a:t>La direction de cette PME industrielle souhaite accorder une attention particulière à la santé et à la sécurité, et plus généralement aux conditions de travail des salariés</a:t>
            </a:r>
            <a:endParaRPr lang="fr-FR" dirty="0"/>
          </a:p>
          <a:p>
            <a:pPr marL="0" indent="0">
              <a:buNone/>
            </a:pPr>
            <a:endParaRPr lang="fr-FR" dirty="0" smtClean="0"/>
          </a:p>
          <a:p>
            <a:pPr marL="0" indent="0">
              <a:buNone/>
            </a:pPr>
            <a:endParaRPr lang="fr-FR" dirty="0"/>
          </a:p>
          <a:p>
            <a:endParaRPr lang="fr-FR" dirty="0"/>
          </a:p>
        </p:txBody>
      </p:sp>
    </p:spTree>
    <p:extLst>
      <p:ext uri="{BB962C8B-B14F-4D97-AF65-F5344CB8AC3E}">
        <p14:creationId xmlns:p14="http://schemas.microsoft.com/office/powerpoint/2010/main" val="3343183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Problème de gestion : L’ amélioration des conditions de travail</a:t>
            </a:r>
            <a:endParaRPr lang="fr-FR" dirty="0"/>
          </a:p>
        </p:txBody>
      </p:sp>
      <p:sp>
        <p:nvSpPr>
          <p:cNvPr id="3" name="Espace réservé du contenu 2"/>
          <p:cNvSpPr>
            <a:spLocks noGrp="1"/>
          </p:cNvSpPr>
          <p:nvPr>
            <p:ph idx="1"/>
          </p:nvPr>
        </p:nvSpPr>
        <p:spPr/>
        <p:txBody>
          <a:bodyPr/>
          <a:lstStyle/>
          <a:p>
            <a:r>
              <a:rPr lang="fr-FR" dirty="0" smtClean="0"/>
              <a:t>Le dirigeant de l’entreprise  </a:t>
            </a:r>
            <a:r>
              <a:rPr lang="fr-FR" dirty="0"/>
              <a:t>est inquiet car, depuis quelques mois, l’entreprise semble confrontée à une recrudescence des accidents du travail ; même les chiffres concernant les arrêts liés à des maladies professionnelles ne sont pas bons. </a:t>
            </a:r>
            <a:endParaRPr lang="fr-FR" dirty="0" smtClean="0"/>
          </a:p>
          <a:p>
            <a:endParaRPr lang="fr-FR" dirty="0"/>
          </a:p>
          <a:p>
            <a:r>
              <a:rPr lang="fr-FR" dirty="0" smtClean="0"/>
              <a:t>La </a:t>
            </a:r>
            <a:r>
              <a:rPr lang="fr-FR" dirty="0"/>
              <a:t>direction de SORILPLAST doit prendre des mesures de prévention à mettre en place afin d'améliorer la sécurité et les conditions de travail des salariés de façon, notamment, à réduire de manière significative les accidents du travail dans les six prochains mois</a:t>
            </a:r>
            <a:r>
              <a:rPr lang="fr-FR" dirty="0" smtClean="0"/>
              <a:t>. </a:t>
            </a:r>
          </a:p>
          <a:p>
            <a:endParaRPr lang="fr-FR" dirty="0"/>
          </a:p>
          <a:p>
            <a:r>
              <a:rPr lang="fr-FR" dirty="0" smtClean="0"/>
              <a:t>Un groupe projet a été instauré pour répondre à cette problématique</a:t>
            </a:r>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4</a:t>
            </a:fld>
            <a:endParaRPr lang="fr-FR"/>
          </a:p>
        </p:txBody>
      </p:sp>
    </p:spTree>
    <p:extLst>
      <p:ext uri="{BB962C8B-B14F-4D97-AF65-F5344CB8AC3E}">
        <p14:creationId xmlns:p14="http://schemas.microsoft.com/office/powerpoint/2010/main" val="398598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l" defTabSz="457200" rtl="0">
              <a:spcBef>
                <a:spcPct val="0"/>
              </a:spcBef>
            </a:pPr>
            <a:r>
              <a:rPr lang="fr-FR" sz="3600" b="1" dirty="0" smtClean="0"/>
              <a:t/>
            </a:r>
            <a:br>
              <a:rPr lang="fr-FR" sz="3600" b="1" dirty="0" smtClean="0"/>
            </a:br>
            <a:r>
              <a:rPr lang="fr-FR" sz="3600" b="1" dirty="0" smtClean="0"/>
              <a:t>Les activités de l’élève</a:t>
            </a:r>
            <a:r>
              <a:rPr lang="fr-FR" sz="3600" dirty="0" smtClean="0"/>
              <a:t/>
            </a:r>
            <a:br>
              <a:rPr lang="fr-FR" sz="3600" dirty="0" smtClean="0"/>
            </a:br>
            <a:endParaRPr lang="fr-FR" sz="3600" dirty="0"/>
          </a:p>
        </p:txBody>
      </p:sp>
      <p:sp>
        <p:nvSpPr>
          <p:cNvPr id="3" name="Espace réservé du contenu 2"/>
          <p:cNvSpPr>
            <a:spLocks noGrp="1"/>
          </p:cNvSpPr>
          <p:nvPr>
            <p:ph idx="1"/>
          </p:nvPr>
        </p:nvSpPr>
        <p:spPr/>
        <p:txBody>
          <a:bodyPr>
            <a:normAutofit lnSpcReduction="10000"/>
          </a:bodyPr>
          <a:lstStyle/>
          <a:p>
            <a:pPr marL="0" indent="0">
              <a:buNone/>
            </a:pPr>
            <a:endParaRPr lang="fr-FR" dirty="0" smtClean="0"/>
          </a:p>
          <a:p>
            <a:r>
              <a:rPr lang="fr-FR" dirty="0"/>
              <a:t> </a:t>
            </a:r>
            <a:r>
              <a:rPr lang="fr-FR" dirty="0" smtClean="0"/>
              <a:t>Identifier </a:t>
            </a:r>
            <a:r>
              <a:rPr lang="fr-FR" dirty="0"/>
              <a:t>les problèmes de sécurité au travail dans les ateliers.</a:t>
            </a:r>
          </a:p>
          <a:p>
            <a:r>
              <a:rPr lang="fr-FR" dirty="0" smtClean="0"/>
              <a:t>Évaluer </a:t>
            </a:r>
            <a:r>
              <a:rPr lang="fr-FR" dirty="0"/>
              <a:t>les risques d’insécurité et les conditions de vie au travail, notamment à partir des indicateurs de bilan social </a:t>
            </a:r>
            <a:r>
              <a:rPr lang="fr-FR" dirty="0" smtClean="0"/>
              <a:t>et </a:t>
            </a:r>
            <a:r>
              <a:rPr lang="fr-FR" dirty="0"/>
              <a:t>d’un entretien avec le DRH.</a:t>
            </a:r>
          </a:p>
          <a:p>
            <a:r>
              <a:rPr lang="fr-FR" dirty="0" smtClean="0"/>
              <a:t>Établir </a:t>
            </a:r>
            <a:r>
              <a:rPr lang="fr-FR" dirty="0"/>
              <a:t>un diagnostic complet de la situation en y intégrant les contraintes économiques liées au secteur ainsi que l’examen du respect de la règlementation en matière de sécurité et de conditions de travail.</a:t>
            </a:r>
          </a:p>
          <a:p>
            <a:r>
              <a:rPr lang="fr-FR" dirty="0" smtClean="0"/>
              <a:t>Identifier </a:t>
            </a:r>
            <a:r>
              <a:rPr lang="fr-FR" dirty="0"/>
              <a:t>des solutions pour sensibiliser davantage les différents acteurs aux problèmes de sécurité.</a:t>
            </a:r>
          </a:p>
          <a:p>
            <a:r>
              <a:rPr lang="fr-FR" dirty="0" smtClean="0"/>
              <a:t>Proposer </a:t>
            </a:r>
            <a:r>
              <a:rPr lang="fr-FR" dirty="0"/>
              <a:t>un plan de formation de prévention des risques : </a:t>
            </a:r>
            <a:r>
              <a:rPr lang="fr-FR" dirty="0" smtClean="0"/>
              <a:t>Construire </a:t>
            </a:r>
            <a:r>
              <a:rPr lang="fr-FR" dirty="0"/>
              <a:t>un argumentaire concernant la faisabilité de ce plan de formation.</a:t>
            </a:r>
          </a:p>
          <a:p>
            <a:r>
              <a:rPr lang="fr-FR" dirty="0" smtClean="0"/>
              <a:t>Veiller </a:t>
            </a:r>
            <a:r>
              <a:rPr lang="fr-FR" dirty="0"/>
              <a:t>à la conformité des solutions par rapport aux obligations règlementaires.</a:t>
            </a:r>
          </a:p>
          <a:p>
            <a:pPr marL="0" indent="0">
              <a:buNone/>
            </a:pPr>
            <a:endParaRPr lang="fr-FR" sz="2400" dirty="0"/>
          </a:p>
          <a:p>
            <a:endParaRPr lang="fr-FR" dirty="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5</a:t>
            </a:fld>
            <a:endParaRPr lang="fr-FR"/>
          </a:p>
        </p:txBody>
      </p:sp>
    </p:spTree>
    <p:extLst>
      <p:ext uri="{BB962C8B-B14F-4D97-AF65-F5344CB8AC3E}">
        <p14:creationId xmlns:p14="http://schemas.microsoft.com/office/powerpoint/2010/main" val="1011294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RESSOURCES</a:t>
            </a:r>
            <a:endParaRPr lang="fr-FR" dirty="0"/>
          </a:p>
        </p:txBody>
      </p:sp>
      <p:sp>
        <p:nvSpPr>
          <p:cNvPr id="3" name="Espace réservé du contenu 2"/>
          <p:cNvSpPr>
            <a:spLocks noGrp="1"/>
          </p:cNvSpPr>
          <p:nvPr>
            <p:ph idx="1"/>
          </p:nvPr>
        </p:nvSpPr>
        <p:spPr/>
        <p:txBody>
          <a:bodyPr/>
          <a:lstStyle/>
          <a:p>
            <a:pPr marL="0" indent="0">
              <a:buNone/>
            </a:pPr>
            <a:r>
              <a:rPr lang="fr-FR" b="1" dirty="0" smtClean="0"/>
              <a:t>L’élève dispose d’un dossier comportant les éléments suivants </a:t>
            </a:r>
            <a:r>
              <a:rPr lang="fr-FR" dirty="0" smtClean="0"/>
              <a:t>:</a:t>
            </a:r>
          </a:p>
          <a:p>
            <a:pPr marL="0" indent="0">
              <a:buNone/>
            </a:pPr>
            <a:endParaRPr lang="fr-FR" dirty="0"/>
          </a:p>
          <a:p>
            <a:r>
              <a:rPr lang="fr-FR" dirty="0" smtClean="0"/>
              <a:t>Une présentation du contexte organisationnel</a:t>
            </a:r>
          </a:p>
          <a:p>
            <a:r>
              <a:rPr lang="fr-FR" dirty="0" smtClean="0"/>
              <a:t>Un organigramme de l’entreprise</a:t>
            </a:r>
          </a:p>
          <a:p>
            <a:r>
              <a:rPr lang="fr-FR" dirty="0" smtClean="0"/>
              <a:t>Une série d’indicateurs sociaux sur plusieurs années </a:t>
            </a:r>
          </a:p>
          <a:p>
            <a:r>
              <a:rPr lang="fr-FR" dirty="0" smtClean="0"/>
              <a:t>Le compte rendu d’une visite effectuée par le dirigeant dans les ateliers</a:t>
            </a:r>
          </a:p>
          <a:p>
            <a:r>
              <a:rPr lang="fr-FR" dirty="0" smtClean="0"/>
              <a:t>Une carte mentale réalisée par la DRH à l’</a:t>
            </a:r>
            <a:r>
              <a:rPr lang="fr-FR" dirty="0"/>
              <a:t>a</a:t>
            </a:r>
            <a:r>
              <a:rPr lang="fr-FR" dirty="0" smtClean="0"/>
              <a:t>ttention du groupe projet</a:t>
            </a:r>
          </a:p>
          <a:p>
            <a:r>
              <a:rPr lang="fr-FR" dirty="0" smtClean="0"/>
              <a:t>Une offre de formation sur la prévention des troubles musculo squelettiques</a:t>
            </a:r>
          </a:p>
          <a:p>
            <a:endParaRPr lang="fr-FR" dirty="0" smtClean="0"/>
          </a:p>
          <a:p>
            <a:endParaRPr lang="fr-FR" dirty="0" smtClean="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6</a:t>
            </a:fld>
            <a:endParaRPr lang="fr-FR"/>
          </a:p>
        </p:txBody>
      </p:sp>
    </p:spTree>
    <p:extLst>
      <p:ext uri="{BB962C8B-B14F-4D97-AF65-F5344CB8AC3E}">
        <p14:creationId xmlns:p14="http://schemas.microsoft.com/office/powerpoint/2010/main" val="3193860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Et maintenant la cartographie des questionnements</a:t>
            </a:r>
            <a:br>
              <a:rPr lang="fr-FR" dirty="0"/>
            </a:br>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7</a:t>
            </a:fld>
            <a:endParaRPr lang="fr-F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3029" y="1483641"/>
            <a:ext cx="6579771" cy="4511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9333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itinéraire de questionnement en lien avec le programme de MSDGN : TRONC COMMUN</a:t>
            </a:r>
            <a:endParaRPr lang="fr-FR" dirty="0"/>
          </a:p>
        </p:txBody>
      </p:sp>
      <p:sp>
        <p:nvSpPr>
          <p:cNvPr id="3" name="Espace réservé du contenu 2"/>
          <p:cNvSpPr>
            <a:spLocks noGrp="1"/>
          </p:cNvSpPr>
          <p:nvPr>
            <p:ph idx="1"/>
          </p:nvPr>
        </p:nvSpPr>
        <p:spPr/>
        <p:txBody>
          <a:bodyPr>
            <a:normAutofit/>
          </a:bodyPr>
          <a:lstStyle/>
          <a:p>
            <a:r>
              <a:rPr lang="fr-FR" sz="2800" dirty="0" smtClean="0"/>
              <a:t> </a:t>
            </a:r>
            <a:r>
              <a:rPr lang="fr-FR" sz="2400" dirty="0" smtClean="0"/>
              <a:t>Thème 2 : Les organisations et les acteurs</a:t>
            </a:r>
          </a:p>
          <a:p>
            <a:r>
              <a:rPr lang="fr-FR" sz="2400" dirty="0" smtClean="0"/>
              <a:t>2.1 : Comment fédérer les acteurs de l’organisation ? </a:t>
            </a:r>
            <a:endParaRPr lang="fr-FR" sz="2400" dirty="0"/>
          </a:p>
          <a:p>
            <a:r>
              <a:rPr lang="fr-FR" sz="2400" dirty="0" smtClean="0"/>
              <a:t> La qualité de vie au travail</a:t>
            </a:r>
            <a:endParaRPr lang="fr-FR" sz="2400" dirty="0"/>
          </a:p>
          <a:p>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8</a:t>
            </a:fld>
            <a:endParaRPr lang="fr-FR"/>
          </a:p>
        </p:txBody>
      </p:sp>
    </p:spTree>
    <p:extLst>
      <p:ext uri="{BB962C8B-B14F-4D97-AF65-F5344CB8AC3E}">
        <p14:creationId xmlns:p14="http://schemas.microsoft.com/office/powerpoint/2010/main" val="4288575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Un itinéraire de questionnement en lien avec le programme de MSDGN : TRONC COMMUN</a:t>
            </a:r>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9</a:t>
            </a:fld>
            <a:endParaRPr lang="fr-F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2631" y="1870770"/>
            <a:ext cx="6846401" cy="3737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0463" y="3378200"/>
            <a:ext cx="17430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501" y="2324101"/>
            <a:ext cx="2425699"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5467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Expérimentation liaison bac pro Séminaire IG">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119f9b1cd9f589f93a03fb976800c802">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10C4529-7F79-4EA4-9D2E-DB53CE5896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EBBDAB-C578-4BAB-9F11-A99E30761753}">
  <ds:schemaRefs>
    <ds:schemaRef ds:uri="http://schemas.microsoft.com/sharepoint/v3/contenttype/forms"/>
  </ds:schemaRefs>
</ds:datastoreItem>
</file>

<file path=customXml/itemProps3.xml><?xml version="1.0" encoding="utf-8"?>
<ds:datastoreItem xmlns:ds="http://schemas.openxmlformats.org/officeDocument/2006/customXml" ds:itemID="{8D41C7E7-110A-4EFA-A055-AAA7588664C6}">
  <ds:schemaRefs>
    <ds:schemaRef ds:uri="http://schemas.openxmlformats.org/package/2006/metadata/core-properties"/>
    <ds:schemaRef ds:uri="http://purl.org/dc/dcmitype/"/>
    <ds:schemaRef ds:uri="http://schemas.microsoft.com/office/2006/metadata/properties"/>
    <ds:schemaRef ds:uri="http://purl.org/dc/elements/1.1/"/>
    <ds:schemaRef ds:uri="http://schemas.microsoft.com/sharepoint/v3"/>
    <ds:schemaRef ds:uri="http://www.w3.org/XML/1998/namespace"/>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Expérimentation liaison bac pro Séminaire IG</Template>
  <TotalTime>30553</TotalTime>
  <Words>642</Words>
  <Application>Microsoft Office PowerPoint</Application>
  <PresentationFormat>Affichage à l'écran (4:3)</PresentationFormat>
  <Paragraphs>87</Paragraphs>
  <Slides>13</Slides>
  <Notes>5</Notes>
  <HiddenSlides>0</HiddenSlides>
  <MMClips>0</MMClips>
  <ScaleCrop>false</ScaleCrop>
  <HeadingPairs>
    <vt:vector size="4" baseType="variant">
      <vt:variant>
        <vt:lpstr>Thème</vt:lpstr>
      </vt:variant>
      <vt:variant>
        <vt:i4>2</vt:i4>
      </vt:variant>
      <vt:variant>
        <vt:lpstr>Titres des diapositives</vt:lpstr>
      </vt:variant>
      <vt:variant>
        <vt:i4>13</vt:i4>
      </vt:variant>
    </vt:vector>
  </HeadingPairs>
  <TitlesOfParts>
    <vt:vector size="15" baseType="lpstr">
      <vt:lpstr>Expérimentation liaison bac pro Séminaire IG</vt:lpstr>
      <vt:lpstr>pages de contenus</vt:lpstr>
      <vt:lpstr>Présentation PowerPoint</vt:lpstr>
      <vt:lpstr>Réunion nationale 12 juin 2020</vt:lpstr>
      <vt:lpstr>  Contexte de la situation organisationnelle</vt:lpstr>
      <vt:lpstr>Problème de gestion : L’ amélioration des conditions de travail</vt:lpstr>
      <vt:lpstr> Les activités de l’élève </vt:lpstr>
      <vt:lpstr>RESSOURCES</vt:lpstr>
      <vt:lpstr>Et maintenant la cartographie des questionnements </vt:lpstr>
      <vt:lpstr>Un itinéraire de questionnement en lien avec le programme de MSDGN : TRONC COMMUN</vt:lpstr>
      <vt:lpstr>Un itinéraire de questionnement en lien avec le programme de MSDGN : TRONC COMMUN</vt:lpstr>
      <vt:lpstr>UN ITINERAIRE DE QUESTIONNEMENT en lien avec le programme de MSDGN : enseignement spécifique de RHC</vt:lpstr>
      <vt:lpstr>Présentation PowerPoint</vt:lpstr>
      <vt:lpstr> Les relations avec le programme de droit-économie </vt:lpstr>
      <vt:lpstr> MERCI  POUR VOTRE ATTENTION</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Expérimentation liaison bac pro/BTS académie de Besançon</dc:title>
  <dc:creator>Didier MICHEL</dc:creator>
  <cp:lastModifiedBy>Christine Gaubert-Macon</cp:lastModifiedBy>
  <cp:revision>146</cp:revision>
  <cp:lastPrinted>2015-02-04T16:19:06Z</cp:lastPrinted>
  <dcterms:created xsi:type="dcterms:W3CDTF">2019-03-20T18:35:39Z</dcterms:created>
  <dcterms:modified xsi:type="dcterms:W3CDTF">2020-06-12T11:56:57Z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