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5" r:id="rId10"/>
    <p:sldId id="266" r:id="rId11"/>
    <p:sldId id="270" r:id="rId12"/>
    <p:sldId id="264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6331F-9A42-4B7A-AB00-8F5FF55977C9}" type="datetimeFigureOut">
              <a:rPr lang="fr-FR" smtClean="0"/>
              <a:pPr/>
              <a:t>03/04/2012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22B20-1D4E-41D5-A3C0-75E475BBFA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BC8823-DAB9-49BD-8A2E-1711EFEB25CF}" type="slidenum">
              <a:rPr lang="fr-FR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4403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828A09-1A99-49A9-8F6B-6A6FA8EAF0D2}" type="slidenum">
              <a:rPr lang="fr-FR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4506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1BF735-1640-4C0D-8BFF-8A8D127F2B6D}" type="slidenum">
              <a:rPr lang="fr-FR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4608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D2C401-43BA-468B-816E-C7DCEE7D795F}" type="slidenum">
              <a:rPr lang="fr-FR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D801-7D29-4060-980C-5B40140D2280}" type="datetimeFigureOut">
              <a:rPr lang="fr-FR" smtClean="0"/>
              <a:pPr/>
              <a:t>03/04/2012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C756D-1737-4110-AEAE-1A87C0535E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D801-7D29-4060-980C-5B40140D2280}" type="datetimeFigureOut">
              <a:rPr lang="fr-FR" smtClean="0"/>
              <a:pPr/>
              <a:t>03/04/2012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C756D-1737-4110-AEAE-1A87C0535E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D801-7D29-4060-980C-5B40140D2280}" type="datetimeFigureOut">
              <a:rPr lang="fr-FR" smtClean="0"/>
              <a:pPr/>
              <a:t>03/04/2012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C756D-1737-4110-AEAE-1A87C0535E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D801-7D29-4060-980C-5B40140D2280}" type="datetimeFigureOut">
              <a:rPr lang="fr-FR" smtClean="0"/>
              <a:pPr/>
              <a:t>03/04/2012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C756D-1737-4110-AEAE-1A87C0535E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D801-7D29-4060-980C-5B40140D2280}" type="datetimeFigureOut">
              <a:rPr lang="fr-FR" smtClean="0"/>
              <a:pPr/>
              <a:t>03/04/2012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C756D-1737-4110-AEAE-1A87C0535E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D801-7D29-4060-980C-5B40140D2280}" type="datetimeFigureOut">
              <a:rPr lang="fr-FR" smtClean="0"/>
              <a:pPr/>
              <a:t>03/04/2012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C756D-1737-4110-AEAE-1A87C0535E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D801-7D29-4060-980C-5B40140D2280}" type="datetimeFigureOut">
              <a:rPr lang="fr-FR" smtClean="0"/>
              <a:pPr/>
              <a:t>03/04/2012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C756D-1737-4110-AEAE-1A87C0535E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D801-7D29-4060-980C-5B40140D2280}" type="datetimeFigureOut">
              <a:rPr lang="fr-FR" smtClean="0"/>
              <a:pPr/>
              <a:t>03/04/2012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C756D-1737-4110-AEAE-1A87C0535E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D801-7D29-4060-980C-5B40140D2280}" type="datetimeFigureOut">
              <a:rPr lang="fr-FR" smtClean="0"/>
              <a:pPr/>
              <a:t>03/04/2012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C756D-1737-4110-AEAE-1A87C0535E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D801-7D29-4060-980C-5B40140D2280}" type="datetimeFigureOut">
              <a:rPr lang="fr-FR" smtClean="0"/>
              <a:pPr/>
              <a:t>03/04/2012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C756D-1737-4110-AEAE-1A87C0535E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D801-7D29-4060-980C-5B40140D2280}" type="datetimeFigureOut">
              <a:rPr lang="fr-FR" smtClean="0"/>
              <a:pPr/>
              <a:t>03/04/2012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C756D-1737-4110-AEAE-1A87C0535E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9D801-7D29-4060-980C-5B40140D2280}" type="datetimeFigureOut">
              <a:rPr lang="fr-FR" smtClean="0"/>
              <a:pPr/>
              <a:t>03/04/2012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C756D-1737-4110-AEAE-1A87C0535EF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213.56.118.114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eb.stockpro.certa.academie-openerp.fr/" TargetMode="External"/><Relationship Id="rId2" Type="http://schemas.openxmlformats.org/officeDocument/2006/relationships/hyperlink" Target="http://sisalp.fr/index.php/post/Serveur-OpenERP-de-demonstration-et-tes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log.crdp-versailles.fr/stmg/index.php/category/1%C3%A8re-STMG/PGI" TargetMode="External"/><Relationship Id="rId4" Type="http://schemas.openxmlformats.org/officeDocument/2006/relationships/hyperlink" Target="http://www.pearltrees.com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ATELIER </a:t>
            </a:r>
            <a:r>
              <a:rPr lang="fr-FR" dirty="0" err="1" smtClean="0"/>
              <a:t>PGI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Progiciel de Gestion Intégré</a:t>
            </a:r>
            <a:endParaRPr lang="fr-FR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smtClean="0"/>
              <a:t>Le contexte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85740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fr-FR" dirty="0"/>
              <a:t>Depuis 1998, </a:t>
            </a:r>
            <a:r>
              <a:rPr lang="fr-FR" dirty="0" err="1"/>
              <a:t>PHARMAGEDON</a:t>
            </a:r>
            <a:r>
              <a:rPr lang="fr-FR" dirty="0"/>
              <a:t>, grossiste en parapharmacie, est un des acteurs importants sur le marché de la phytothérapie, des produits naturels, des compléments alimentaires et de la cosmétique.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fr-FR" dirty="0" err="1"/>
              <a:t>PHARMAGEDON</a:t>
            </a:r>
            <a:r>
              <a:rPr lang="fr-FR" dirty="0"/>
              <a:t> distribue plus de 200 références réparties en 5 gammes de produits : Phytothérapie ; Aromathérapie ; Santé au naturel ; Diététique ; Parapharmacie.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fr-FR" dirty="0"/>
              <a:t>Cette entreprise implantée dans la région des Pays de la Loire commercialise ses produits en France. Ses clients privilégiés sont les pharmacies, les para - pharmacies, les boutiques dédiées à la santé et les particuliers. </a:t>
            </a:r>
          </a:p>
          <a:p>
            <a:pPr>
              <a:lnSpc>
                <a:spcPct val="160000"/>
              </a:lnSpc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smtClean="0"/>
              <a:t>Organisation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04056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Une base de données pour 4 stagiaires</a:t>
            </a:r>
          </a:p>
          <a:p>
            <a:r>
              <a:rPr lang="fr-FR" dirty="0" smtClean="0"/>
              <a:t>Les rôles :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Les bases :</a:t>
            </a:r>
          </a:p>
          <a:p>
            <a:pPr>
              <a:buNone/>
            </a:pPr>
            <a:r>
              <a:rPr lang="fr-FR" dirty="0" err="1" smtClean="0"/>
              <a:t>STMG</a:t>
            </a:r>
            <a:r>
              <a:rPr lang="fr-FR" dirty="0" smtClean="0"/>
              <a:t>-1, </a:t>
            </a:r>
            <a:r>
              <a:rPr lang="fr-FR" dirty="0" err="1" smtClean="0"/>
              <a:t>STMG</a:t>
            </a:r>
            <a:r>
              <a:rPr lang="fr-FR" dirty="0" smtClean="0"/>
              <a:t>-2, </a:t>
            </a:r>
            <a:r>
              <a:rPr lang="fr-FR" dirty="0" err="1" smtClean="0"/>
              <a:t>STMG</a:t>
            </a:r>
            <a:r>
              <a:rPr lang="fr-FR" dirty="0" smtClean="0"/>
              <a:t>-3, </a:t>
            </a:r>
            <a:r>
              <a:rPr lang="fr-FR" dirty="0" err="1" smtClean="0"/>
              <a:t>STMG</a:t>
            </a:r>
            <a:r>
              <a:rPr lang="fr-FR" dirty="0" smtClean="0"/>
              <a:t>-4, </a:t>
            </a:r>
            <a:r>
              <a:rPr lang="fr-FR" dirty="0" err="1" smtClean="0"/>
              <a:t>STMG</a:t>
            </a:r>
            <a:r>
              <a:rPr lang="fr-FR" dirty="0" smtClean="0"/>
              <a:t>-5, </a:t>
            </a:r>
            <a:r>
              <a:rPr lang="fr-FR" dirty="0" err="1" smtClean="0"/>
              <a:t>STMG</a:t>
            </a:r>
            <a:r>
              <a:rPr lang="fr-FR" dirty="0" smtClean="0"/>
              <a:t>-6.</a:t>
            </a:r>
          </a:p>
          <a:p>
            <a:endParaRPr lang="fr-FR" dirty="0" smtClean="0"/>
          </a:p>
          <a:p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683568" y="2276872"/>
          <a:ext cx="7848872" cy="1980000"/>
        </p:xfrm>
        <a:graphic>
          <a:graphicData uri="http://schemas.openxmlformats.org/drawingml/2006/table">
            <a:tbl>
              <a:tblPr/>
              <a:tblGrid>
                <a:gridCol w="1583545"/>
                <a:gridCol w="1239295"/>
                <a:gridCol w="1239295"/>
                <a:gridCol w="1583545"/>
                <a:gridCol w="2203192"/>
              </a:tblGrid>
              <a:tr h="396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Nom</a:t>
                      </a:r>
                      <a:endParaRPr lang="fr-FR" sz="1800" b="1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Prénom</a:t>
                      </a:r>
                      <a:endParaRPr lang="fr-FR" sz="1800" b="1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Utilisateur</a:t>
                      </a:r>
                      <a:endParaRPr lang="fr-FR" sz="1800" b="1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Mot de passe</a:t>
                      </a:r>
                      <a:endParaRPr lang="fr-FR" sz="1800" b="1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Fonction</a:t>
                      </a:r>
                      <a:endParaRPr lang="fr-FR" sz="1800" b="1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Laviol</a:t>
                      </a:r>
                      <a:endParaRPr lang="fr-FR" sz="1800" b="1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Géraldine</a:t>
                      </a:r>
                      <a:endParaRPr lang="fr-FR" sz="1800" b="1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Laviol</a:t>
                      </a:r>
                      <a:endParaRPr lang="fr-FR" sz="1800" b="1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Laviol</a:t>
                      </a:r>
                      <a:endParaRPr lang="fr-FR" sz="1800" b="1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Assistante de gestion</a:t>
                      </a:r>
                      <a:endParaRPr lang="fr-FR" sz="1800" b="1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Durand</a:t>
                      </a:r>
                      <a:endParaRPr lang="fr-FR" sz="1800" b="1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Edgar</a:t>
                      </a:r>
                      <a:endParaRPr lang="fr-FR" sz="1800" b="1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Durand</a:t>
                      </a:r>
                      <a:endParaRPr lang="fr-FR" sz="1800" b="1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Durand</a:t>
                      </a:r>
                      <a:endParaRPr lang="fr-FR" sz="1800" b="1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Magasinier</a:t>
                      </a:r>
                      <a:endParaRPr lang="fr-FR" sz="1800" b="1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Prix</a:t>
                      </a:r>
                      <a:endParaRPr lang="fr-FR" sz="1800" b="1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Mélanie</a:t>
                      </a:r>
                      <a:endParaRPr lang="fr-FR" sz="1800" b="1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Prix</a:t>
                      </a:r>
                      <a:endParaRPr lang="fr-FR" sz="1800" b="1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Prix</a:t>
                      </a:r>
                      <a:endParaRPr lang="fr-FR" sz="1800" b="1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Assistante de gestion</a:t>
                      </a:r>
                      <a:endParaRPr lang="fr-FR" sz="1800" b="1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Roux</a:t>
                      </a:r>
                      <a:endParaRPr lang="fr-FR" sz="1800" b="1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Pierre</a:t>
                      </a:r>
                      <a:endParaRPr lang="fr-FR" sz="1800" b="1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Roux</a:t>
                      </a:r>
                      <a:endParaRPr lang="fr-FR" sz="1800" b="1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Roux</a:t>
                      </a:r>
                      <a:endParaRPr lang="fr-FR" sz="1800" b="1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Magasinier</a:t>
                      </a:r>
                      <a:endParaRPr lang="fr-FR" sz="1800" b="1" dirty="0"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Page d'accueil </a:t>
            </a:r>
            <a:r>
              <a:rPr lang="fr-FR" dirty="0" err="1" smtClean="0"/>
              <a:t>OpenERP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connexion :</a:t>
            </a:r>
          </a:p>
          <a:p>
            <a:r>
              <a:rPr lang="fr-FR" dirty="0" smtClean="0"/>
              <a:t>Hébergement Web du lycée Jean Monet de la Queue les Yvelines.</a:t>
            </a:r>
          </a:p>
          <a:p>
            <a:r>
              <a:rPr lang="fr-FR" dirty="0" smtClean="0"/>
              <a:t>On se connecte par une URL :</a:t>
            </a:r>
          </a:p>
          <a:p>
            <a:pPr algn="ctr">
              <a:buNone/>
            </a:pPr>
            <a:r>
              <a:rPr lang="fr-FR" u="sng" dirty="0">
                <a:hlinkClick r:id="rId2"/>
              </a:rPr>
              <a:t>http://213.56.118.114:8080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Écran d'accueil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96752"/>
            <a:ext cx="7299655" cy="547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smtClean="0"/>
              <a:t>Les modules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52736"/>
            <a:ext cx="8477771" cy="498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Hébergement Web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Offre </a:t>
            </a:r>
            <a:r>
              <a:rPr lang="fr-FR" dirty="0" err="1" smtClean="0"/>
              <a:t>Sisalp</a:t>
            </a:r>
            <a:endParaRPr lang="fr-FR" dirty="0" smtClean="0">
              <a:hlinkClick r:id="rId2"/>
            </a:endParaRPr>
          </a:p>
          <a:p>
            <a:r>
              <a:rPr lang="fr-FR" dirty="0" smtClean="0">
                <a:hlinkClick r:id="rId2"/>
              </a:rPr>
              <a:t>http://sisalp.fr/index.php/post/Serveur-OpenERP-de-demonstration-et-test</a:t>
            </a:r>
            <a:endParaRPr lang="fr-FR" dirty="0" smtClean="0"/>
          </a:p>
          <a:p>
            <a:r>
              <a:rPr lang="fr-FR" dirty="0">
                <a:hlinkClick r:id="rId3"/>
              </a:rPr>
              <a:t>http://web.stockpro.certa.academie-openerp.fr</a:t>
            </a:r>
            <a:endParaRPr lang="fr-FR" dirty="0" smtClean="0"/>
          </a:p>
          <a:p>
            <a:r>
              <a:rPr lang="fr-FR" dirty="0" smtClean="0">
                <a:hlinkClick r:id="rId4"/>
              </a:rPr>
              <a:t>http://www.pearltrees.com/#/N-f=1_4722157&amp;N-fa=4722157&amp;N-p=39322631&amp;N-play=0&amp;N-s=1_4722157&amp;N-u=1_585536</a:t>
            </a:r>
            <a:endParaRPr lang="fr-FR" dirty="0" smtClean="0"/>
          </a:p>
          <a:p>
            <a:r>
              <a:rPr lang="fr-FR" smtClean="0"/>
              <a:t>Blog : </a:t>
            </a:r>
            <a:r>
              <a:rPr lang="fr-FR" smtClean="0">
                <a:hlinkClick r:id="rId5"/>
              </a:rPr>
              <a:t>http://blog.crdp-versailles.fr/stmg/index.php/category/1%C3%A8re-STMG/PGI</a:t>
            </a:r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</a:t>
            </a:r>
            <a:r>
              <a:rPr lang="fr-FR" dirty="0" err="1" smtClean="0"/>
              <a:t>PGI</a:t>
            </a:r>
            <a:r>
              <a:rPr lang="fr-FR" dirty="0" smtClean="0"/>
              <a:t> reconnus d'intérêt pédagogique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r>
              <a:rPr lang="fr-FR" dirty="0" smtClean="0"/>
              <a:t>"Intégrale de Gestion Ciel Quantum" édité par Ciel</a:t>
            </a:r>
          </a:p>
          <a:p>
            <a:r>
              <a:rPr lang="fr-FR" dirty="0" smtClean="0"/>
              <a:t>"</a:t>
            </a:r>
            <a:r>
              <a:rPr lang="fr-FR" dirty="0" err="1" smtClean="0"/>
              <a:t>EBP</a:t>
            </a:r>
            <a:r>
              <a:rPr lang="fr-FR" dirty="0" smtClean="0"/>
              <a:t> Open Line Pro </a:t>
            </a:r>
            <a:r>
              <a:rPr lang="fr-FR" dirty="0" err="1" smtClean="0"/>
              <a:t>MySql</a:t>
            </a:r>
            <a:r>
              <a:rPr lang="fr-FR" dirty="0" smtClean="0"/>
              <a:t>" édité par </a:t>
            </a:r>
            <a:r>
              <a:rPr lang="fr-FR" dirty="0" err="1" smtClean="0"/>
              <a:t>EBP</a:t>
            </a:r>
            <a:r>
              <a:rPr lang="fr-FR" dirty="0" smtClean="0"/>
              <a:t> Informatique</a:t>
            </a:r>
          </a:p>
          <a:p>
            <a:r>
              <a:rPr lang="fr-FR" dirty="0" smtClean="0"/>
              <a:t>"</a:t>
            </a:r>
            <a:r>
              <a:rPr lang="fr-FR" dirty="0" err="1" smtClean="0"/>
              <a:t>Cegid</a:t>
            </a:r>
            <a:r>
              <a:rPr lang="fr-FR" dirty="0" smtClean="0"/>
              <a:t> Business Line" édité par </a:t>
            </a:r>
            <a:r>
              <a:rPr lang="fr-FR" dirty="0" err="1" smtClean="0"/>
              <a:t>Cegid</a:t>
            </a:r>
            <a:endParaRPr lang="fr-FR" dirty="0"/>
          </a:p>
          <a:p>
            <a:r>
              <a:rPr lang="fr-FR" dirty="0" smtClean="0"/>
              <a:t>"</a:t>
            </a:r>
            <a:r>
              <a:rPr lang="fr-FR" dirty="0" err="1" smtClean="0"/>
              <a:t>Cegid</a:t>
            </a:r>
            <a:r>
              <a:rPr lang="fr-FR" dirty="0" smtClean="0"/>
              <a:t> Business Suite" édité par </a:t>
            </a:r>
            <a:r>
              <a:rPr lang="fr-FR" dirty="0" err="1" smtClean="0"/>
              <a:t>Cegid</a:t>
            </a:r>
            <a:endParaRPr lang="fr-FR" dirty="0" smtClean="0"/>
          </a:p>
          <a:p>
            <a:r>
              <a:rPr lang="fr-FR" smtClean="0"/>
              <a:t>"Sage 100 Entreprise" édité par Sage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800" b="1" dirty="0" smtClean="0">
                <a:cs typeface="Times New Roman" pitchFamily="18" charset="0"/>
              </a:rPr>
              <a:t>Progiciel permettant de gérer l'ensemble des </a:t>
            </a:r>
            <a:r>
              <a:rPr lang="fr-FR" sz="2800" b="1" u="sng" dirty="0" smtClean="0">
                <a:cs typeface="Times New Roman" pitchFamily="18" charset="0"/>
              </a:rPr>
              <a:t>processus</a:t>
            </a:r>
            <a:r>
              <a:rPr lang="fr-FR" sz="2800" b="1" dirty="0" smtClean="0">
                <a:cs typeface="Times New Roman" pitchFamily="18" charset="0"/>
              </a:rPr>
              <a:t> d'une entreprise tels que : </a:t>
            </a:r>
          </a:p>
          <a:p>
            <a:pPr lvl="1" algn="just">
              <a:buNone/>
            </a:pPr>
            <a:endParaRPr lang="fr-FR" sz="3200" b="1" dirty="0" smtClean="0">
              <a:cs typeface="Times New Roman" pitchFamily="18" charset="0"/>
            </a:endParaRPr>
          </a:p>
          <a:p>
            <a:pPr lvl="1" algn="just"/>
            <a:r>
              <a:rPr lang="fr-FR" b="1" dirty="0" smtClean="0">
                <a:cs typeface="Times New Roman" pitchFamily="18" charset="0"/>
              </a:rPr>
              <a:t>Processus stratégique : aide à la prise de décision</a:t>
            </a:r>
          </a:p>
          <a:p>
            <a:pPr lvl="1" algn="just"/>
            <a:endParaRPr lang="fr-FR" b="1" dirty="0" smtClean="0">
              <a:cs typeface="Times New Roman" pitchFamily="18" charset="0"/>
            </a:endParaRPr>
          </a:p>
          <a:p>
            <a:pPr lvl="1" algn="just"/>
            <a:r>
              <a:rPr lang="fr-FR" b="1" dirty="0" smtClean="0">
                <a:cs typeface="Times New Roman" pitchFamily="18" charset="0"/>
              </a:rPr>
              <a:t>Processus métier : délivrance d’un bien ou service au client</a:t>
            </a:r>
          </a:p>
          <a:p>
            <a:pPr lvl="1" algn="just"/>
            <a:endParaRPr lang="fr-FR" b="1" dirty="0" smtClean="0">
              <a:cs typeface="Times New Roman" pitchFamily="18" charset="0"/>
            </a:endParaRPr>
          </a:p>
          <a:p>
            <a:pPr lvl="1" algn="just"/>
            <a:r>
              <a:rPr lang="fr-FR" b="1" dirty="0" smtClean="0">
                <a:cs typeface="Times New Roman" pitchFamily="18" charset="0"/>
              </a:rPr>
              <a:t>Processus support : SAV, </a:t>
            </a:r>
            <a:r>
              <a:rPr lang="fr-FR" b="1" dirty="0" err="1" smtClean="0">
                <a:cs typeface="Times New Roman" pitchFamily="18" charset="0"/>
              </a:rPr>
              <a:t>GRH</a:t>
            </a:r>
            <a:r>
              <a:rPr lang="fr-FR" b="1" dirty="0" smtClean="0">
                <a:cs typeface="Times New Roman" pitchFamily="18" charset="0"/>
              </a:rPr>
              <a:t>, logistique…</a:t>
            </a:r>
          </a:p>
          <a:p>
            <a:endParaRPr lang="fr-FR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Principes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90000"/>
              </a:lnSpc>
            </a:pPr>
            <a:r>
              <a:rPr lang="fr-FR" dirty="0" smtClean="0">
                <a:cs typeface="Times New Roman" pitchFamily="18" charset="0"/>
              </a:rPr>
              <a:t>Ensemble d'applications informatiques organisées en </a:t>
            </a:r>
            <a:r>
              <a:rPr lang="fr-FR" dirty="0" smtClean="0">
                <a:solidFill>
                  <a:srgbClr val="CC3300"/>
                </a:solidFill>
                <a:cs typeface="Times New Roman" pitchFamily="18" charset="0"/>
              </a:rPr>
              <a:t>modules</a:t>
            </a:r>
            <a:r>
              <a:rPr lang="fr-FR" dirty="0" smtClean="0">
                <a:cs typeface="Times New Roman" pitchFamily="18" charset="0"/>
              </a:rPr>
              <a:t> indépendants entre eux mais qui partagent une </a:t>
            </a:r>
            <a:r>
              <a:rPr lang="fr-FR" dirty="0" smtClean="0">
                <a:solidFill>
                  <a:srgbClr val="CC3300"/>
                </a:solidFill>
                <a:cs typeface="Times New Roman" pitchFamily="18" charset="0"/>
              </a:rPr>
              <a:t>base de données</a:t>
            </a:r>
            <a:r>
              <a:rPr lang="fr-FR" dirty="0" smtClean="0">
                <a:cs typeface="Times New Roman" pitchFamily="18" charset="0"/>
              </a:rPr>
              <a:t> unique. </a:t>
            </a:r>
          </a:p>
          <a:p>
            <a:pPr algn="just">
              <a:lnSpc>
                <a:spcPct val="90000"/>
              </a:lnSpc>
              <a:buNone/>
            </a:pPr>
            <a:endParaRPr lang="fr-FR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fr-FR" dirty="0" smtClean="0">
                <a:cs typeface="Times New Roman" pitchFamily="18" charset="0"/>
              </a:rPr>
              <a:t>Usage d'un </a:t>
            </a:r>
            <a:r>
              <a:rPr lang="fr-FR" dirty="0" smtClean="0">
                <a:solidFill>
                  <a:srgbClr val="CC3300"/>
                </a:solidFill>
                <a:cs typeface="Times New Roman" pitchFamily="18" charset="0"/>
              </a:rPr>
              <a:t>moteur de flux de travail (</a:t>
            </a:r>
            <a:r>
              <a:rPr lang="fr-FR" dirty="0" err="1" smtClean="0">
                <a:solidFill>
                  <a:srgbClr val="CC3300"/>
                </a:solidFill>
                <a:cs typeface="Times New Roman" pitchFamily="18" charset="0"/>
              </a:rPr>
              <a:t>workflow</a:t>
            </a:r>
            <a:r>
              <a:rPr lang="fr-FR" dirty="0" smtClean="0">
                <a:solidFill>
                  <a:srgbClr val="CC3300"/>
                </a:solidFill>
                <a:cs typeface="Times New Roman" pitchFamily="18" charset="0"/>
              </a:rPr>
              <a:t>), </a:t>
            </a:r>
            <a:r>
              <a:rPr lang="fr-FR" dirty="0" smtClean="0">
                <a:cs typeface="Times New Roman" pitchFamily="18" charset="0"/>
              </a:rPr>
              <a:t>outil logiciel permettant  d’exécuter l’enchaînement des activités dans les différents modules concernés, selon un processus prédéfini et de mettre à jour la base de données commune. 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dirty="0" smtClean="0"/>
              <a:t>Principaux modules</a:t>
            </a:r>
          </a:p>
        </p:txBody>
      </p:sp>
      <p:sp>
        <p:nvSpPr>
          <p:cNvPr id="13315" name="AutoShape 5"/>
          <p:cNvSpPr>
            <a:spLocks noChangeArrowheads="1"/>
          </p:cNvSpPr>
          <p:nvPr/>
        </p:nvSpPr>
        <p:spPr bwMode="auto">
          <a:xfrm>
            <a:off x="4284663" y="3213100"/>
            <a:ext cx="935037" cy="1152525"/>
          </a:xfrm>
          <a:prstGeom prst="flowChartMagneticDisk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dirty="0" err="1">
                <a:solidFill>
                  <a:schemeClr val="bg1"/>
                </a:solidFill>
              </a:rPr>
              <a:t>PGI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4758" name="Oval 6"/>
          <p:cNvSpPr>
            <a:spLocks noChangeArrowheads="1"/>
          </p:cNvSpPr>
          <p:nvPr/>
        </p:nvSpPr>
        <p:spPr bwMode="auto">
          <a:xfrm>
            <a:off x="2484438" y="2924175"/>
            <a:ext cx="1441450" cy="719138"/>
          </a:xfrm>
          <a:prstGeom prst="ellipse">
            <a:avLst/>
          </a:prstGeom>
          <a:gradFill rotWithShape="1">
            <a:gsLst>
              <a:gs pos="0">
                <a:srgbClr val="76475E"/>
              </a:gs>
              <a:gs pos="50000">
                <a:srgbClr val="FF99CC"/>
              </a:gs>
              <a:gs pos="100000">
                <a:srgbClr val="76475E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fr-FR" sz="1200" b="1">
                <a:solidFill>
                  <a:schemeClr val="bg1"/>
                </a:solidFill>
                <a:latin typeface="Arial" charset="0"/>
              </a:rPr>
              <a:t>Gestion</a:t>
            </a:r>
          </a:p>
          <a:p>
            <a:pPr algn="ctr">
              <a:lnSpc>
                <a:spcPct val="80000"/>
              </a:lnSpc>
            </a:pPr>
            <a:r>
              <a:rPr lang="fr-FR" sz="1200" b="1">
                <a:solidFill>
                  <a:schemeClr val="bg1"/>
                </a:solidFill>
                <a:latin typeface="Arial" charset="0"/>
              </a:rPr>
              <a:t> de la logistique</a:t>
            </a:r>
          </a:p>
          <a:p>
            <a:pPr algn="ctr">
              <a:lnSpc>
                <a:spcPct val="80000"/>
              </a:lnSpc>
            </a:pPr>
            <a:r>
              <a:rPr lang="fr-FR" sz="1200" b="1">
                <a:solidFill>
                  <a:schemeClr val="bg1"/>
                </a:solidFill>
                <a:latin typeface="Arial" charset="0"/>
              </a:rPr>
              <a:t> et distribution</a:t>
            </a:r>
          </a:p>
          <a:p>
            <a:pPr algn="ctr">
              <a:lnSpc>
                <a:spcPct val="80000"/>
              </a:lnSpc>
            </a:pPr>
            <a:endParaRPr lang="fr-FR" sz="1400"/>
          </a:p>
        </p:txBody>
      </p:sp>
      <p:sp>
        <p:nvSpPr>
          <p:cNvPr id="74759" name="Oval 7"/>
          <p:cNvSpPr>
            <a:spLocks noChangeArrowheads="1"/>
          </p:cNvSpPr>
          <p:nvPr/>
        </p:nvSpPr>
        <p:spPr bwMode="auto">
          <a:xfrm>
            <a:off x="3203575" y="4652963"/>
            <a:ext cx="1584325" cy="792162"/>
          </a:xfrm>
          <a:prstGeom prst="ellipse">
            <a:avLst/>
          </a:prstGeom>
          <a:gradFill rotWithShape="1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fr-FR" sz="1200" b="1">
                <a:latin typeface="Arial" charset="0"/>
              </a:rPr>
              <a:t>Gestion </a:t>
            </a:r>
          </a:p>
          <a:p>
            <a:pPr algn="ctr">
              <a:lnSpc>
                <a:spcPct val="80000"/>
              </a:lnSpc>
            </a:pPr>
            <a:r>
              <a:rPr lang="fr-FR" sz="1200" b="1">
                <a:latin typeface="Arial" charset="0"/>
              </a:rPr>
              <a:t>Ressources</a:t>
            </a:r>
          </a:p>
          <a:p>
            <a:pPr algn="ctr">
              <a:lnSpc>
                <a:spcPct val="80000"/>
              </a:lnSpc>
            </a:pPr>
            <a:r>
              <a:rPr lang="fr-FR" sz="1200" b="1">
                <a:latin typeface="Arial" charset="0"/>
              </a:rPr>
              <a:t> humaines</a:t>
            </a:r>
          </a:p>
        </p:txBody>
      </p:sp>
      <p:sp>
        <p:nvSpPr>
          <p:cNvPr id="74760" name="Oval 8"/>
          <p:cNvSpPr>
            <a:spLocks noChangeArrowheads="1"/>
          </p:cNvSpPr>
          <p:nvPr/>
        </p:nvSpPr>
        <p:spPr bwMode="auto">
          <a:xfrm>
            <a:off x="5508625" y="3860800"/>
            <a:ext cx="1584325" cy="719138"/>
          </a:xfrm>
          <a:prstGeom prst="ellipse">
            <a:avLst/>
          </a:prstGeom>
          <a:gradFill rotWithShape="1">
            <a:gsLst>
              <a:gs pos="0">
                <a:srgbClr val="76393B"/>
              </a:gs>
              <a:gs pos="50000">
                <a:srgbClr val="FF7C80"/>
              </a:gs>
              <a:gs pos="100000">
                <a:srgbClr val="76393B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200" b="1">
                <a:solidFill>
                  <a:schemeClr val="bg1"/>
                </a:solidFill>
                <a:latin typeface="Arial" charset="0"/>
              </a:rPr>
              <a:t>Gestion de</a:t>
            </a:r>
          </a:p>
          <a:p>
            <a:pPr algn="ctr"/>
            <a:r>
              <a:rPr lang="fr-FR" sz="1200" b="1">
                <a:solidFill>
                  <a:schemeClr val="bg1"/>
                </a:solidFill>
                <a:latin typeface="Arial" charset="0"/>
              </a:rPr>
              <a:t> production</a:t>
            </a:r>
          </a:p>
        </p:txBody>
      </p:sp>
      <p:sp>
        <p:nvSpPr>
          <p:cNvPr id="74762" name="Oval 10"/>
          <p:cNvSpPr>
            <a:spLocks noChangeArrowheads="1"/>
          </p:cNvSpPr>
          <p:nvPr/>
        </p:nvSpPr>
        <p:spPr bwMode="auto">
          <a:xfrm>
            <a:off x="5580063" y="2997200"/>
            <a:ext cx="1441450" cy="719138"/>
          </a:xfrm>
          <a:prstGeom prst="ellipse">
            <a:avLst/>
          </a:prstGeom>
          <a:gradFill rotWithShape="1">
            <a:gsLst>
              <a:gs pos="0">
                <a:srgbClr val="475E76"/>
              </a:gs>
              <a:gs pos="50000">
                <a:srgbClr val="99CCFF"/>
              </a:gs>
              <a:gs pos="100000">
                <a:srgbClr val="475E76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50000"/>
              </a:lnSpc>
            </a:pPr>
            <a:r>
              <a:rPr lang="fr-FR" sz="1200" b="1">
                <a:solidFill>
                  <a:schemeClr val="bg1"/>
                </a:solidFill>
                <a:latin typeface="Arial" charset="0"/>
              </a:rPr>
              <a:t>Gestion</a:t>
            </a:r>
          </a:p>
          <a:p>
            <a:pPr algn="ctr">
              <a:lnSpc>
                <a:spcPct val="50000"/>
              </a:lnSpc>
            </a:pPr>
            <a:r>
              <a:rPr lang="fr-FR" sz="1200" b="1">
                <a:solidFill>
                  <a:schemeClr val="bg1"/>
                </a:solidFill>
                <a:latin typeface="Arial" charset="0"/>
              </a:rPr>
              <a:t> commerciale</a:t>
            </a:r>
            <a:r>
              <a:rPr lang="fr-FR"/>
              <a:t> </a:t>
            </a:r>
          </a:p>
        </p:txBody>
      </p:sp>
      <p:sp>
        <p:nvSpPr>
          <p:cNvPr id="74763" name="Oval 11"/>
          <p:cNvSpPr>
            <a:spLocks noChangeArrowheads="1"/>
          </p:cNvSpPr>
          <p:nvPr/>
        </p:nvSpPr>
        <p:spPr bwMode="auto">
          <a:xfrm>
            <a:off x="4932363" y="2205038"/>
            <a:ext cx="1441450" cy="719137"/>
          </a:xfrm>
          <a:prstGeom prst="ellipse">
            <a:avLst/>
          </a:prstGeom>
          <a:gradFill rotWithShape="1">
            <a:gsLst>
              <a:gs pos="0">
                <a:srgbClr val="767647"/>
              </a:gs>
              <a:gs pos="50000">
                <a:srgbClr val="FFFF99"/>
              </a:gs>
              <a:gs pos="100000">
                <a:srgbClr val="767647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50000"/>
              </a:lnSpc>
            </a:pPr>
            <a:r>
              <a:rPr lang="fr-FR" sz="1200" b="1">
                <a:solidFill>
                  <a:srgbClr val="000000"/>
                </a:solidFill>
                <a:latin typeface="Arial" charset="0"/>
              </a:rPr>
              <a:t>Gestion</a:t>
            </a:r>
          </a:p>
          <a:p>
            <a:pPr algn="ctr">
              <a:lnSpc>
                <a:spcPct val="50000"/>
              </a:lnSpc>
            </a:pPr>
            <a:r>
              <a:rPr lang="fr-FR" sz="1200" b="1">
                <a:solidFill>
                  <a:srgbClr val="000000"/>
                </a:solidFill>
                <a:latin typeface="Arial" charset="0"/>
              </a:rPr>
              <a:t> des affaires</a:t>
            </a:r>
            <a:r>
              <a:rPr lang="fr-FR"/>
              <a:t> </a:t>
            </a:r>
          </a:p>
        </p:txBody>
      </p:sp>
      <p:sp>
        <p:nvSpPr>
          <p:cNvPr id="74764" name="Oval 12"/>
          <p:cNvSpPr>
            <a:spLocks noChangeArrowheads="1"/>
          </p:cNvSpPr>
          <p:nvPr/>
        </p:nvSpPr>
        <p:spPr bwMode="auto">
          <a:xfrm>
            <a:off x="2484438" y="3789363"/>
            <a:ext cx="1441450" cy="719137"/>
          </a:xfrm>
          <a:prstGeom prst="ellipse">
            <a:avLst/>
          </a:prstGeom>
          <a:gradFill rotWithShape="1">
            <a:gsLst>
              <a:gs pos="0">
                <a:srgbClr val="007647"/>
              </a:gs>
              <a:gs pos="50000">
                <a:srgbClr val="00FF99"/>
              </a:gs>
              <a:gs pos="100000">
                <a:srgbClr val="007647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50000"/>
              </a:lnSpc>
            </a:pPr>
            <a:r>
              <a:rPr lang="fr-FR" sz="1200" b="1">
                <a:latin typeface="Arial" charset="0"/>
              </a:rPr>
              <a:t>Gestion</a:t>
            </a:r>
          </a:p>
          <a:p>
            <a:pPr algn="ctr">
              <a:lnSpc>
                <a:spcPct val="50000"/>
              </a:lnSpc>
            </a:pPr>
            <a:r>
              <a:rPr lang="fr-FR" sz="1200" b="1">
                <a:latin typeface="Arial" charset="0"/>
              </a:rPr>
              <a:t> comptable</a:t>
            </a:r>
            <a:r>
              <a:rPr lang="fr-FR"/>
              <a:t> </a:t>
            </a:r>
          </a:p>
        </p:txBody>
      </p:sp>
      <p:sp>
        <p:nvSpPr>
          <p:cNvPr id="74765" name="Oval 13"/>
          <p:cNvSpPr>
            <a:spLocks noChangeArrowheads="1"/>
          </p:cNvSpPr>
          <p:nvPr/>
        </p:nvSpPr>
        <p:spPr bwMode="auto">
          <a:xfrm>
            <a:off x="3348038" y="2205038"/>
            <a:ext cx="1441450" cy="719137"/>
          </a:xfrm>
          <a:prstGeom prst="ellipse">
            <a:avLst/>
          </a:prstGeom>
          <a:gradFill rotWithShape="1">
            <a:gsLst>
              <a:gs pos="0">
                <a:srgbClr val="2F5E76"/>
              </a:gs>
              <a:gs pos="50000">
                <a:srgbClr val="66CCFF"/>
              </a:gs>
              <a:gs pos="100000">
                <a:srgbClr val="2F5E76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1200" b="1">
                <a:solidFill>
                  <a:schemeClr val="bg1"/>
                </a:solidFill>
                <a:latin typeface="Arial" charset="0"/>
              </a:rPr>
              <a:t>Gestion de</a:t>
            </a:r>
          </a:p>
          <a:p>
            <a:pPr algn="ctr"/>
            <a:r>
              <a:rPr lang="fr-FR" sz="1200" b="1">
                <a:solidFill>
                  <a:schemeClr val="bg1"/>
                </a:solidFill>
                <a:latin typeface="Arial" charset="0"/>
              </a:rPr>
              <a:t> la relation client</a:t>
            </a:r>
          </a:p>
        </p:txBody>
      </p:sp>
      <p:sp>
        <p:nvSpPr>
          <p:cNvPr id="74766" name="Oval 14"/>
          <p:cNvSpPr>
            <a:spLocks noChangeArrowheads="1"/>
          </p:cNvSpPr>
          <p:nvPr/>
        </p:nvSpPr>
        <p:spPr bwMode="auto">
          <a:xfrm>
            <a:off x="4932363" y="4652963"/>
            <a:ext cx="1441450" cy="792162"/>
          </a:xfrm>
          <a:prstGeom prst="ellipse">
            <a:avLst/>
          </a:prstGeom>
          <a:gradFill rotWithShape="1">
            <a:gsLst>
              <a:gs pos="0">
                <a:srgbClr val="185E18"/>
              </a:gs>
              <a:gs pos="50000">
                <a:srgbClr val="33CC33"/>
              </a:gs>
              <a:gs pos="100000">
                <a:srgbClr val="185E18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75000"/>
              </a:lnSpc>
              <a:spcBef>
                <a:spcPct val="100000"/>
              </a:spcBef>
            </a:pPr>
            <a:r>
              <a:rPr lang="fr-FR" sz="1200" b="1">
                <a:solidFill>
                  <a:schemeClr val="bg1"/>
                </a:solidFill>
                <a:latin typeface="Arial" charset="0"/>
              </a:rPr>
              <a:t>Gestion</a:t>
            </a:r>
          </a:p>
          <a:p>
            <a:pPr algn="ctr">
              <a:lnSpc>
                <a:spcPct val="75000"/>
              </a:lnSpc>
              <a:spcBef>
                <a:spcPct val="30000"/>
              </a:spcBef>
            </a:pPr>
            <a:r>
              <a:rPr lang="fr-FR" sz="1200" b="1">
                <a:solidFill>
                  <a:schemeClr val="bg1"/>
                </a:solidFill>
                <a:latin typeface="Arial" charset="0"/>
              </a:rPr>
              <a:t> des</a:t>
            </a:r>
          </a:p>
          <a:p>
            <a:pPr algn="ctr">
              <a:lnSpc>
                <a:spcPct val="75000"/>
              </a:lnSpc>
              <a:spcBef>
                <a:spcPct val="30000"/>
              </a:spcBef>
            </a:pPr>
            <a:r>
              <a:rPr lang="fr-FR" sz="1200" b="1">
                <a:solidFill>
                  <a:schemeClr val="bg1"/>
                </a:solidFill>
                <a:latin typeface="Arial" charset="0"/>
              </a:rPr>
              <a:t> immobilisations</a:t>
            </a:r>
          </a:p>
          <a:p>
            <a:pPr algn="ctr">
              <a:lnSpc>
                <a:spcPct val="50000"/>
              </a:lnSpc>
            </a:pPr>
            <a:endParaRPr lang="fr-FR"/>
          </a:p>
        </p:txBody>
      </p:sp>
      <p:sp>
        <p:nvSpPr>
          <p:cNvPr id="13324" name="Text Box 18"/>
          <p:cNvSpPr txBox="1">
            <a:spLocks noChangeArrowheads="1"/>
          </p:cNvSpPr>
          <p:nvPr/>
        </p:nvSpPr>
        <p:spPr bwMode="auto">
          <a:xfrm>
            <a:off x="7164388" y="2636838"/>
            <a:ext cx="1531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7164263" y="2493615"/>
            <a:ext cx="1800225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fr-FR" sz="1050" b="1" dirty="0">
                <a:solidFill>
                  <a:srgbClr val="0033CC"/>
                </a:solidFill>
                <a:latin typeface="Arial" charset="0"/>
              </a:rPr>
              <a:t>Administration des achats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sz="1050" b="1" dirty="0">
                <a:solidFill>
                  <a:srgbClr val="0033CC"/>
                </a:solidFill>
                <a:latin typeface="Arial" charset="0"/>
              </a:rPr>
              <a:t>Administration des ventes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sz="1050" b="1" dirty="0">
                <a:solidFill>
                  <a:srgbClr val="0033CC"/>
                </a:solidFill>
                <a:latin typeface="Arial" charset="0"/>
              </a:rPr>
              <a:t>Gestion des stocks</a:t>
            </a: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5508625" y="980728"/>
            <a:ext cx="2016125" cy="9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fr-FR" sz="1050" b="1">
                <a:solidFill>
                  <a:srgbClr val="0033CC"/>
                </a:solidFill>
                <a:latin typeface="Arial" charset="0"/>
              </a:rPr>
              <a:t>Tableau de bord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sz="1050" b="1">
                <a:solidFill>
                  <a:srgbClr val="0033CC"/>
                </a:solidFill>
                <a:latin typeface="Arial" charset="0"/>
              </a:rPr>
              <a:t>Affectation de ressources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sz="1050" b="1">
                <a:solidFill>
                  <a:srgbClr val="0033CC"/>
                </a:solidFill>
                <a:latin typeface="Arial" charset="0"/>
              </a:rPr>
              <a:t>Planning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sz="1050" b="1">
                <a:solidFill>
                  <a:srgbClr val="0033CC"/>
                </a:solidFill>
                <a:latin typeface="Arial" charset="0"/>
              </a:rPr>
              <a:t>Suivi d’activités </a:t>
            </a:r>
          </a:p>
        </p:txBody>
      </p:sp>
      <p:sp>
        <p:nvSpPr>
          <p:cNvPr id="74773" name="Text Box 21"/>
          <p:cNvSpPr txBox="1">
            <a:spLocks noChangeArrowheads="1"/>
          </p:cNvSpPr>
          <p:nvPr/>
        </p:nvSpPr>
        <p:spPr bwMode="auto">
          <a:xfrm>
            <a:off x="2916238" y="980728"/>
            <a:ext cx="1871662" cy="114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fr-FR" sz="1050" b="1" dirty="0">
                <a:solidFill>
                  <a:srgbClr val="0033CC"/>
                </a:solidFill>
                <a:latin typeface="Arial" charset="0"/>
              </a:rPr>
              <a:t>Télévente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sz="1050" b="1" dirty="0">
                <a:solidFill>
                  <a:srgbClr val="0033CC"/>
                </a:solidFill>
                <a:latin typeface="Arial" charset="0"/>
              </a:rPr>
              <a:t>Prospection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sz="1050" b="1" dirty="0">
                <a:solidFill>
                  <a:srgbClr val="0033CC"/>
                </a:solidFill>
                <a:latin typeface="Arial" charset="0"/>
              </a:rPr>
              <a:t>Action commerciale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sz="1050" b="1" dirty="0">
                <a:solidFill>
                  <a:srgbClr val="0033CC"/>
                </a:solidFill>
                <a:latin typeface="Arial" charset="0"/>
              </a:rPr>
              <a:t>Propositions commerciales</a:t>
            </a:r>
            <a:r>
              <a:rPr lang="fr-FR" sz="1050" b="1" dirty="0">
                <a:latin typeface="Arial" charset="0"/>
              </a:rPr>
              <a:t> </a:t>
            </a:r>
          </a:p>
        </p:txBody>
      </p:sp>
      <p:sp>
        <p:nvSpPr>
          <p:cNvPr id="74774" name="Text Box 22"/>
          <p:cNvSpPr txBox="1">
            <a:spLocks noChangeArrowheads="1"/>
          </p:cNvSpPr>
          <p:nvPr/>
        </p:nvSpPr>
        <p:spPr bwMode="auto">
          <a:xfrm>
            <a:off x="684213" y="3646140"/>
            <a:ext cx="1800225" cy="1627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fr-FR" sz="1050" b="1" dirty="0">
                <a:solidFill>
                  <a:srgbClr val="0033CC"/>
                </a:solidFill>
                <a:latin typeface="Arial" charset="0"/>
              </a:rPr>
              <a:t>Comptabilité tiers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sz="1050" b="1" dirty="0">
                <a:solidFill>
                  <a:srgbClr val="0033CC"/>
                </a:solidFill>
                <a:latin typeface="Arial" charset="0"/>
              </a:rPr>
              <a:t>Comptabilité générale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sz="1050" b="1" dirty="0">
                <a:solidFill>
                  <a:srgbClr val="0033CC"/>
                </a:solidFill>
                <a:latin typeface="Arial" charset="0"/>
              </a:rPr>
              <a:t>Comptabilité analytique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sz="1050" b="1" dirty="0">
                <a:solidFill>
                  <a:srgbClr val="0033CC"/>
                </a:solidFill>
                <a:latin typeface="Arial" charset="0"/>
              </a:rPr>
              <a:t>Relations avec les banques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sz="1050" b="1" dirty="0">
                <a:solidFill>
                  <a:srgbClr val="0033CC"/>
                </a:solidFill>
                <a:latin typeface="Arial" charset="0"/>
              </a:rPr>
              <a:t>Budgets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sz="1050" b="1" dirty="0">
                <a:solidFill>
                  <a:srgbClr val="0033CC"/>
                </a:solidFill>
                <a:latin typeface="Arial" charset="0"/>
              </a:rPr>
              <a:t>Opérations d’inventaire</a:t>
            </a:r>
          </a:p>
        </p:txBody>
      </p:sp>
      <p:sp>
        <p:nvSpPr>
          <p:cNvPr id="74775" name="Text Box 23"/>
          <p:cNvSpPr txBox="1">
            <a:spLocks noChangeArrowheads="1"/>
          </p:cNvSpPr>
          <p:nvPr/>
        </p:nvSpPr>
        <p:spPr bwMode="auto">
          <a:xfrm>
            <a:off x="6227763" y="5354632"/>
            <a:ext cx="20891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fr-FR" sz="1050" b="1" dirty="0">
                <a:solidFill>
                  <a:srgbClr val="0033CC"/>
                </a:solidFill>
                <a:latin typeface="Arial" charset="0"/>
              </a:rPr>
              <a:t>Enregistrement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sz="1050" b="1" dirty="0">
                <a:solidFill>
                  <a:srgbClr val="0033CC"/>
                </a:solidFill>
                <a:latin typeface="Arial" charset="0"/>
              </a:rPr>
              <a:t>Amortissement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sz="1050" b="1" dirty="0">
                <a:solidFill>
                  <a:srgbClr val="0033CC"/>
                </a:solidFill>
                <a:latin typeface="Arial" charset="0"/>
              </a:rPr>
              <a:t>Financement</a:t>
            </a:r>
          </a:p>
        </p:txBody>
      </p:sp>
      <p:sp>
        <p:nvSpPr>
          <p:cNvPr id="74776" name="Text Box 24"/>
          <p:cNvSpPr txBox="1">
            <a:spLocks noChangeArrowheads="1"/>
          </p:cNvSpPr>
          <p:nvPr/>
        </p:nvSpPr>
        <p:spPr bwMode="auto">
          <a:xfrm>
            <a:off x="2051720" y="5356373"/>
            <a:ext cx="273630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fr-FR" sz="1050" b="1" dirty="0">
                <a:solidFill>
                  <a:srgbClr val="0033CC"/>
                </a:solidFill>
                <a:latin typeface="Arial" charset="0"/>
              </a:rPr>
              <a:t>Administration du personnel (absences, congés payés, RTT, paie)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sz="1050" b="1" dirty="0">
                <a:solidFill>
                  <a:srgbClr val="0033CC"/>
                </a:solidFill>
                <a:latin typeface="Arial" charset="0"/>
              </a:rPr>
              <a:t>Déclaration sociales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sz="1050" b="1" dirty="0">
                <a:solidFill>
                  <a:srgbClr val="0033CC"/>
                </a:solidFill>
                <a:latin typeface="Arial" charset="0"/>
              </a:rPr>
              <a:t>Frais de déplacement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sz="1050" b="1" dirty="0">
                <a:solidFill>
                  <a:srgbClr val="0033CC"/>
                </a:solidFill>
                <a:latin typeface="Arial" charset="0"/>
              </a:rPr>
              <a:t>Bilan social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sz="1050" b="1" dirty="0">
                <a:solidFill>
                  <a:srgbClr val="0033CC"/>
                </a:solidFill>
                <a:latin typeface="Arial" charset="0"/>
              </a:rPr>
              <a:t>Formation, </a:t>
            </a:r>
            <a:r>
              <a:rPr lang="fr-FR" sz="1050" b="1" dirty="0" err="1">
                <a:solidFill>
                  <a:srgbClr val="0033CC"/>
                </a:solidFill>
                <a:latin typeface="Arial" charset="0"/>
              </a:rPr>
              <a:t>GPE</a:t>
            </a:r>
            <a:endParaRPr lang="fr-FR" sz="1050" b="1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74777" name="Text Box 25"/>
          <p:cNvSpPr txBox="1">
            <a:spLocks noChangeArrowheads="1"/>
          </p:cNvSpPr>
          <p:nvPr/>
        </p:nvSpPr>
        <p:spPr bwMode="auto">
          <a:xfrm>
            <a:off x="7164388" y="4040922"/>
            <a:ext cx="1728787" cy="90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fr-FR" sz="1050" b="1" dirty="0">
                <a:solidFill>
                  <a:srgbClr val="0033CC"/>
                </a:solidFill>
                <a:latin typeface="Arial" charset="0"/>
              </a:rPr>
              <a:t>Planning de production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sz="1050" b="1" dirty="0">
                <a:solidFill>
                  <a:srgbClr val="0033CC"/>
                </a:solidFill>
                <a:latin typeface="Arial" charset="0"/>
              </a:rPr>
              <a:t>Approvisionnement en matières premières 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fr-FR" sz="1050" b="1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74778" name="Text Box 26"/>
          <p:cNvSpPr txBox="1">
            <a:spLocks noChangeArrowheads="1"/>
          </p:cNvSpPr>
          <p:nvPr/>
        </p:nvSpPr>
        <p:spPr bwMode="auto">
          <a:xfrm>
            <a:off x="827088" y="2493615"/>
            <a:ext cx="1728787" cy="657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fr-FR" sz="1050" b="1" dirty="0">
                <a:solidFill>
                  <a:srgbClr val="0033CC"/>
                </a:solidFill>
                <a:latin typeface="Arial" charset="0"/>
              </a:rPr>
              <a:t>Planning des livraisons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sz="1050" b="1" dirty="0">
                <a:solidFill>
                  <a:srgbClr val="0033CC"/>
                </a:solidFill>
                <a:latin typeface="Arial" charset="0"/>
              </a:rPr>
              <a:t>Organisation des tournées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4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8" grpId="0" animBg="1"/>
      <p:bldP spid="74759" grpId="0" animBg="1"/>
      <p:bldP spid="74760" grpId="0" animBg="1"/>
      <p:bldP spid="74762" grpId="0" animBg="1"/>
      <p:bldP spid="74763" grpId="0" animBg="1"/>
      <p:bldP spid="74764" grpId="0" animBg="1"/>
      <p:bldP spid="74765" grpId="0" animBg="1"/>
      <p:bldP spid="74766" grpId="0" animBg="1"/>
      <p:bldP spid="74771" grpId="0"/>
      <p:bldP spid="74772" grpId="0"/>
      <p:bldP spid="74773" grpId="0"/>
      <p:bldP spid="74774" grpId="0"/>
      <p:bldP spid="74775" grpId="0"/>
      <p:bldP spid="74776" grpId="0"/>
      <p:bldP spid="74777" grpId="0"/>
      <p:bldP spid="747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fr-FR" dirty="0" smtClean="0"/>
              <a:t>Avantages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268760"/>
            <a:ext cx="8136904" cy="5256584"/>
          </a:xfrm>
        </p:spPr>
        <p:txBody>
          <a:bodyPr>
            <a:noAutofit/>
          </a:bodyPr>
          <a:lstStyle/>
          <a:p>
            <a:pPr eaLnBrk="1" hangingPunct="1"/>
            <a:r>
              <a:rPr lang="fr-FR" sz="2800" b="1" dirty="0" smtClean="0"/>
              <a:t>Amélioration du système d’information</a:t>
            </a:r>
          </a:p>
          <a:p>
            <a:pPr eaLnBrk="1" hangingPunct="1">
              <a:buFont typeface="Wingdings" pitchFamily="2" charset="2"/>
              <a:buNone/>
            </a:pPr>
            <a:endParaRPr lang="fr-FR" sz="2800" b="1" dirty="0" smtClean="0"/>
          </a:p>
          <a:p>
            <a:pPr lvl="1" eaLnBrk="1" hangingPunct="1"/>
            <a:r>
              <a:rPr lang="fr-FR" b="1" dirty="0" smtClean="0"/>
              <a:t>Base de données commune</a:t>
            </a:r>
          </a:p>
          <a:p>
            <a:pPr lvl="2" eaLnBrk="1" hangingPunct="1"/>
            <a:r>
              <a:rPr lang="fr-FR" dirty="0" smtClean="0"/>
              <a:t>Données standardisées</a:t>
            </a:r>
          </a:p>
          <a:p>
            <a:pPr lvl="2" eaLnBrk="1" hangingPunct="1"/>
            <a:r>
              <a:rPr lang="fr-FR" dirty="0" smtClean="0"/>
              <a:t>Données non redondantes</a:t>
            </a:r>
          </a:p>
          <a:p>
            <a:pPr lvl="2" eaLnBrk="1" hangingPunct="1"/>
            <a:r>
              <a:rPr lang="fr-FR" dirty="0" smtClean="0"/>
              <a:t>Données disponibles pour tous</a:t>
            </a:r>
          </a:p>
          <a:p>
            <a:pPr lvl="1" eaLnBrk="1" hangingPunct="1"/>
            <a:endParaRPr lang="fr-FR" b="1" dirty="0" smtClean="0"/>
          </a:p>
          <a:p>
            <a:pPr lvl="1" eaLnBrk="1" hangingPunct="1"/>
            <a:r>
              <a:rPr lang="fr-FR" b="1" dirty="0" smtClean="0"/>
              <a:t>Synchronisation des traitements </a:t>
            </a:r>
          </a:p>
          <a:p>
            <a:pPr lvl="2" eaLnBrk="1" hangingPunct="1"/>
            <a:r>
              <a:rPr lang="fr-FR" dirty="0" smtClean="0"/>
              <a:t>Données mises à jour en temps réel </a:t>
            </a:r>
          </a:p>
          <a:p>
            <a:pPr lvl="2" eaLnBrk="1" hangingPunct="1"/>
            <a:r>
              <a:rPr lang="fr-FR" dirty="0" smtClean="0"/>
              <a:t>Opérations comptables enregistrées automatiquement</a:t>
            </a:r>
          </a:p>
          <a:p>
            <a:pPr lvl="1" eaLnBrk="1" hangingPunct="1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hangingPunct="1"/>
            <a:r>
              <a:rPr lang="fr-FR" dirty="0" smtClean="0"/>
              <a:t>Avantages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196752"/>
            <a:ext cx="8001000" cy="4824536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fr-FR" sz="2800" b="1" dirty="0" smtClean="0"/>
              <a:t>Amélioration de la performance de l’entreprise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28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fr-FR" sz="2400" b="1" dirty="0" smtClean="0"/>
              <a:t>Même logique et même ergonomie pour tous les modules</a:t>
            </a:r>
            <a:r>
              <a:rPr lang="fr-FR" sz="2000" b="1" dirty="0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fr-FR" dirty="0" smtClean="0"/>
              <a:t>Réduction des coûts de formation</a:t>
            </a:r>
            <a:r>
              <a:rPr lang="fr-FR" sz="2000" b="1" dirty="0" smtClean="0"/>
              <a:t>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20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fr-FR" b="1" dirty="0" smtClean="0"/>
              <a:t>Limitation des saisie, des erreurs, des temps de transfert</a:t>
            </a:r>
          </a:p>
          <a:p>
            <a:pPr lvl="2" eaLnBrk="1" hangingPunct="1">
              <a:lnSpc>
                <a:spcPct val="90000"/>
              </a:lnSpc>
            </a:pPr>
            <a:r>
              <a:rPr lang="fr-FR" dirty="0" smtClean="0"/>
              <a:t>Réduction des coûts salariaux </a:t>
            </a:r>
          </a:p>
          <a:p>
            <a:pPr lvl="2" eaLnBrk="1" hangingPunct="1">
              <a:lnSpc>
                <a:spcPct val="90000"/>
              </a:lnSpc>
            </a:pPr>
            <a:r>
              <a:rPr lang="fr-FR" dirty="0" smtClean="0"/>
              <a:t>Amélioration de la qualité, des délais pour les clients</a:t>
            </a:r>
            <a:r>
              <a:rPr lang="fr-FR" sz="2000" b="1" dirty="0" smtClean="0"/>
              <a:t>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20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fr-FR" b="1" dirty="0" smtClean="0"/>
              <a:t>Traçabilité des opérations</a:t>
            </a:r>
          </a:p>
          <a:p>
            <a:pPr lvl="2" eaLnBrk="1" hangingPunct="1">
              <a:lnSpc>
                <a:spcPct val="90000"/>
              </a:lnSpc>
            </a:pPr>
            <a:r>
              <a:rPr lang="fr-FR" dirty="0" smtClean="0"/>
              <a:t>Possibilité de remonter à la source de l’information</a:t>
            </a:r>
            <a:endParaRPr lang="fr-FR" sz="2000" dirty="0" smtClean="0"/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16024"/>
            <a:ext cx="8229600" cy="6206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dirty="0" smtClean="0"/>
              <a:t>Limites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fr-FR" sz="2400" b="1" dirty="0" smtClean="0"/>
              <a:t>L’implantation d’un </a:t>
            </a:r>
            <a:r>
              <a:rPr lang="fr-FR" sz="2400" b="1" dirty="0" err="1" smtClean="0"/>
              <a:t>PGI</a:t>
            </a:r>
            <a:r>
              <a:rPr lang="fr-FR" sz="2400" b="1" dirty="0" smtClean="0"/>
              <a:t> peut présenter des inconvénients</a:t>
            </a:r>
            <a:r>
              <a:rPr lang="fr-FR" sz="2200" dirty="0" smtClean="0"/>
              <a:t>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1400" dirty="0" smtClean="0"/>
          </a:p>
          <a:p>
            <a:pPr lvl="1" eaLnBrk="1" hangingPunct="1">
              <a:lnSpc>
                <a:spcPct val="90000"/>
              </a:lnSpc>
            </a:pPr>
            <a:r>
              <a:rPr lang="fr-FR" sz="2400" b="1" dirty="0" smtClean="0"/>
              <a:t>Un coût élevé</a:t>
            </a:r>
            <a:r>
              <a:rPr lang="fr-FR" sz="2000" dirty="0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fr-FR" sz="2000" dirty="0" smtClean="0"/>
              <a:t>Achat de licence</a:t>
            </a:r>
          </a:p>
          <a:p>
            <a:pPr lvl="2" eaLnBrk="1" hangingPunct="1">
              <a:lnSpc>
                <a:spcPct val="90000"/>
              </a:lnSpc>
            </a:pPr>
            <a:r>
              <a:rPr lang="fr-FR" sz="2000" dirty="0" smtClean="0"/>
              <a:t>Formation</a:t>
            </a:r>
          </a:p>
          <a:p>
            <a:pPr lvl="2" eaLnBrk="1" hangingPunct="1">
              <a:lnSpc>
                <a:spcPct val="90000"/>
              </a:lnSpc>
            </a:pPr>
            <a:r>
              <a:rPr lang="fr-FR" sz="2000" dirty="0" smtClean="0"/>
              <a:t>Maintenance</a:t>
            </a:r>
            <a:r>
              <a:rPr lang="fr-FR" sz="1800" dirty="0" smtClean="0"/>
              <a:t>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fr-FR" sz="2400" b="1" dirty="0" smtClean="0"/>
              <a:t>Une mise en œuvre lourde</a:t>
            </a:r>
            <a:r>
              <a:rPr lang="fr-FR" sz="2000" dirty="0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fr-FR" sz="2000" dirty="0" smtClean="0"/>
              <a:t>Un paramétrage correct du progiciel nécessite une bonne connaissance des processus de l’entreprise </a:t>
            </a:r>
          </a:p>
          <a:p>
            <a:pPr lvl="2" eaLnBrk="1" hangingPunct="1">
              <a:lnSpc>
                <a:spcPct val="90000"/>
              </a:lnSpc>
            </a:pPr>
            <a:r>
              <a:rPr lang="fr-FR" sz="2000" dirty="0" smtClean="0"/>
              <a:t>Certains processus doivent être adaptés au progiciel </a:t>
            </a:r>
          </a:p>
          <a:p>
            <a:pPr lvl="2" eaLnBrk="1" hangingPunct="1">
              <a:lnSpc>
                <a:spcPct val="90000"/>
              </a:lnSpc>
            </a:pPr>
            <a:r>
              <a:rPr lang="fr-FR" sz="2000" dirty="0" smtClean="0"/>
              <a:t>L’appropriation par le personnel est longue et difficile</a:t>
            </a:r>
            <a:r>
              <a:rPr lang="fr-FR" sz="1800" dirty="0" smtClean="0"/>
              <a:t>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endParaRPr lang="fr-FR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fr-FR" sz="2400" b="1" dirty="0" smtClean="0"/>
              <a:t>Une dépendance vis à vis de l’éditeur</a:t>
            </a:r>
            <a:r>
              <a:rPr lang="fr-FR" sz="3200" dirty="0" smtClean="0"/>
              <a:t> 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OpenERP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Logiciel libre</a:t>
            </a:r>
          </a:p>
          <a:p>
            <a:r>
              <a:rPr lang="fr-FR" dirty="0" err="1" smtClean="0"/>
              <a:t>OpenERP</a:t>
            </a:r>
            <a:r>
              <a:rPr lang="fr-FR" dirty="0" smtClean="0"/>
              <a:t> a trois composants séparés :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le serveur </a:t>
            </a:r>
            <a:r>
              <a:rPr lang="fr-FR" b="1" dirty="0" smtClean="0"/>
              <a:t>"</a:t>
            </a:r>
            <a:r>
              <a:rPr lang="fr-FR" b="1" dirty="0" err="1" smtClean="0"/>
              <a:t>openerp</a:t>
            </a:r>
            <a:r>
              <a:rPr lang="fr-FR" b="1" dirty="0" smtClean="0"/>
              <a:t>-server" </a:t>
            </a:r>
            <a:r>
              <a:rPr lang="fr-FR" dirty="0" smtClean="0"/>
              <a:t>qui stocke ses données dans une base </a:t>
            </a:r>
            <a:r>
              <a:rPr lang="fr-FR" dirty="0" err="1" smtClean="0"/>
              <a:t>postgresql</a:t>
            </a:r>
            <a:endParaRPr lang="fr-FR" dirty="0" smtClean="0"/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le client </a:t>
            </a:r>
            <a:r>
              <a:rPr lang="fr-FR" b="1" dirty="0" smtClean="0"/>
              <a:t>"</a:t>
            </a:r>
            <a:r>
              <a:rPr lang="fr-FR" b="1" dirty="0" err="1" smtClean="0"/>
              <a:t>openerp</a:t>
            </a:r>
            <a:r>
              <a:rPr lang="fr-FR" b="1" dirty="0" smtClean="0"/>
              <a:t>-client "</a:t>
            </a:r>
            <a:r>
              <a:rPr lang="fr-FR" dirty="0" smtClean="0"/>
              <a:t>qui s'installe sur le poste de l'utilisateur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le serveur web "</a:t>
            </a:r>
            <a:r>
              <a:rPr lang="fr-FR" dirty="0" err="1" smtClean="0"/>
              <a:t>openerp</a:t>
            </a:r>
            <a:r>
              <a:rPr lang="fr-FR" dirty="0" smtClean="0"/>
              <a:t>-web" qui permet une utilisation depuis un navigateur.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1988840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Cas </a:t>
            </a:r>
            <a:r>
              <a:rPr lang="fr-FR" dirty="0" err="1" smtClean="0"/>
              <a:t>Pharmagedon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4000" dirty="0" smtClean="0"/>
              <a:t>(à partir d'un cas de l'Académie de Nantes)</a:t>
            </a:r>
            <a:endParaRPr lang="fr-FR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586</Words>
  <Application>Microsoft Office PowerPoint</Application>
  <PresentationFormat>Affichage à l'écran (4:3)</PresentationFormat>
  <Paragraphs>169</Paragraphs>
  <Slides>16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ATELIER PGI</vt:lpstr>
      <vt:lpstr>Principes</vt:lpstr>
      <vt:lpstr>Principes</vt:lpstr>
      <vt:lpstr>Principaux modules</vt:lpstr>
      <vt:lpstr>Avantages </vt:lpstr>
      <vt:lpstr>Avantages</vt:lpstr>
      <vt:lpstr>Limites</vt:lpstr>
      <vt:lpstr>OpenERP</vt:lpstr>
      <vt:lpstr>Cas Pharmagedon (à partir d'un cas de l'Académie de Nantes)</vt:lpstr>
      <vt:lpstr>Le contexte</vt:lpstr>
      <vt:lpstr>Organisation</vt:lpstr>
      <vt:lpstr>Page d'accueil OpenERP</vt:lpstr>
      <vt:lpstr>Écran d'accueil</vt:lpstr>
      <vt:lpstr>Les modules</vt:lpstr>
      <vt:lpstr>Hébergement Web</vt:lpstr>
      <vt:lpstr>Les PGI reconnus d'intérêt pédagogique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PGI</dc:title>
  <dc:creator>Isabelle</dc:creator>
  <cp:lastModifiedBy>Isabelle</cp:lastModifiedBy>
  <cp:revision>13</cp:revision>
  <dcterms:created xsi:type="dcterms:W3CDTF">2012-04-02T19:26:04Z</dcterms:created>
  <dcterms:modified xsi:type="dcterms:W3CDTF">2012-04-03T18:02:58Z</dcterms:modified>
</cp:coreProperties>
</file>