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60" r:id="rId4"/>
    <p:sldId id="261" r:id="rId5"/>
    <p:sldId id="262" r:id="rId6"/>
    <p:sldId id="284" r:id="rId7"/>
    <p:sldId id="283" r:id="rId8"/>
    <p:sldId id="266" r:id="rId9"/>
    <p:sldId id="304" r:id="rId10"/>
    <p:sldId id="305" r:id="rId11"/>
    <p:sldId id="264" r:id="rId12"/>
    <p:sldId id="271" r:id="rId13"/>
    <p:sldId id="277" r:id="rId14"/>
    <p:sldId id="295" r:id="rId15"/>
    <p:sldId id="296" r:id="rId16"/>
    <p:sldId id="297" r:id="rId17"/>
    <p:sldId id="298" r:id="rId18"/>
    <p:sldId id="294" r:id="rId19"/>
    <p:sldId id="292" r:id="rId20"/>
    <p:sldId id="293" r:id="rId21"/>
    <p:sldId id="270" r:id="rId22"/>
    <p:sldId id="302" r:id="rId23"/>
    <p:sldId id="300" r:id="rId24"/>
    <p:sldId id="303" r:id="rId25"/>
    <p:sldId id="301" r:id="rId26"/>
    <p:sldId id="269" r:id="rId27"/>
    <p:sldId id="275" r:id="rId28"/>
    <p:sldId id="306" r:id="rId29"/>
    <p:sldId id="307" r:id="rId30"/>
    <p:sldId id="30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ivier Mondet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FF"/>
    <a:srgbClr val="0000FF"/>
    <a:srgbClr val="4C4C4C"/>
    <a:srgbClr val="800040"/>
    <a:srgbClr val="408000"/>
    <a:srgbClr val="00FF80"/>
    <a:srgbClr val="CC66FF"/>
    <a:srgbClr val="66CCFF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74" autoAdjust="0"/>
  </p:normalViewPr>
  <p:slideViewPr>
    <p:cSldViewPr snapToGrid="0" snapToObjects="1">
      <p:cViewPr varScale="1">
        <p:scale>
          <a:sx n="85" d="100"/>
          <a:sy n="85" d="100"/>
        </p:scale>
        <p:origin x="-1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Shared:Groupe%20Inspection:Statistiques:stats-om-pers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Shared:Groupe%20Inspection:Statistiques:stats-om-pers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Shared:Groupe%20Inspection:Statistiques:stats-om-pers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Bac général</c:v>
                </c:pt>
              </c:strCache>
            </c:strRef>
          </c:tx>
          <c:marker>
            <c:symbol val="none"/>
          </c:marker>
          <c:dLbls>
            <c:dLbl>
              <c:idx val="19"/>
              <c:layout>
                <c:manualLayout>
                  <c:x val="0.0"/>
                  <c:y val="-0.037634639003801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accent1"/>
                      </a:solidFill>
                      <a:latin typeface="Calibri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>
                    <a:solidFill>
                      <a:schemeClr val="accent6">
                        <a:lumMod val="50000"/>
                      </a:schemeClr>
                    </a:solidFill>
                    <a:latin typeface="Calibri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Feuil1!$B$1:$U$1</c:f>
              <c:strCach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strCache>
            </c:strRef>
          </c:cat>
          <c:val>
            <c:numRef>
              <c:f>Feuil1!$B$2:$U$2</c:f>
              <c:numCache>
                <c:formatCode>General</c:formatCode>
                <c:ptCount val="20"/>
                <c:pt idx="0">
                  <c:v>0.751</c:v>
                </c:pt>
                <c:pt idx="1">
                  <c:v>0.745</c:v>
                </c:pt>
                <c:pt idx="2">
                  <c:v>0.768</c:v>
                </c:pt>
                <c:pt idx="3">
                  <c:v>0.792</c:v>
                </c:pt>
                <c:pt idx="4">
                  <c:v>0.784</c:v>
                </c:pt>
                <c:pt idx="5">
                  <c:v>0.799</c:v>
                </c:pt>
                <c:pt idx="6">
                  <c:v>0.794</c:v>
                </c:pt>
                <c:pt idx="7">
                  <c:v>0.803</c:v>
                </c:pt>
                <c:pt idx="8">
                  <c:v>0.837</c:v>
                </c:pt>
                <c:pt idx="9">
                  <c:v>0.825</c:v>
                </c:pt>
                <c:pt idx="10">
                  <c:v>0.841</c:v>
                </c:pt>
                <c:pt idx="11">
                  <c:v>0.866</c:v>
                </c:pt>
                <c:pt idx="12">
                  <c:v>0.877</c:v>
                </c:pt>
                <c:pt idx="13">
                  <c:v>0.879</c:v>
                </c:pt>
                <c:pt idx="14">
                  <c:v>0.889</c:v>
                </c:pt>
                <c:pt idx="15">
                  <c:v>0.873</c:v>
                </c:pt>
                <c:pt idx="16">
                  <c:v>0.883</c:v>
                </c:pt>
                <c:pt idx="17">
                  <c:v>0.895</c:v>
                </c:pt>
                <c:pt idx="18">
                  <c:v>0.92</c:v>
                </c:pt>
                <c:pt idx="19">
                  <c:v>0.909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Bac technologique</c:v>
                </c:pt>
              </c:strCache>
            </c:strRef>
          </c:tx>
          <c:marker>
            <c:symbol val="none"/>
          </c:marker>
          <c:dLbls>
            <c:dLbl>
              <c:idx val="19"/>
              <c:layout>
                <c:manualLayout>
                  <c:x val="0.0"/>
                  <c:y val="0.0347396667727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>
                    <a:solidFill>
                      <a:schemeClr val="accent2"/>
                    </a:solidFill>
                    <a:latin typeface="Calibri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Feuil1!$B$1:$U$1</c:f>
              <c:strCach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strCache>
            </c:strRef>
          </c:cat>
          <c:val>
            <c:numRef>
              <c:f>Feuil1!$B$3:$U$3</c:f>
              <c:numCache>
                <c:formatCode>General</c:formatCode>
                <c:ptCount val="20"/>
                <c:pt idx="0">
                  <c:v>0.755</c:v>
                </c:pt>
                <c:pt idx="1">
                  <c:v>0.774</c:v>
                </c:pt>
                <c:pt idx="2">
                  <c:v>0.777</c:v>
                </c:pt>
                <c:pt idx="3">
                  <c:v>0.795</c:v>
                </c:pt>
                <c:pt idx="4">
                  <c:v>0.785</c:v>
                </c:pt>
                <c:pt idx="5">
                  <c:v>0.791</c:v>
                </c:pt>
                <c:pt idx="6">
                  <c:v>0.781</c:v>
                </c:pt>
                <c:pt idx="7">
                  <c:v>0.768</c:v>
                </c:pt>
                <c:pt idx="8">
                  <c:v>0.767</c:v>
                </c:pt>
                <c:pt idx="9">
                  <c:v>0.769</c:v>
                </c:pt>
                <c:pt idx="10">
                  <c:v>0.762</c:v>
                </c:pt>
                <c:pt idx="11">
                  <c:v>0.773</c:v>
                </c:pt>
                <c:pt idx="12">
                  <c:v>0.793</c:v>
                </c:pt>
                <c:pt idx="13">
                  <c:v>0.803</c:v>
                </c:pt>
                <c:pt idx="14">
                  <c:v>0.798</c:v>
                </c:pt>
                <c:pt idx="15">
                  <c:v>0.816</c:v>
                </c:pt>
                <c:pt idx="16">
                  <c:v>0.825</c:v>
                </c:pt>
                <c:pt idx="17">
                  <c:v>0.831</c:v>
                </c:pt>
                <c:pt idx="18">
                  <c:v>0.865</c:v>
                </c:pt>
                <c:pt idx="19">
                  <c:v>0.906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Bac professionnel</c:v>
                </c:pt>
              </c:strCache>
            </c:strRef>
          </c:tx>
          <c:marker>
            <c:symbol val="none"/>
          </c:marker>
          <c:dLbls>
            <c:dLbl>
              <c:idx val="19"/>
              <c:layout>
                <c:manualLayout>
                  <c:x val="0.0"/>
                  <c:y val="-0.02605475007955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>
                    <a:solidFill>
                      <a:schemeClr val="accent3"/>
                    </a:solidFill>
                    <a:latin typeface="Calibri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Feuil1!$B$1:$U$1</c:f>
              <c:strCach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strCache>
            </c:strRef>
          </c:cat>
          <c:val>
            <c:numRef>
              <c:f>Feuil1!$B$4:$U$4</c:f>
              <c:numCache>
                <c:formatCode>General</c:formatCode>
                <c:ptCount val="20"/>
                <c:pt idx="0">
                  <c:v>0.727</c:v>
                </c:pt>
                <c:pt idx="1">
                  <c:v>0.779</c:v>
                </c:pt>
                <c:pt idx="2">
                  <c:v>0.791</c:v>
                </c:pt>
                <c:pt idx="3">
                  <c:v>0.767</c:v>
                </c:pt>
                <c:pt idx="4">
                  <c:v>0.777</c:v>
                </c:pt>
                <c:pt idx="5">
                  <c:v>0.791</c:v>
                </c:pt>
                <c:pt idx="6">
                  <c:v>0.775</c:v>
                </c:pt>
                <c:pt idx="7">
                  <c:v>0.766</c:v>
                </c:pt>
                <c:pt idx="8">
                  <c:v>0.759</c:v>
                </c:pt>
                <c:pt idx="9">
                  <c:v>0.769</c:v>
                </c:pt>
                <c:pt idx="10">
                  <c:v>0.747</c:v>
                </c:pt>
                <c:pt idx="11">
                  <c:v>0.773</c:v>
                </c:pt>
                <c:pt idx="12">
                  <c:v>0.785</c:v>
                </c:pt>
                <c:pt idx="13">
                  <c:v>0.77</c:v>
                </c:pt>
                <c:pt idx="14">
                  <c:v>0.873</c:v>
                </c:pt>
                <c:pt idx="15">
                  <c:v>0.865</c:v>
                </c:pt>
                <c:pt idx="16">
                  <c:v>0.84</c:v>
                </c:pt>
                <c:pt idx="17">
                  <c:v>0.781</c:v>
                </c:pt>
                <c:pt idx="18">
                  <c:v>0.789</c:v>
                </c:pt>
                <c:pt idx="19">
                  <c:v>0.819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Total bac</c:v>
                </c:pt>
              </c:strCache>
            </c:strRef>
          </c:tx>
          <c:marker>
            <c:symbol val="none"/>
          </c:marker>
          <c:dLbls>
            <c:dLbl>
              <c:idx val="19"/>
              <c:layout>
                <c:manualLayout>
                  <c:x val="0.0"/>
                  <c:y val="0.02026480561743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aseline="0">
                    <a:solidFill>
                      <a:schemeClr val="accent4"/>
                    </a:solidFill>
                    <a:latin typeface="Calibri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Feuil1!$B$1:$U$1</c:f>
              <c:strCach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strCache>
            </c:strRef>
          </c:cat>
          <c:val>
            <c:numRef>
              <c:f>Feuil1!$B$5:$U$5</c:f>
              <c:numCache>
                <c:formatCode>General</c:formatCode>
                <c:ptCount val="20"/>
                <c:pt idx="0">
                  <c:v>0.749</c:v>
                </c:pt>
                <c:pt idx="1">
                  <c:v>0.758</c:v>
                </c:pt>
                <c:pt idx="2">
                  <c:v>0.773</c:v>
                </c:pt>
                <c:pt idx="3">
                  <c:v>0.789</c:v>
                </c:pt>
                <c:pt idx="4">
                  <c:v>0.783</c:v>
                </c:pt>
                <c:pt idx="5">
                  <c:v>0.795</c:v>
                </c:pt>
                <c:pt idx="6">
                  <c:v>0.786</c:v>
                </c:pt>
                <c:pt idx="7">
                  <c:v>0.786</c:v>
                </c:pt>
                <c:pt idx="8">
                  <c:v>0.801</c:v>
                </c:pt>
                <c:pt idx="9">
                  <c:v>0.797</c:v>
                </c:pt>
                <c:pt idx="10">
                  <c:v>0.799</c:v>
                </c:pt>
                <c:pt idx="11">
                  <c:v>0.821</c:v>
                </c:pt>
                <c:pt idx="12">
                  <c:v>0.834</c:v>
                </c:pt>
                <c:pt idx="13">
                  <c:v>0.835</c:v>
                </c:pt>
                <c:pt idx="14">
                  <c:v>0.862</c:v>
                </c:pt>
                <c:pt idx="15">
                  <c:v>0.856</c:v>
                </c:pt>
                <c:pt idx="16">
                  <c:v>0.857</c:v>
                </c:pt>
                <c:pt idx="17">
                  <c:v>0.843</c:v>
                </c:pt>
                <c:pt idx="18">
                  <c:v>0.869</c:v>
                </c:pt>
                <c:pt idx="19">
                  <c:v>0.879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363912"/>
        <c:axId val="2112489544"/>
      </c:lineChart>
      <c:catAx>
        <c:axId val="2115363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accent6">
                        <a:lumMod val="50000"/>
                      </a:schemeClr>
                    </a:solidFill>
                    <a:latin typeface="Calibri"/>
                  </a:defRPr>
                </a:pPr>
                <a:r>
                  <a:rPr lang="fr-FR" sz="1400" dirty="0" smtClean="0">
                    <a:solidFill>
                      <a:schemeClr val="accent6">
                        <a:lumMod val="50000"/>
                      </a:schemeClr>
                    </a:solidFill>
                    <a:latin typeface="Calibri"/>
                  </a:rPr>
                  <a:t>Sessions</a:t>
                </a:r>
                <a:endParaRPr lang="fr-FR" sz="1400" dirty="0">
                  <a:solidFill>
                    <a:schemeClr val="accent6">
                      <a:lumMod val="50000"/>
                    </a:schemeClr>
                  </a:solidFill>
                  <a:latin typeface="Calibri"/>
                </a:endParaRP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6">
                    <a:lumMod val="50000"/>
                  </a:schemeClr>
                </a:solidFill>
              </a:defRPr>
            </a:pPr>
            <a:endParaRPr lang="fr-FR"/>
          </a:p>
        </c:txPr>
        <c:crossAx val="2112489544"/>
        <c:crosses val="autoZero"/>
        <c:auto val="1"/>
        <c:lblAlgn val="ctr"/>
        <c:lblOffset val="100"/>
        <c:noMultiLvlLbl val="0"/>
      </c:catAx>
      <c:valAx>
        <c:axId val="2112489544"/>
        <c:scaling>
          <c:orientation val="minMax"/>
          <c:min val="0.7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anchor="ctr" anchorCtr="1"/>
          <a:lstStyle/>
          <a:p>
            <a:pPr>
              <a:defRPr sz="1400" baseline="0">
                <a:solidFill>
                  <a:schemeClr val="accent6">
                    <a:lumMod val="50000"/>
                  </a:schemeClr>
                </a:solidFill>
                <a:latin typeface="Calibri"/>
              </a:defRPr>
            </a:pPr>
            <a:endParaRPr lang="fr-FR"/>
          </a:p>
        </c:txPr>
        <c:crossAx val="211536391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465883755851"/>
          <c:y val="0.0701235218545329"/>
          <c:w val="0.186486215799202"/>
          <c:h val="0.260530176552275"/>
        </c:manualLayout>
      </c:layout>
      <c:overlay val="1"/>
      <c:spPr>
        <a:solidFill>
          <a:schemeClr val="bg1"/>
        </a:solidFill>
        <a:ln>
          <a:solidFill>
            <a:schemeClr val="accent6"/>
          </a:solidFill>
        </a:ln>
      </c:spPr>
      <c:txPr>
        <a:bodyPr/>
        <a:lstStyle/>
        <a:p>
          <a:pPr>
            <a:defRPr sz="1200">
              <a:solidFill>
                <a:schemeClr val="accent6">
                  <a:lumMod val="50000"/>
                </a:schemeClr>
              </a:solidFill>
              <a:latin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'rés-bac'!$I$3</c:f>
              <c:strCache>
                <c:ptCount val="1"/>
                <c:pt idx="0">
                  <c:v>France</c:v>
                </c:pt>
              </c:strCache>
            </c:strRef>
          </c:tx>
          <c:cat>
            <c:numRef>
              <c:f>'rés-bac'!$H$4:$H$10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'rés-bac'!$I$4:$I$10</c:f>
              <c:numCache>
                <c:formatCode>General</c:formatCode>
                <c:ptCount val="7"/>
                <c:pt idx="0">
                  <c:v>80.1</c:v>
                </c:pt>
                <c:pt idx="1">
                  <c:v>81.3</c:v>
                </c:pt>
                <c:pt idx="2">
                  <c:v>83.7</c:v>
                </c:pt>
                <c:pt idx="3">
                  <c:v>84.5</c:v>
                </c:pt>
                <c:pt idx="4">
                  <c:v>83.0</c:v>
                </c:pt>
                <c:pt idx="5">
                  <c:v>84.3</c:v>
                </c:pt>
                <c:pt idx="6">
                  <c:v>90.6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'rés-bac'!$J$3</c:f>
              <c:strCache>
                <c:ptCount val="1"/>
                <c:pt idx="0">
                  <c:v>Versailles</c:v>
                </c:pt>
              </c:strCache>
            </c:strRef>
          </c:tx>
          <c:cat>
            <c:numRef>
              <c:f>'rés-bac'!$H$4:$H$10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'rés-bac'!$J$4:$J$10</c:f>
              <c:numCache>
                <c:formatCode>General</c:formatCode>
                <c:ptCount val="7"/>
                <c:pt idx="0">
                  <c:v>79.5</c:v>
                </c:pt>
                <c:pt idx="1">
                  <c:v>77.89</c:v>
                </c:pt>
                <c:pt idx="2">
                  <c:v>82.8</c:v>
                </c:pt>
                <c:pt idx="3">
                  <c:v>83.17999999999998</c:v>
                </c:pt>
                <c:pt idx="4">
                  <c:v>82.4</c:v>
                </c:pt>
                <c:pt idx="5">
                  <c:v>83.6</c:v>
                </c:pt>
                <c:pt idx="6">
                  <c:v>89.8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444728"/>
        <c:axId val="2115447704"/>
      </c:lineChart>
      <c:catAx>
        <c:axId val="2115444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5447704"/>
        <c:crosses val="autoZero"/>
        <c:auto val="1"/>
        <c:lblAlgn val="ctr"/>
        <c:lblOffset val="100"/>
        <c:noMultiLvlLbl val="0"/>
      </c:catAx>
      <c:valAx>
        <c:axId val="2115447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5444728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b="1"/>
            </a:pPr>
            <a:endParaRPr lang="fr-FR"/>
          </a:p>
        </c:txPr>
      </c:dTable>
    </c:plotArea>
    <c:legend>
      <c:legendPos val="r"/>
      <c:layout/>
      <c:overlay val="1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Admis en 2014</a:t>
            </a:r>
            <a:endParaRPr lang="fr-FR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numFmt formatCode="0.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'mentions-dept'!$B$20:$E$20</c:f>
              <c:strCache>
                <c:ptCount val="4"/>
                <c:pt idx="0">
                  <c:v>Sans mention</c:v>
                </c:pt>
                <c:pt idx="1">
                  <c:v>Mentions Assez Bien</c:v>
                </c:pt>
                <c:pt idx="2">
                  <c:v>Mentions Bien</c:v>
                </c:pt>
                <c:pt idx="3">
                  <c:v>Mentions Très Bien</c:v>
                </c:pt>
              </c:strCache>
            </c:strRef>
          </c:cat>
          <c:val>
            <c:numRef>
              <c:f>'mentions-dept'!$B$32:$E$32</c:f>
              <c:numCache>
                <c:formatCode>General</c:formatCode>
                <c:ptCount val="4"/>
                <c:pt idx="0">
                  <c:v>2.20012888562163</c:v>
                </c:pt>
                <c:pt idx="1">
                  <c:v>1.364843355854163</c:v>
                </c:pt>
                <c:pt idx="2">
                  <c:v>0.383769629624485</c:v>
                </c:pt>
                <c:pt idx="3">
                  <c:v>0.0512581288997211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/>
              <a:t>Admis en 2013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numFmt formatCode="0.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'mentions-dept'!$B$20:$E$20</c:f>
              <c:strCache>
                <c:ptCount val="4"/>
                <c:pt idx="0">
                  <c:v>Sans mention</c:v>
                </c:pt>
                <c:pt idx="1">
                  <c:v>Mentions Assez Bien</c:v>
                </c:pt>
                <c:pt idx="2">
                  <c:v>Mentions Bien</c:v>
                </c:pt>
                <c:pt idx="3">
                  <c:v>Mentions Très Bien</c:v>
                </c:pt>
              </c:strCache>
            </c:strRef>
          </c:cat>
          <c:val>
            <c:numRef>
              <c:f>'mentions-dept'!$B$31:$E$31</c:f>
              <c:numCache>
                <c:formatCode>General</c:formatCode>
                <c:ptCount val="4"/>
                <c:pt idx="0">
                  <c:v>2.605624435178082</c:v>
                </c:pt>
                <c:pt idx="1">
                  <c:v>1.113442426623125</c:v>
                </c:pt>
                <c:pt idx="2">
                  <c:v>0.261172150378315</c:v>
                </c:pt>
                <c:pt idx="3">
                  <c:v>0.0197609878204779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A4A3A-553B-E34E-974C-78993A9CD2A8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2E505-6A18-B446-B55B-AD95AFF9B3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49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471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085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346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073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073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073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023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298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298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457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34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892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sz="1200" baseline="0" dirty="0" smtClean="0">
              <a:solidFill>
                <a:srgbClr val="1F5FA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664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172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599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800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984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67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839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33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580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160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058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058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2E505-6A18-B446-B55B-AD95AFF9B3A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70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06/10/2014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06/10/2014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06/10/2014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06/10/2014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06/10/2014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06/10/2014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06/10/2014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06/10/2014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06/10/2014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06/10/2014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06/10/2014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06/10/2014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06/10/2014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06/10/2014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06/10/2014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microsoft.com/office/2007/relationships/hdphoto" Target="../media/hdphoto1.wdp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1312" y="3913281"/>
            <a:ext cx="6917688" cy="147002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Réunion des coordonnateurs et chefs de travaux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Octobre 2014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7166" y="1881110"/>
            <a:ext cx="6459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Économie et Gestio</a:t>
            </a:r>
            <a:r>
              <a:rPr lang="fr-FR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</a:t>
            </a:r>
          </a:p>
        </p:txBody>
      </p:sp>
      <p:pic>
        <p:nvPicPr>
          <p:cNvPr id="1025" name="Picture 1" descr="logo_ac_versailles_orange_&amp;_ble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1" y="139700"/>
            <a:ext cx="1778000" cy="1847506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8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0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Les acquis des élèves et des étudiants</a:t>
            </a:r>
            <a:r>
              <a:rPr lang="fr-FR" altLang="fr-FR" sz="5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5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b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L’étude de gestion</a:t>
            </a:r>
            <a:endParaRPr lang="fr-FR" sz="22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546600" y="1727200"/>
            <a:ext cx="4140200" cy="21008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0" indent="0">
              <a:spcBef>
                <a:spcPts val="600"/>
              </a:spcBef>
              <a:buNone/>
            </a:pPr>
            <a:endParaRPr lang="fr-FR" sz="16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endParaRPr lang="fr-FR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0412" y="1981201"/>
            <a:ext cx="3657600" cy="3975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Évaluation de la conduite de l’étude 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(sur 14)</a:t>
            </a:r>
          </a:p>
          <a:p>
            <a:pPr marL="0" indent="0">
              <a:buNone/>
            </a:pPr>
            <a:endParaRPr lang="fr-FR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974180"/>
            <a:ext cx="39147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10" y="3244270"/>
            <a:ext cx="40290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ce réservé du contenu 3"/>
          <p:cNvSpPr txBox="1">
            <a:spLocks/>
          </p:cNvSpPr>
          <p:nvPr/>
        </p:nvSpPr>
        <p:spPr>
          <a:xfrm>
            <a:off x="4797210" y="1967426"/>
            <a:ext cx="3843337" cy="1006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Évaluation de la présentation orale 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(sur 6)</a:t>
            </a:r>
          </a:p>
          <a:p>
            <a:pPr marL="0" indent="0">
              <a:buFont typeface="Wingdings 2" pitchFamily="18" charset="2"/>
              <a:buNone/>
            </a:pPr>
            <a:endParaRPr lang="fr-FR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5623773"/>
            <a:ext cx="3214688" cy="57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5083464"/>
            <a:ext cx="34194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8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204690"/>
              </p:ext>
            </p:extLst>
          </p:nvPr>
        </p:nvGraphicFramePr>
        <p:xfrm>
          <a:off x="669648" y="1933180"/>
          <a:ext cx="6007175" cy="448655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824861"/>
                <a:gridCol w="1338636"/>
                <a:gridCol w="1445297"/>
                <a:gridCol w="1398381"/>
              </a:tblGrid>
              <a:tr h="260744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1F5FA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1F5FA0"/>
                          </a:solidFill>
                          <a:latin typeface="Calibri"/>
                          <a:cs typeface="Calibri"/>
                        </a:rPr>
                        <a:t>2014</a:t>
                      </a:r>
                      <a:endParaRPr lang="fr-FR" sz="1400" b="1" dirty="0">
                        <a:solidFill>
                          <a:srgbClr val="1F5FA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1F5FA0"/>
                          </a:solidFill>
                          <a:latin typeface="Calibri"/>
                          <a:cs typeface="Calibri"/>
                        </a:rPr>
                        <a:t>2013</a:t>
                      </a:r>
                      <a:endParaRPr lang="fr-FR" sz="1400" b="1" dirty="0">
                        <a:solidFill>
                          <a:srgbClr val="1F5FA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232320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Calibri"/>
                        </a:rPr>
                        <a:t>Nombre d’inscrits</a:t>
                      </a:r>
                      <a:endParaRPr lang="fr-FR" sz="1200" b="0" i="0" u="none" strike="noStrike" dirty="0">
                        <a:solidFill>
                          <a:srgbClr val="1F5FA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Calibri"/>
                        </a:rPr>
                        <a:t>% de réussite</a:t>
                      </a:r>
                      <a:endParaRPr lang="fr-FR" sz="1200" b="0" i="0" u="none" strike="noStrike" dirty="0">
                        <a:solidFill>
                          <a:srgbClr val="1F5FA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Calibri"/>
                        </a:rPr>
                        <a:t>% de réussite</a:t>
                      </a:r>
                      <a:endParaRPr lang="fr-FR" sz="1200" b="0" i="0" u="none" strike="noStrike" dirty="0">
                        <a:solidFill>
                          <a:srgbClr val="1F5FA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323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MUC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1774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56.9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61.2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2323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CGO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1500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54.7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59.9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2323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NRC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1081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72.8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69.8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2323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ASSISTANT MANAGER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1018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63.1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65.6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2323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AG PME-PMI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1069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53.0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58.6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2323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SIO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765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65.6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63.2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2323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CI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468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82.5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79.4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2323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COMMUNICATION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65.1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60.6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2323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BANQUE </a:t>
                      </a:r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OPT A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70.7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71.0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2323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TOURISME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73.7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2323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PROF. IMMOBILIERES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64.6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64.1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2323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HOTELERIE REST. </a:t>
                      </a:r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OPT B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67.1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72.4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2323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TECHNICO</a:t>
                      </a:r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COMMERCIAL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71.8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2323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HOTELERIE REST </a:t>
                      </a:r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OPT A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80.5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70.9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2323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ASSURANCE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63.8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64.2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2323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NOTARIAT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70.0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73.0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23232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BANQUE </a:t>
                      </a:r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OPT B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67.1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55.3</a:t>
                      </a:r>
                      <a:endParaRPr lang="fr-FR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fr-FR" altLang="fr-FR" sz="40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Les acquis des élèves et des </a:t>
            </a:r>
            <a:r>
              <a:rPr lang="fr-FR" altLang="fr-FR" sz="40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étudiants</a:t>
            </a:r>
            <a:r>
              <a:rPr lang="fr-FR" altLang="fr-FR" sz="40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40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Résultats des BTS (tous statuts)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958573" y="3320090"/>
            <a:ext cx="15631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9852</a:t>
            </a: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 candidats présentés aux BTS en 2014</a:t>
            </a:r>
            <a:endParaRPr lang="fr-FR" sz="2000" b="1" dirty="0">
              <a:solidFill>
                <a:schemeClr val="accent4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37034" y="6198533"/>
            <a:ext cx="1136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source : SIEC</a:t>
            </a:r>
          </a:p>
        </p:txBody>
      </p:sp>
    </p:spTree>
    <p:extLst>
      <p:ext uri="{BB962C8B-B14F-4D97-AF65-F5344CB8AC3E}">
        <p14:creationId xmlns:p14="http://schemas.microsoft.com/office/powerpoint/2010/main" val="403719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/>
                <a:cs typeface="Calibri"/>
              </a:rPr>
              <a:t>L’actualité disciplinaire académique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57200" y="5257798"/>
            <a:ext cx="8156448" cy="1041402"/>
          </a:xfrm>
        </p:spPr>
        <p:txBody>
          <a:bodyPr>
            <a:normAutofit/>
          </a:bodyPr>
          <a:lstStyle/>
          <a:p>
            <a:pPr marL="547688" indent="-411163"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60000"/>
              <a:buFont typeface="Wingdings" charset="2"/>
              <a:buChar char="v"/>
            </a:pPr>
            <a:r>
              <a:rPr lang="fr-FR" altLang="fr-FR" dirty="0" smtClean="0">
                <a:latin typeface="Calibri"/>
                <a:cs typeface="Calibri"/>
              </a:rPr>
              <a:t>La lettre économie et gestion</a:t>
            </a:r>
          </a:p>
          <a:p>
            <a:pPr marL="547688" indent="-411163"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60000"/>
              <a:buFont typeface="Wingdings" charset="2"/>
              <a:buChar char="v"/>
            </a:pPr>
            <a:r>
              <a:rPr lang="fr-FR" altLang="fr-FR" dirty="0" smtClean="0">
                <a:latin typeface="Calibri"/>
                <a:cs typeface="Calibri"/>
              </a:rPr>
              <a:t>La rénovation du BTS Banque</a:t>
            </a:r>
          </a:p>
          <a:p>
            <a:pPr marL="547688" indent="-411163"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60000"/>
              <a:buFont typeface="Wingdings" charset="2"/>
              <a:buChar char="v"/>
            </a:pPr>
            <a:r>
              <a:rPr lang="fr-FR" altLang="fr-FR" dirty="0">
                <a:latin typeface="Calibri"/>
                <a:cs typeface="Calibri"/>
              </a:rPr>
              <a:t>L’enseignement du MDO en Langue étrangère</a:t>
            </a:r>
          </a:p>
        </p:txBody>
      </p:sp>
    </p:spTree>
    <p:extLst>
      <p:ext uri="{BB962C8B-B14F-4D97-AF65-F5344CB8AC3E}">
        <p14:creationId xmlns:p14="http://schemas.microsoft.com/office/powerpoint/2010/main" val="76252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4-09-12 à 18.03.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3154">
            <a:off x="1229710" y="1095917"/>
            <a:ext cx="4830138" cy="4106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 descr="Capture d’écran 2014-09-12 à 17.59.5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4224">
            <a:off x="1848432" y="839510"/>
            <a:ext cx="4895641" cy="409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Capture d’écran 2014-09-12 à 18.07.2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5182">
            <a:off x="2450490" y="759931"/>
            <a:ext cx="4834489" cy="413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 descr="Capture d’écran 2014-09-12 à 17.58.4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5281">
            <a:off x="3970160" y="763200"/>
            <a:ext cx="4280165" cy="395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Capture d’écran 2014-09-12 à 18.10.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164" y="4448770"/>
            <a:ext cx="5864812" cy="1592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20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L’actualité </a:t>
            </a: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disciplinaire</a:t>
            </a:r>
            <a:endParaRPr lang="fr-F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1F5FA0"/>
                </a:solidFill>
                <a:latin typeface="Calibri"/>
                <a:cs typeface="Calibri"/>
              </a:rPr>
              <a:t>Les raisons de la rénovation :</a:t>
            </a:r>
          </a:p>
          <a:p>
            <a:r>
              <a:rPr lang="fr-FR" dirty="0" smtClean="0">
                <a:solidFill>
                  <a:srgbClr val="1F5FA0"/>
                </a:solidFill>
                <a:latin typeface="Calibri"/>
                <a:cs typeface="Calibri"/>
              </a:rPr>
              <a:t>Une </a:t>
            </a:r>
            <a:r>
              <a:rPr lang="fr-FR" dirty="0">
                <a:solidFill>
                  <a:srgbClr val="1F5FA0"/>
                </a:solidFill>
                <a:latin typeface="Calibri"/>
                <a:cs typeface="Calibri"/>
              </a:rPr>
              <a:t>création ancienne (1999)</a:t>
            </a:r>
          </a:p>
          <a:p>
            <a:r>
              <a:rPr lang="fr-FR" dirty="0" smtClean="0">
                <a:solidFill>
                  <a:srgbClr val="1F5FA0"/>
                </a:solidFill>
                <a:latin typeface="Calibri"/>
                <a:cs typeface="Calibri"/>
              </a:rPr>
              <a:t>Un </a:t>
            </a:r>
            <a:r>
              <a:rPr lang="fr-FR" dirty="0">
                <a:solidFill>
                  <a:srgbClr val="1F5FA0"/>
                </a:solidFill>
                <a:latin typeface="Calibri"/>
                <a:cs typeface="Calibri"/>
              </a:rPr>
              <a:t>secteur en rapide évolution</a:t>
            </a:r>
          </a:p>
          <a:p>
            <a:r>
              <a:rPr lang="fr-FR" dirty="0" smtClean="0">
                <a:solidFill>
                  <a:srgbClr val="1F5FA0"/>
                </a:solidFill>
                <a:latin typeface="Calibri"/>
                <a:cs typeface="Calibri"/>
              </a:rPr>
              <a:t>Un </a:t>
            </a:r>
            <a:r>
              <a:rPr lang="fr-FR" dirty="0">
                <a:solidFill>
                  <a:srgbClr val="1F5FA0"/>
                </a:solidFill>
                <a:latin typeface="Calibri"/>
                <a:cs typeface="Calibri"/>
              </a:rPr>
              <a:t>diplôme qui doit s’adapter</a:t>
            </a:r>
          </a:p>
          <a:p>
            <a:endParaRPr lang="fr-FR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F5FA0"/>
                </a:solidFill>
                <a:latin typeface="Calibri"/>
                <a:cs typeface="Calibri"/>
              </a:rPr>
              <a:t>Rénovation </a:t>
            </a:r>
            <a:r>
              <a:rPr lang="fr-FR" dirty="0">
                <a:solidFill>
                  <a:srgbClr val="1F5FA0"/>
                </a:solidFill>
                <a:latin typeface="Calibri"/>
                <a:cs typeface="Calibri"/>
              </a:rPr>
              <a:t>du BTS </a:t>
            </a:r>
            <a:r>
              <a:rPr lang="fr-FR" b="1" dirty="0">
                <a:solidFill>
                  <a:srgbClr val="1F5FA0"/>
                </a:solidFill>
                <a:latin typeface="Calibri"/>
                <a:cs typeface="Calibri"/>
              </a:rPr>
              <a:t>banque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1" y="4127498"/>
            <a:ext cx="4211999" cy="2299974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592324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4500" y="1981200"/>
            <a:ext cx="4102761" cy="4508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Le titulaire du BTS Banque-Conseiller de clientèle exerce :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une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fonction commerciale et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technique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lang="fr-FR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dans un établissement du secteur bancaire et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financier.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fr-FR" dirty="0">
                <a:solidFill>
                  <a:srgbClr val="504652"/>
                </a:solidFill>
                <a:latin typeface="Calibri"/>
                <a:cs typeface="Calibri"/>
              </a:rPr>
              <a:t>sur le marché des particuliers.</a:t>
            </a:r>
          </a:p>
          <a:p>
            <a:endParaRPr lang="fr-FR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Il est donc en contact régulier avec des clients sur le segment de clientèle dit « 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grand public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 »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7890" y="1981200"/>
            <a:ext cx="4102761" cy="4508499"/>
          </a:xfrm>
        </p:spPr>
        <p:txBody>
          <a:bodyPr>
            <a:normAutofit fontScale="92500" lnSpcReduction="20000"/>
          </a:bodyPr>
          <a:lstStyle/>
          <a:p>
            <a:r>
              <a:rPr lang="fr-FR" i="1" dirty="0">
                <a:solidFill>
                  <a:srgbClr val="1F5FA0"/>
                </a:solidFill>
                <a:latin typeface="Calibri"/>
                <a:cs typeface="Calibri"/>
              </a:rPr>
              <a:t>L’activité principale du titulaire du BTS Banque-Conseiller de clientèle consiste à </a:t>
            </a:r>
            <a:r>
              <a:rPr lang="fr-FR" i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commercialiser</a:t>
            </a:r>
            <a:r>
              <a:rPr lang="fr-FR" i="1" dirty="0">
                <a:solidFill>
                  <a:srgbClr val="1F5FA0"/>
                </a:solidFill>
                <a:latin typeface="Calibri"/>
                <a:cs typeface="Calibri"/>
              </a:rPr>
              <a:t> l’offre de produits et services de son établissement en informant et conseillant la clientèle dont il a la charge.</a:t>
            </a:r>
          </a:p>
          <a:p>
            <a:r>
              <a:rPr lang="fr-FR" i="1" dirty="0">
                <a:solidFill>
                  <a:srgbClr val="1F5FA0"/>
                </a:solidFill>
                <a:latin typeface="Calibri"/>
                <a:cs typeface="Calibri"/>
              </a:rPr>
              <a:t>Il a également pour mission de prospecter de nouveaux clients</a:t>
            </a:r>
            <a:r>
              <a:rPr lang="fr-FR" i="1" dirty="0" smtClean="0">
                <a:solidFill>
                  <a:srgbClr val="1F5FA0"/>
                </a:solidFill>
                <a:latin typeface="Calibri"/>
                <a:cs typeface="Calibri"/>
              </a:rPr>
              <a:t>.</a:t>
            </a:r>
          </a:p>
          <a:p>
            <a:r>
              <a:rPr lang="fr-FR" i="1" dirty="0">
                <a:solidFill>
                  <a:srgbClr val="1F5FA0"/>
                </a:solidFill>
                <a:latin typeface="Calibri"/>
                <a:cs typeface="Calibri"/>
              </a:rPr>
              <a:t>Il est autorisé, conformément au Code des assurances, à exercer des activités d’intermédiation dans les domaines de l’assurance de personnes et de l’assurance de biens et de responsabilité (niveaux 2 et 3 de capacité professionnelle)</a:t>
            </a:r>
            <a:r>
              <a:rPr lang="fr-FR" i="1" dirty="0" smtClean="0">
                <a:solidFill>
                  <a:srgbClr val="1F5FA0"/>
                </a:solidFill>
                <a:latin typeface="Calibri"/>
                <a:cs typeface="Calibri"/>
              </a:rPr>
              <a:t>.</a:t>
            </a:r>
            <a:endParaRPr lang="fr-FR" i="1" dirty="0">
              <a:solidFill>
                <a:srgbClr val="1F5FA0"/>
              </a:solidFill>
              <a:latin typeface="Calibri"/>
              <a:cs typeface="Calibri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fr-FR" altLang="fr-FR" sz="40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L’actualité disciplinaire</a:t>
            </a:r>
            <a:r>
              <a:rPr lang="fr-FR" altLang="fr-FR" sz="5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5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Rénovation du BTS Banque – Conseiller de clientèle </a:t>
            </a:r>
            <a:r>
              <a:rPr lang="fr-FR" altLang="fr-FR" sz="2200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(particuliers)</a:t>
            </a:r>
            <a:endParaRPr lang="fr-FR" sz="2200" b="1" i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577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fr-FR" altLang="fr-FR" sz="40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L’actualité disciplinaire</a:t>
            </a:r>
            <a:r>
              <a:rPr lang="fr-FR" altLang="fr-FR" sz="5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5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BTS Banque : </a:t>
            </a:r>
            <a:r>
              <a:rPr lang="fr-FR" altLang="fr-FR" sz="22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une grande diversité de canaux de distribution</a:t>
            </a:r>
            <a:endParaRPr lang="fr-FR" sz="2200" b="1" i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35" name="Groupe 31"/>
          <p:cNvGrpSpPr/>
          <p:nvPr/>
        </p:nvGrpSpPr>
        <p:grpSpPr>
          <a:xfrm>
            <a:off x="2262896" y="4482006"/>
            <a:ext cx="2440322" cy="1975926"/>
            <a:chOff x="2262895" y="3567485"/>
            <a:chExt cx="2511393" cy="2176405"/>
          </a:xfrm>
        </p:grpSpPr>
        <p:cxnSp>
          <p:nvCxnSpPr>
            <p:cNvPr id="36" name="Connecteur droit 35"/>
            <p:cNvCxnSpPr/>
            <p:nvPr/>
          </p:nvCxnSpPr>
          <p:spPr>
            <a:xfrm flipH="1">
              <a:off x="3707904" y="3567485"/>
              <a:ext cx="222160" cy="92118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37" name="Rectangle 36"/>
            <p:cNvSpPr/>
            <p:nvPr/>
          </p:nvSpPr>
          <p:spPr>
            <a:xfrm>
              <a:off x="2262895" y="5220670"/>
              <a:ext cx="25113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réseaux</a:t>
              </a: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sociaux</a:t>
              </a:r>
            </a:p>
          </p:txBody>
        </p:sp>
        <p:pic>
          <p:nvPicPr>
            <p:cNvPr id="38" name="Picture 1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317" y="4528173"/>
              <a:ext cx="1049539" cy="786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e 35"/>
          <p:cNvGrpSpPr/>
          <p:nvPr/>
        </p:nvGrpSpPr>
        <p:grpSpPr>
          <a:xfrm>
            <a:off x="2083206" y="1929020"/>
            <a:ext cx="2713462" cy="1523846"/>
            <a:chOff x="2083206" y="1014499"/>
            <a:chExt cx="2792488" cy="1678457"/>
          </a:xfrm>
        </p:grpSpPr>
        <p:pic>
          <p:nvPicPr>
            <p:cNvPr id="40" name="Picture 10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rgbClr val="8064A2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206" y="1014499"/>
              <a:ext cx="1151334" cy="1107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1" name="Connecteur droit 40"/>
            <p:cNvCxnSpPr/>
            <p:nvPr/>
          </p:nvCxnSpPr>
          <p:spPr>
            <a:xfrm flipH="1" flipV="1">
              <a:off x="3131840" y="1988840"/>
              <a:ext cx="576064" cy="704116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42" name="Rectangle 41"/>
            <p:cNvSpPr/>
            <p:nvPr/>
          </p:nvSpPr>
          <p:spPr>
            <a:xfrm>
              <a:off x="3117554" y="1189579"/>
              <a:ext cx="17581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appel</a:t>
              </a:r>
              <a:endPara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43" name="Groupe 39"/>
          <p:cNvGrpSpPr/>
          <p:nvPr/>
        </p:nvGrpSpPr>
        <p:grpSpPr>
          <a:xfrm>
            <a:off x="406748" y="4220395"/>
            <a:ext cx="2913690" cy="1073845"/>
            <a:chOff x="406747" y="3305875"/>
            <a:chExt cx="2998547" cy="1182798"/>
          </a:xfrm>
        </p:grpSpPr>
        <p:cxnSp>
          <p:nvCxnSpPr>
            <p:cNvPr id="44" name="Connecteur droit 43"/>
            <p:cNvCxnSpPr/>
            <p:nvPr/>
          </p:nvCxnSpPr>
          <p:spPr>
            <a:xfrm flipH="1">
              <a:off x="1403648" y="3305875"/>
              <a:ext cx="2001646" cy="389808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45" name="Rectangle 44"/>
            <p:cNvSpPr/>
            <p:nvPr/>
          </p:nvSpPr>
          <p:spPr>
            <a:xfrm>
              <a:off x="1324043" y="3778351"/>
              <a:ext cx="8273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chat</a:t>
              </a:r>
            </a:p>
          </p:txBody>
        </p:sp>
        <p:pic>
          <p:nvPicPr>
            <p:cNvPr id="46" name="Picture 13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6747" y="3567485"/>
              <a:ext cx="917296" cy="92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" name="Groupe 43"/>
          <p:cNvGrpSpPr/>
          <p:nvPr/>
        </p:nvGrpSpPr>
        <p:grpSpPr>
          <a:xfrm>
            <a:off x="5053270" y="3534863"/>
            <a:ext cx="2581817" cy="859896"/>
            <a:chOff x="5053270" y="2620343"/>
            <a:chExt cx="2657009" cy="947142"/>
          </a:xfrm>
        </p:grpSpPr>
        <p:cxnSp>
          <p:nvCxnSpPr>
            <p:cNvPr id="48" name="Connecteur droit 47"/>
            <p:cNvCxnSpPr>
              <a:endCxn id="50" idx="1"/>
            </p:cNvCxnSpPr>
            <p:nvPr/>
          </p:nvCxnSpPr>
          <p:spPr>
            <a:xfrm flipV="1">
              <a:off x="5053270" y="3093914"/>
              <a:ext cx="924850" cy="376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49" name="Rectangle 48"/>
            <p:cNvSpPr/>
            <p:nvPr/>
          </p:nvSpPr>
          <p:spPr>
            <a:xfrm>
              <a:off x="6948532" y="3044265"/>
              <a:ext cx="7617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sms</a:t>
              </a:r>
            </a:p>
          </p:txBody>
        </p:sp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120" y="2620343"/>
              <a:ext cx="940870" cy="947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Groupe 47"/>
          <p:cNvGrpSpPr/>
          <p:nvPr/>
        </p:nvGrpSpPr>
        <p:grpSpPr>
          <a:xfrm>
            <a:off x="505428" y="2036299"/>
            <a:ext cx="2867260" cy="1637067"/>
            <a:chOff x="505427" y="1121779"/>
            <a:chExt cx="2950765" cy="1803165"/>
          </a:xfrm>
        </p:grpSpPr>
        <p:cxnSp>
          <p:nvCxnSpPr>
            <p:cNvPr id="52" name="Connecteur droit 51"/>
            <p:cNvCxnSpPr/>
            <p:nvPr/>
          </p:nvCxnSpPr>
          <p:spPr>
            <a:xfrm flipH="1" flipV="1">
              <a:off x="1737714" y="2122170"/>
              <a:ext cx="1718478" cy="802774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pic>
          <p:nvPicPr>
            <p:cNvPr id="53" name="Picture 11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05" y="1463246"/>
              <a:ext cx="1114245" cy="131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Rectangle 53"/>
            <p:cNvSpPr/>
            <p:nvPr/>
          </p:nvSpPr>
          <p:spPr>
            <a:xfrm>
              <a:off x="505427" y="1121779"/>
              <a:ext cx="13880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internet</a:t>
              </a:r>
              <a:endPara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55" name="Groupe 51"/>
          <p:cNvGrpSpPr/>
          <p:nvPr/>
        </p:nvGrpSpPr>
        <p:grpSpPr>
          <a:xfrm>
            <a:off x="4711889" y="1747496"/>
            <a:ext cx="2913538" cy="1621578"/>
            <a:chOff x="4711888" y="820533"/>
            <a:chExt cx="2998391" cy="1799810"/>
          </a:xfrm>
        </p:grpSpPr>
        <p:pic>
          <p:nvPicPr>
            <p:cNvPr id="56" name="Picture 9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508" y="820533"/>
              <a:ext cx="1145422" cy="1040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7" name="Connecteur droit 56"/>
            <p:cNvCxnSpPr/>
            <p:nvPr/>
          </p:nvCxnSpPr>
          <p:spPr>
            <a:xfrm flipH="1">
              <a:off x="4711888" y="1644999"/>
              <a:ext cx="712233" cy="975344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58" name="Rectangle 57"/>
            <p:cNvSpPr/>
            <p:nvPr/>
          </p:nvSpPr>
          <p:spPr>
            <a:xfrm>
              <a:off x="6314256" y="834239"/>
              <a:ext cx="1396023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Internet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mobile</a:t>
              </a:r>
            </a:p>
          </p:txBody>
        </p:sp>
      </p:grpSp>
      <p:sp>
        <p:nvSpPr>
          <p:cNvPr id="59" name="Ellipse 58"/>
          <p:cNvSpPr/>
          <p:nvPr/>
        </p:nvSpPr>
        <p:spPr>
          <a:xfrm>
            <a:off x="3250158" y="3407417"/>
            <a:ext cx="1844197" cy="109199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</a:t>
            </a:r>
          </a:p>
        </p:txBody>
      </p:sp>
      <p:grpSp>
        <p:nvGrpSpPr>
          <p:cNvPr id="60" name="Groupe 56"/>
          <p:cNvGrpSpPr/>
          <p:nvPr/>
        </p:nvGrpSpPr>
        <p:grpSpPr>
          <a:xfrm>
            <a:off x="4896675" y="4343480"/>
            <a:ext cx="3866325" cy="1919679"/>
            <a:chOff x="4840075" y="3551559"/>
            <a:chExt cx="3978926" cy="2114451"/>
          </a:xfrm>
        </p:grpSpPr>
        <p:sp>
          <p:nvSpPr>
            <p:cNvPr id="61" name="Rectangle 60"/>
            <p:cNvSpPr/>
            <p:nvPr/>
          </p:nvSpPr>
          <p:spPr>
            <a:xfrm>
              <a:off x="6819415" y="4528173"/>
              <a:ext cx="199958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visio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rendez-vous</a:t>
              </a:r>
            </a:p>
          </p:txBody>
        </p:sp>
        <p:pic>
          <p:nvPicPr>
            <p:cNvPr id="62" name="Picture 15" descr="http://img.clubic.com/04418066-photo-logo-facebook-appel-video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665" y="4618259"/>
              <a:ext cx="1047750" cy="104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3" name="Connecteur droit 62"/>
            <p:cNvCxnSpPr/>
            <p:nvPr/>
          </p:nvCxnSpPr>
          <p:spPr>
            <a:xfrm>
              <a:off x="4840075" y="3551559"/>
              <a:ext cx="1107998" cy="1098720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78334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fr-FR" altLang="fr-FR" sz="40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L’actualité disciplinaire</a:t>
            </a:r>
            <a:r>
              <a:rPr lang="fr-FR" altLang="fr-FR" sz="5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5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Rénovation du BTS Banque - </a:t>
            </a:r>
            <a:r>
              <a:rPr lang="fr-FR" altLang="fr-FR" sz="22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une </a:t>
            </a:r>
            <a:r>
              <a:rPr lang="fr-FR" altLang="fr-FR" sz="22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architecture simple et </a:t>
            </a:r>
            <a:r>
              <a:rPr lang="fr-FR" altLang="fr-FR" sz="22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lisible :</a:t>
            </a: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		2 </a:t>
            </a:r>
            <a:r>
              <a:rPr lang="fr-FR" altLang="fr-FR" sz="22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fonctions et 2 </a:t>
            </a: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domaines </a:t>
            </a:r>
            <a:r>
              <a:rPr lang="fr-FR" altLang="fr-FR" sz="2200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+ 2 domaines facultatifs</a:t>
            </a:r>
            <a:endParaRPr lang="fr-FR" altLang="fr-FR" sz="2200" i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7583490" cy="3975100"/>
          </a:xfrm>
        </p:spPr>
        <p:txBody>
          <a:bodyPr>
            <a:normAutofit fontScale="92500"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F1 -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GESTION DE LA RELATION CLIENT</a:t>
            </a:r>
          </a:p>
          <a:p>
            <a:pPr>
              <a:spcBef>
                <a:spcPts val="800"/>
              </a:spcBef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F2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- </a:t>
            </a:r>
            <a:r>
              <a:rPr lang="fr-FR" dirty="0">
                <a:solidFill>
                  <a:srgbClr val="504652"/>
                </a:solidFill>
                <a:latin typeface="Calibri"/>
                <a:cs typeface="Calibri"/>
              </a:rPr>
              <a:t>DÉVELOPPEMENT ET SUIVI DE L'ACTIVITÉ COMMERCIALE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 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D1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- </a:t>
            </a:r>
            <a:r>
              <a:rPr lang="fr-FR" dirty="0">
                <a:solidFill>
                  <a:srgbClr val="504652"/>
                </a:solidFill>
                <a:latin typeface="Calibri"/>
                <a:cs typeface="Calibri"/>
              </a:rPr>
              <a:t>Culture générale, expression et communication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	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(</a:t>
            </a:r>
            <a:r>
              <a:rPr lang="fr-FR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y compris dans une langue étrangère) </a:t>
            </a:r>
          </a:p>
          <a:p>
            <a:pPr>
              <a:spcBef>
                <a:spcPts val="800"/>
              </a:spcBef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D2 - </a:t>
            </a:r>
            <a:r>
              <a:rPr lang="fr-FR" dirty="0">
                <a:solidFill>
                  <a:srgbClr val="504652"/>
                </a:solidFill>
                <a:latin typeface="Calibri"/>
                <a:cs typeface="Calibri"/>
              </a:rPr>
              <a:t>Environnement économique, juridique et </a:t>
            </a:r>
            <a:r>
              <a:rPr lang="fr-FR" dirty="0" smtClean="0">
                <a:solidFill>
                  <a:srgbClr val="504652"/>
                </a:solidFill>
                <a:latin typeface="Calibri"/>
                <a:cs typeface="Calibri"/>
              </a:rPr>
              <a:t>organisationnel </a:t>
            </a:r>
            <a:r>
              <a:rPr lang="fr-FR" dirty="0">
                <a:solidFill>
                  <a:srgbClr val="504652"/>
                </a:solidFill>
                <a:latin typeface="Calibri"/>
                <a:cs typeface="Calibri"/>
              </a:rPr>
              <a:t>de l’activité </a:t>
            </a:r>
            <a:r>
              <a:rPr lang="fr-FR" dirty="0" smtClean="0">
                <a:solidFill>
                  <a:srgbClr val="504652"/>
                </a:solidFill>
                <a:latin typeface="Calibri"/>
                <a:cs typeface="Calibri"/>
              </a:rPr>
              <a:t>bancaire</a:t>
            </a:r>
          </a:p>
          <a:p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Domaines facultatifs : </a:t>
            </a:r>
            <a:r>
              <a:rPr lang="fr-FR" i="1" dirty="0" smtClean="0">
                <a:solidFill>
                  <a:srgbClr val="504652"/>
                </a:solidFill>
                <a:latin typeface="Calibri"/>
                <a:cs typeface="Calibri"/>
              </a:rPr>
              <a:t>Ces </a:t>
            </a:r>
            <a:r>
              <a:rPr lang="fr-FR" i="1" dirty="0">
                <a:solidFill>
                  <a:srgbClr val="504652"/>
                </a:solidFill>
                <a:latin typeface="Calibri"/>
                <a:cs typeface="Calibri"/>
              </a:rPr>
              <a:t>domaines de la formation sont destinés à améliorer le </a:t>
            </a:r>
            <a:r>
              <a:rPr lang="fr-FR" i="1" dirty="0" smtClean="0">
                <a:solidFill>
                  <a:srgbClr val="504652"/>
                </a:solidFill>
                <a:latin typeface="Calibri"/>
                <a:cs typeface="Calibri"/>
              </a:rPr>
              <a:t>professionnalisme </a:t>
            </a:r>
            <a:r>
              <a:rPr lang="fr-FR" i="1" dirty="0">
                <a:solidFill>
                  <a:srgbClr val="504652"/>
                </a:solidFill>
                <a:latin typeface="Calibri"/>
                <a:cs typeface="Calibri"/>
              </a:rPr>
              <a:t>des étudiants </a:t>
            </a:r>
            <a:r>
              <a:rPr lang="fr-FR" i="1" dirty="0" smtClean="0">
                <a:solidFill>
                  <a:srgbClr val="504652"/>
                </a:solidFill>
                <a:latin typeface="Calibri"/>
                <a:cs typeface="Calibri"/>
              </a:rPr>
              <a:t>par </a:t>
            </a:r>
            <a:r>
              <a:rPr lang="fr-FR" i="1" dirty="0">
                <a:solidFill>
                  <a:srgbClr val="504652"/>
                </a:solidFill>
                <a:latin typeface="Calibri"/>
                <a:cs typeface="Calibri"/>
              </a:rPr>
              <a:t>une </a:t>
            </a:r>
            <a:r>
              <a:rPr lang="fr-FR" i="1" dirty="0" smtClean="0">
                <a:solidFill>
                  <a:srgbClr val="504652"/>
                </a:solidFill>
                <a:latin typeface="Calibri"/>
                <a:cs typeface="Calibri"/>
              </a:rPr>
              <a:t>:</a:t>
            </a:r>
          </a:p>
          <a:p>
            <a:pPr lvl="1"/>
            <a:r>
              <a:rPr lang="fr-FR" sz="1800" i="1" dirty="0">
                <a:solidFill>
                  <a:srgbClr val="504652"/>
                </a:solidFill>
                <a:latin typeface="Calibri"/>
                <a:cs typeface="Calibri"/>
              </a:rPr>
              <a:t>certification professionnelle reconnue par l’Autorité des </a:t>
            </a:r>
            <a:r>
              <a:rPr lang="fr-FR" sz="1800" i="1" dirty="0" smtClean="0">
                <a:solidFill>
                  <a:srgbClr val="504652"/>
                </a:solidFill>
                <a:latin typeface="Calibri"/>
                <a:cs typeface="Calibri"/>
              </a:rPr>
              <a:t>marchés </a:t>
            </a:r>
            <a:r>
              <a:rPr lang="fr-FR" sz="1800" i="1" dirty="0">
                <a:solidFill>
                  <a:srgbClr val="504652"/>
                </a:solidFill>
                <a:latin typeface="Calibri"/>
                <a:cs typeface="Calibri"/>
              </a:rPr>
              <a:t>financiers</a:t>
            </a:r>
            <a:r>
              <a:rPr lang="fr-FR" sz="1800" i="1" dirty="0" smtClean="0">
                <a:solidFill>
                  <a:srgbClr val="504652"/>
                </a:solidFill>
                <a:latin typeface="Calibri"/>
                <a:cs typeface="Calibri"/>
              </a:rPr>
              <a:t>,</a:t>
            </a:r>
          </a:p>
          <a:p>
            <a:pPr lvl="1"/>
            <a:r>
              <a:rPr lang="fr-FR" sz="1800" i="1" dirty="0" smtClean="0">
                <a:solidFill>
                  <a:srgbClr val="504652"/>
                </a:solidFill>
                <a:latin typeface="Calibri"/>
                <a:cs typeface="Calibri"/>
              </a:rPr>
              <a:t>évaluation </a:t>
            </a:r>
            <a:r>
              <a:rPr lang="fr-FR" sz="1800" i="1" dirty="0">
                <a:solidFill>
                  <a:srgbClr val="504652"/>
                </a:solidFill>
                <a:latin typeface="Calibri"/>
                <a:cs typeface="Calibri"/>
              </a:rPr>
              <a:t>dans une seconde langue vivante (</a:t>
            </a:r>
            <a:r>
              <a:rPr lang="fr-FR" sz="1800" i="1" dirty="0" smtClean="0">
                <a:solidFill>
                  <a:srgbClr val="504652"/>
                </a:solidFill>
                <a:latin typeface="Calibri"/>
                <a:cs typeface="Calibri"/>
              </a:rPr>
              <a:t>différente de </a:t>
            </a:r>
            <a:r>
              <a:rPr lang="fr-FR" sz="1800" i="1" dirty="0">
                <a:solidFill>
                  <a:srgbClr val="504652"/>
                </a:solidFill>
                <a:latin typeface="Calibri"/>
                <a:cs typeface="Calibri"/>
              </a:rPr>
              <a:t>la LV1)</a:t>
            </a:r>
            <a:r>
              <a:rPr lang="fr-FR" sz="1800" i="1" dirty="0" smtClean="0">
                <a:solidFill>
                  <a:srgbClr val="504652"/>
                </a:solidFill>
                <a:latin typeface="Calibri"/>
                <a:cs typeface="Calibri"/>
              </a:rPr>
              <a:t>.</a:t>
            </a:r>
            <a:endParaRPr lang="fr-FR" sz="1800" i="1" dirty="0">
              <a:solidFill>
                <a:srgbClr val="50465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3971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Enseigner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une heure hebdomadaire de management en anglais en terminale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STMG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Enseignement assuré par des professeurs certifiés DNL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anglais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Dans des établissements ne disposant pas de sections européennes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anglais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Un groupe de projet CREG constitué pour relayer et produire des ressources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exploitables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fr-FR" altLang="fr-FR" sz="40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L’actualité disciplinaire</a:t>
            </a:r>
            <a:r>
              <a:rPr lang="fr-FR" altLang="fr-FR" sz="5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5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Appel </a:t>
            </a:r>
            <a:r>
              <a:rPr lang="fr-FR" altLang="fr-FR" sz="22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à expérimentation à la rentrée 2015</a:t>
            </a:r>
            <a:endParaRPr lang="fr-FR" sz="22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900" y="295834"/>
            <a:ext cx="1879600" cy="1142118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01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1" y="1949824"/>
            <a:ext cx="3873500" cy="43620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600" u="sng" dirty="0" smtClean="0">
                <a:solidFill>
                  <a:srgbClr val="FF6600"/>
                </a:solidFill>
              </a:rPr>
              <a:t>Présentation :</a:t>
            </a:r>
          </a:p>
          <a:p>
            <a:r>
              <a:rPr lang="fr-FR" dirty="0" smtClean="0">
                <a:solidFill>
                  <a:srgbClr val="1F5FA0"/>
                </a:solidFill>
              </a:rPr>
              <a:t>Une </a:t>
            </a:r>
            <a:r>
              <a:rPr lang="fr-FR" dirty="0">
                <a:solidFill>
                  <a:srgbClr val="1F5FA0"/>
                </a:solidFill>
              </a:rPr>
              <a:t>certification reposant sur un entretien oral, en anglais et en </a:t>
            </a:r>
            <a:r>
              <a:rPr lang="fr-FR" dirty="0" smtClean="0">
                <a:solidFill>
                  <a:srgbClr val="1F5FA0"/>
                </a:solidFill>
              </a:rPr>
              <a:t>français</a:t>
            </a:r>
            <a:endParaRPr lang="fr-FR" dirty="0">
              <a:solidFill>
                <a:srgbClr val="1F5FA0"/>
              </a:solidFill>
            </a:endParaRPr>
          </a:p>
          <a:p>
            <a:r>
              <a:rPr lang="fr-FR" dirty="0">
                <a:solidFill>
                  <a:srgbClr val="1F5FA0"/>
                </a:solidFill>
              </a:rPr>
              <a:t> A partir d’un dossier présentant le parcours et le projet </a:t>
            </a:r>
            <a:r>
              <a:rPr lang="fr-FR" dirty="0" smtClean="0">
                <a:solidFill>
                  <a:srgbClr val="1F5FA0"/>
                </a:solidFill>
              </a:rPr>
              <a:t>pédagogique</a:t>
            </a:r>
            <a:endParaRPr lang="fr-FR" dirty="0">
              <a:solidFill>
                <a:srgbClr val="1F5FA0"/>
              </a:solidFill>
            </a:endParaRPr>
          </a:p>
          <a:p>
            <a:r>
              <a:rPr lang="fr-FR" dirty="0">
                <a:solidFill>
                  <a:srgbClr val="1F5FA0"/>
                </a:solidFill>
              </a:rPr>
              <a:t> Inscription en décembre / </a:t>
            </a:r>
            <a:r>
              <a:rPr lang="fr-FR" dirty="0" smtClean="0">
                <a:solidFill>
                  <a:srgbClr val="1F5FA0"/>
                </a:solidFill>
              </a:rPr>
              <a:t>janvier</a:t>
            </a:r>
            <a:endParaRPr lang="fr-FR" dirty="0">
              <a:solidFill>
                <a:srgbClr val="1F5FA0"/>
              </a:solidFill>
            </a:endParaRPr>
          </a:p>
          <a:p>
            <a:r>
              <a:rPr lang="fr-FR" dirty="0">
                <a:solidFill>
                  <a:srgbClr val="1F5FA0"/>
                </a:solidFill>
              </a:rPr>
              <a:t> Dépôt du rapport fin </a:t>
            </a:r>
            <a:r>
              <a:rPr lang="fr-FR" dirty="0" smtClean="0">
                <a:solidFill>
                  <a:srgbClr val="1F5FA0"/>
                </a:solidFill>
              </a:rPr>
              <a:t>janvier</a:t>
            </a:r>
            <a:endParaRPr lang="fr-FR" dirty="0">
              <a:solidFill>
                <a:srgbClr val="1F5FA0"/>
              </a:solidFill>
            </a:endParaRPr>
          </a:p>
          <a:p>
            <a:r>
              <a:rPr lang="fr-FR" dirty="0">
                <a:solidFill>
                  <a:srgbClr val="1F5FA0"/>
                </a:solidFill>
              </a:rPr>
              <a:t> Oraux entre mars et </a:t>
            </a:r>
            <a:r>
              <a:rPr lang="fr-FR" dirty="0" smtClean="0">
                <a:solidFill>
                  <a:srgbClr val="1F5FA0"/>
                </a:solidFill>
              </a:rPr>
              <a:t>mai</a:t>
            </a:r>
            <a:endParaRPr lang="fr-FR" dirty="0">
              <a:solidFill>
                <a:srgbClr val="1F5FA0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https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://exapro.siec.education.fr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fr-FR" altLang="fr-FR" sz="40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L’actualité disciplinaire</a:t>
            </a:r>
            <a:r>
              <a:rPr lang="fr-FR" altLang="fr-FR" sz="5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5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DNL Anglais</a:t>
            </a:r>
            <a:endParaRPr lang="fr-FR" sz="22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3601" y="1949824"/>
            <a:ext cx="3873500" cy="43620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900" u="sng" dirty="0" smtClean="0">
                <a:solidFill>
                  <a:srgbClr val="FF6600"/>
                </a:solidFill>
              </a:rPr>
              <a:t>Exigences :</a:t>
            </a:r>
          </a:p>
          <a:p>
            <a:r>
              <a:rPr lang="fr-FR" dirty="0">
                <a:solidFill>
                  <a:srgbClr val="1F5FA0"/>
                </a:solidFill>
              </a:rPr>
              <a:t>S’exprimer clairement en </a:t>
            </a:r>
            <a:r>
              <a:rPr lang="fr-FR" dirty="0" smtClean="0">
                <a:solidFill>
                  <a:srgbClr val="1F5FA0"/>
                </a:solidFill>
              </a:rPr>
              <a:t>anglais</a:t>
            </a:r>
            <a:endParaRPr lang="fr-FR" dirty="0">
              <a:solidFill>
                <a:srgbClr val="1F5FA0"/>
              </a:solidFill>
            </a:endParaRPr>
          </a:p>
          <a:p>
            <a:pPr>
              <a:spcBef>
                <a:spcPts val="800"/>
              </a:spcBef>
            </a:pPr>
            <a:r>
              <a:rPr lang="fr-FR" dirty="0" smtClean="0">
                <a:solidFill>
                  <a:srgbClr val="1F5FA0"/>
                </a:solidFill>
              </a:rPr>
              <a:t>Une </a:t>
            </a:r>
            <a:r>
              <a:rPr lang="fr-FR" dirty="0">
                <a:solidFill>
                  <a:srgbClr val="1F5FA0"/>
                </a:solidFill>
              </a:rPr>
              <a:t>prononciation globalement </a:t>
            </a:r>
            <a:r>
              <a:rPr lang="fr-FR" dirty="0" smtClean="0">
                <a:solidFill>
                  <a:srgbClr val="1F5FA0"/>
                </a:solidFill>
              </a:rPr>
              <a:t>correcte</a:t>
            </a:r>
            <a:endParaRPr lang="fr-FR" dirty="0">
              <a:solidFill>
                <a:srgbClr val="1F5FA0"/>
              </a:solidFill>
            </a:endParaRPr>
          </a:p>
          <a:p>
            <a:pPr>
              <a:spcBef>
                <a:spcPts val="800"/>
              </a:spcBef>
            </a:pPr>
            <a:r>
              <a:rPr lang="fr-FR" dirty="0" smtClean="0">
                <a:solidFill>
                  <a:srgbClr val="1F5FA0"/>
                </a:solidFill>
              </a:rPr>
              <a:t>Peu </a:t>
            </a:r>
            <a:r>
              <a:rPr lang="fr-FR" dirty="0">
                <a:solidFill>
                  <a:srgbClr val="1F5FA0"/>
                </a:solidFill>
              </a:rPr>
              <a:t>d’erreurs de </a:t>
            </a:r>
            <a:r>
              <a:rPr lang="fr-FR" dirty="0" smtClean="0">
                <a:solidFill>
                  <a:srgbClr val="1F5FA0"/>
                </a:solidFill>
              </a:rPr>
              <a:t>syntaxe</a:t>
            </a:r>
            <a:endParaRPr lang="fr-FR" dirty="0">
              <a:solidFill>
                <a:srgbClr val="1F5FA0"/>
              </a:solidFill>
            </a:endParaRPr>
          </a:p>
          <a:p>
            <a:pPr>
              <a:spcBef>
                <a:spcPts val="800"/>
              </a:spcBef>
            </a:pPr>
            <a:r>
              <a:rPr lang="fr-FR" dirty="0" smtClean="0">
                <a:solidFill>
                  <a:srgbClr val="1F5FA0"/>
                </a:solidFill>
              </a:rPr>
              <a:t>Lexique </a:t>
            </a:r>
            <a:r>
              <a:rPr lang="fr-FR" dirty="0">
                <a:solidFill>
                  <a:srgbClr val="1F5FA0"/>
                </a:solidFill>
              </a:rPr>
              <a:t>assez étendu y compris dans la </a:t>
            </a:r>
            <a:r>
              <a:rPr lang="fr-FR" dirty="0" smtClean="0">
                <a:solidFill>
                  <a:srgbClr val="1F5FA0"/>
                </a:solidFill>
              </a:rPr>
              <a:t>DNL</a:t>
            </a:r>
            <a:endParaRPr lang="fr-FR" dirty="0">
              <a:solidFill>
                <a:srgbClr val="1F5FA0"/>
              </a:solidFill>
            </a:endParaRPr>
          </a:p>
          <a:p>
            <a:pPr>
              <a:spcBef>
                <a:spcPts val="800"/>
              </a:spcBef>
            </a:pPr>
            <a:r>
              <a:rPr lang="fr-FR" dirty="0" smtClean="0">
                <a:solidFill>
                  <a:srgbClr val="1F5FA0"/>
                </a:solidFill>
              </a:rPr>
              <a:t>Connaissance </a:t>
            </a:r>
            <a:r>
              <a:rPr lang="fr-FR" dirty="0">
                <a:solidFill>
                  <a:srgbClr val="1F5FA0"/>
                </a:solidFill>
              </a:rPr>
              <a:t>des textes relatifs au </a:t>
            </a:r>
            <a:r>
              <a:rPr lang="fr-FR" dirty="0" smtClean="0">
                <a:solidFill>
                  <a:srgbClr val="1F5FA0"/>
                </a:solidFill>
              </a:rPr>
              <a:t>SELO</a:t>
            </a:r>
            <a:endParaRPr lang="fr-FR" dirty="0">
              <a:solidFill>
                <a:srgbClr val="1F5FA0"/>
              </a:solidFill>
            </a:endParaRPr>
          </a:p>
          <a:p>
            <a:pPr>
              <a:spcBef>
                <a:spcPts val="800"/>
              </a:spcBef>
            </a:pPr>
            <a:r>
              <a:rPr lang="fr-FR" dirty="0" smtClean="0">
                <a:solidFill>
                  <a:srgbClr val="1F5FA0"/>
                </a:solidFill>
              </a:rPr>
              <a:t>Réflexion </a:t>
            </a:r>
            <a:r>
              <a:rPr lang="fr-FR" dirty="0">
                <a:solidFill>
                  <a:srgbClr val="1F5FA0"/>
                </a:solidFill>
              </a:rPr>
              <a:t>sur les spécificités de l’enseignement de DNL (difficultés des élèves</a:t>
            </a:r>
            <a:r>
              <a:rPr lang="fr-FR" dirty="0" smtClean="0">
                <a:solidFill>
                  <a:srgbClr val="1F5FA0"/>
                </a:solidFill>
              </a:rPr>
              <a:t>)</a:t>
            </a:r>
            <a:endParaRPr lang="fr-FR" dirty="0">
              <a:solidFill>
                <a:srgbClr val="1F5FA0"/>
              </a:solidFill>
            </a:endParaRPr>
          </a:p>
          <a:p>
            <a:pPr>
              <a:spcBef>
                <a:spcPts val="800"/>
              </a:spcBef>
            </a:pPr>
            <a:r>
              <a:rPr lang="fr-FR" dirty="0" smtClean="0">
                <a:solidFill>
                  <a:srgbClr val="1F5FA0"/>
                </a:solidFill>
              </a:rPr>
              <a:t>Un </a:t>
            </a:r>
            <a:r>
              <a:rPr lang="fr-FR" dirty="0">
                <a:solidFill>
                  <a:srgbClr val="1F5FA0"/>
                </a:solidFill>
              </a:rPr>
              <a:t>projet pédagogique (DNL ou DAL)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900" y="295834"/>
            <a:ext cx="1879600" cy="1142118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7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0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Le groupe d’inspection en économie et gestion dans l’académie de Versailles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79236" y="23408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004585"/>
              </p:ext>
            </p:extLst>
          </p:nvPr>
        </p:nvGraphicFramePr>
        <p:xfrm>
          <a:off x="397815" y="2146676"/>
          <a:ext cx="4752728" cy="3774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0458"/>
                <a:gridCol w="2342270"/>
              </a:tblGrid>
              <a:tr h="3930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-84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-84" charset="2"/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-84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Frédéric CERANI,  IA-IPR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-84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-84" charset="2"/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-84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frederic.cerani@ac-versailles.fr</a:t>
                      </a: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S PGothic" pitchFamily="34" charset="-128"/>
                        <a:cs typeface="Calibri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-84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-84" charset="2"/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-84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Laurence COUSIN – PICHEAU,  IA-IPR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-84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-84" charset="2"/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-84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laurence.picheau@ac-versailles.fr</a:t>
                      </a: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S PGothic" pitchFamily="34" charset="-128"/>
                        <a:cs typeface="Calibri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2262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latin typeface="Calibri"/>
                          <a:cs typeface="Calibri"/>
                        </a:rPr>
                        <a:t>Fabienne KÉROULAS, IA-IPR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latin typeface="Calibri"/>
                          <a:cs typeface="Calibri"/>
                        </a:rPr>
                        <a:t>Coordonnatrice du groupe </a:t>
                      </a:r>
                      <a:endParaRPr lang="fr-FR" sz="1200" b="0" dirty="0">
                        <a:latin typeface="Calibri"/>
                        <a:cs typeface="Calibri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err="1" smtClean="0">
                          <a:latin typeface="Calibri"/>
                          <a:cs typeface="Calibri"/>
                        </a:rPr>
                        <a:t>fabienne.keroulas@ac-versailles.fr</a:t>
                      </a:r>
                      <a:endParaRPr lang="fr-FR" sz="1200" b="0" dirty="0">
                        <a:latin typeface="Calibri"/>
                        <a:cs typeface="Calibri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-84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-84" charset="2"/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-84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Béatrice MARTIN</a:t>
                      </a:r>
                      <a:r>
                        <a:rPr kumimoji="0" lang="fr-FR" altLang="fr-F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 professeure chargée de mission</a:t>
                      </a: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S PGothic" pitchFamily="34" charset="-128"/>
                        <a:cs typeface="Calibri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-84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-84" charset="2"/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-84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altLang="fr-FR" sz="1200" b="0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beatrice.martin4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@ac-versailles.fr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F7"/>
                    </a:solidFill>
                  </a:tcPr>
                </a:tc>
              </a:tr>
              <a:tr h="3930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Carine</a:t>
                      </a:r>
                      <a:r>
                        <a:rPr lang="fr-FR" sz="1200" b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kumimoji="0" lang="fr-F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LONGEAT, IA-IPR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carine.Longeat</a:t>
                      </a:r>
                      <a:r>
                        <a:rPr lang="fr-FR" sz="1200" b="0" dirty="0" err="1" smtClean="0">
                          <a:latin typeface="Calibri"/>
                          <a:cs typeface="Calibri"/>
                        </a:rPr>
                        <a:t>@</a:t>
                      </a:r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ac</a:t>
                      </a:r>
                      <a:r>
                        <a:rPr lang="fr-FR" sz="1200" b="0" dirty="0" err="1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versailles.fr</a:t>
                      </a:r>
                      <a:endParaRPr kumimoji="0" lang="fr-F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S PGothic" pitchFamily="34" charset="-128"/>
                        <a:cs typeface="Calibri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Olivier MONDET,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professeur chargé de mission</a:t>
                      </a:r>
                      <a:endParaRPr kumimoji="0" lang="fr-F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S PGothic" pitchFamily="34" charset="-128"/>
                        <a:cs typeface="Calibri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olivier.mondet</a:t>
                      </a:r>
                      <a:r>
                        <a:rPr lang="fr-FR" sz="1200" b="0" dirty="0" err="1" smtClean="0">
                          <a:latin typeface="Calibri"/>
                          <a:cs typeface="Calibri"/>
                        </a:rPr>
                        <a:t>@</a:t>
                      </a:r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ac</a:t>
                      </a:r>
                      <a:r>
                        <a:rPr lang="fr-FR" sz="1200" b="0" dirty="0" err="1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kumimoji="0" 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versailles.fr</a:t>
                      </a:r>
                      <a:endParaRPr kumimoji="0" lang="fr-F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S PGothic" pitchFamily="34" charset="-128"/>
                        <a:cs typeface="Calibri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F7"/>
                    </a:solidFill>
                  </a:tcPr>
                </a:tc>
              </a:tr>
              <a:tr h="4522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-84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-84" charset="2"/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-84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Aurélie PROLONGEAU,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 professeure chargée de mission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-84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-84" charset="2"/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-84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aurelie.prolongeau@ac-versailles.fr</a:t>
                      </a:r>
                      <a:endParaRPr kumimoji="0" lang="fr-FR" altLang="fr-F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S PGothic" pitchFamily="34" charset="-128"/>
                        <a:cs typeface="Calibri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-84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-84" charset="2"/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-84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Renalto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 ROUMEAU,  IA-IPR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-84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-84" charset="2"/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-84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renalto.roumeau@ac-versailles.fr</a:t>
                      </a: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S PGothic" pitchFamily="34" charset="-128"/>
                        <a:cs typeface="Calibri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F7"/>
                    </a:solidFill>
                  </a:tcPr>
                </a:tc>
              </a:tr>
              <a:tr h="3930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-84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-84" charset="2"/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-84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Michel VIGNOLLES,  IA-IPR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Vice doyen des IA-IPR, DAFPE 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Monotype Sorts" pitchFamily="-84" charset="2"/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Monotype Sorts" pitchFamily="-84" charset="2"/>
                        <a:defRPr kumimoji="1" sz="22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Monotype Sorts" pitchFamily="-84" charset="2"/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S PGothic" pitchFamily="34" charset="-128"/>
                          <a:cs typeface="Calibri"/>
                        </a:rPr>
                        <a:t>michel.vignolles@ac-versailles.fr</a:t>
                      </a: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S PGothic" pitchFamily="34" charset="-128"/>
                        <a:cs typeface="Calibri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Image 9" descr="groupe-eco-gestion-20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456" y="2906905"/>
            <a:ext cx="3389426" cy="220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7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1" y="1949824"/>
            <a:ext cx="3873500" cy="4362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u="sng" dirty="0" smtClean="0">
                <a:solidFill>
                  <a:srgbClr val="FF6600"/>
                </a:solidFill>
              </a:rPr>
              <a:t>S’informer :</a:t>
            </a:r>
          </a:p>
          <a:p>
            <a:r>
              <a:rPr lang="fr-FR" dirty="0">
                <a:solidFill>
                  <a:srgbClr val="1F5FA0"/>
                </a:solidFill>
              </a:rPr>
              <a:t>Site d’accompagnement pour les SELO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504652"/>
                </a:solidFill>
              </a:rPr>
              <a:t>http://www.emilangues.education.fr/</a:t>
            </a:r>
          </a:p>
          <a:p>
            <a:r>
              <a:rPr lang="fr-FR" dirty="0" smtClean="0">
                <a:solidFill>
                  <a:srgbClr val="1F5FA0"/>
                </a:solidFill>
              </a:rPr>
              <a:t>DAREIC</a:t>
            </a:r>
            <a:endParaRPr lang="fr-FR" dirty="0">
              <a:solidFill>
                <a:srgbClr val="1F5FA0"/>
              </a:solidFill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504652"/>
                </a:solidFill>
              </a:rPr>
              <a:t>http://</a:t>
            </a:r>
            <a:r>
              <a:rPr lang="fr-FR" sz="1800" dirty="0" err="1">
                <a:solidFill>
                  <a:srgbClr val="504652"/>
                </a:solidFill>
              </a:rPr>
              <a:t>www.ac-versailles.fr</a:t>
            </a:r>
            <a:r>
              <a:rPr lang="fr-FR" sz="1800" dirty="0">
                <a:solidFill>
                  <a:srgbClr val="504652"/>
                </a:solidFill>
              </a:rPr>
              <a:t>/public/</a:t>
            </a:r>
            <a:r>
              <a:rPr lang="fr-FR" sz="1800" dirty="0" err="1">
                <a:solidFill>
                  <a:srgbClr val="504652"/>
                </a:solidFill>
              </a:rPr>
              <a:t>jcms</a:t>
            </a:r>
            <a:r>
              <a:rPr lang="fr-FR" sz="1800" dirty="0">
                <a:solidFill>
                  <a:srgbClr val="504652"/>
                </a:solidFill>
              </a:rPr>
              <a:t>/p1_36135/</a:t>
            </a:r>
            <a:r>
              <a:rPr lang="fr-FR" sz="1800" dirty="0" err="1">
                <a:solidFill>
                  <a:srgbClr val="504652"/>
                </a:solidFill>
              </a:rPr>
              <a:t>la-dareic-et-ses-missions?html</a:t>
            </a:r>
            <a:endParaRPr lang="fr-FR" sz="1800" dirty="0">
              <a:solidFill>
                <a:srgbClr val="504652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fr-FR" altLang="fr-FR" sz="40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L’actualité disciplinaire</a:t>
            </a:r>
            <a:r>
              <a:rPr lang="fr-FR" altLang="fr-FR" sz="5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5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DNL Anglais</a:t>
            </a:r>
            <a:endParaRPr lang="fr-FR" sz="22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3601" y="1949824"/>
            <a:ext cx="3873500" cy="43620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900" u="sng" dirty="0" smtClean="0">
                <a:solidFill>
                  <a:srgbClr val="FF6600"/>
                </a:solidFill>
              </a:rPr>
              <a:t>Se former :</a:t>
            </a:r>
          </a:p>
          <a:p>
            <a:r>
              <a:rPr lang="fr-FR" dirty="0">
                <a:solidFill>
                  <a:srgbClr val="1F5FA0"/>
                </a:solidFill>
              </a:rPr>
              <a:t>Stages PAF ouverture internationale</a:t>
            </a:r>
          </a:p>
          <a:p>
            <a:pPr lvl="1">
              <a:spcBef>
                <a:spcPts val="800"/>
              </a:spcBef>
            </a:pPr>
            <a:r>
              <a:rPr lang="fr-FR" dirty="0">
                <a:solidFill>
                  <a:srgbClr val="1F5FA0"/>
                </a:solidFill>
              </a:rPr>
              <a:t>Mobilité européenne et internationale</a:t>
            </a:r>
          </a:p>
          <a:p>
            <a:pPr lvl="1">
              <a:spcBef>
                <a:spcPts val="800"/>
              </a:spcBef>
            </a:pPr>
            <a:r>
              <a:rPr lang="fr-FR" dirty="0">
                <a:solidFill>
                  <a:srgbClr val="1F5FA0"/>
                </a:solidFill>
              </a:rPr>
              <a:t>Sections européennes : renforcement en anglais</a:t>
            </a:r>
          </a:p>
          <a:p>
            <a:pPr lvl="1">
              <a:spcBef>
                <a:spcPts val="800"/>
              </a:spcBef>
            </a:pPr>
            <a:r>
              <a:rPr lang="fr-FR" dirty="0" err="1">
                <a:solidFill>
                  <a:srgbClr val="1F5FA0"/>
                </a:solidFill>
              </a:rPr>
              <a:t>Etwinning</a:t>
            </a:r>
            <a:r>
              <a:rPr lang="fr-FR" dirty="0">
                <a:solidFill>
                  <a:srgbClr val="1F5FA0"/>
                </a:solidFill>
              </a:rPr>
              <a:t> : approfondissement et mutualisation</a:t>
            </a:r>
          </a:p>
          <a:p>
            <a:pPr>
              <a:spcBef>
                <a:spcPts val="800"/>
              </a:spcBef>
            </a:pPr>
            <a:r>
              <a:rPr lang="fr-FR" dirty="0" smtClean="0">
                <a:solidFill>
                  <a:srgbClr val="1F5FA0"/>
                </a:solidFill>
              </a:rPr>
              <a:t>Formation </a:t>
            </a:r>
            <a:r>
              <a:rPr lang="fr-FR" dirty="0" err="1">
                <a:solidFill>
                  <a:srgbClr val="1F5FA0"/>
                </a:solidFill>
              </a:rPr>
              <a:t>Etwinning</a:t>
            </a:r>
            <a:endParaRPr lang="fr-FR" dirty="0">
              <a:solidFill>
                <a:srgbClr val="1F5FA0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fr-FR" sz="1900" dirty="0">
                <a:solidFill>
                  <a:srgbClr val="504652"/>
                </a:solidFill>
              </a:rPr>
              <a:t>http://</a:t>
            </a:r>
            <a:r>
              <a:rPr lang="fr-FR" sz="1900" dirty="0" err="1">
                <a:solidFill>
                  <a:srgbClr val="504652"/>
                </a:solidFill>
              </a:rPr>
              <a:t>www.etwinning.ac-versailles.fr</a:t>
            </a:r>
            <a:r>
              <a:rPr lang="fr-FR" sz="1900" dirty="0">
                <a:solidFill>
                  <a:srgbClr val="504652"/>
                </a:solidFill>
              </a:rPr>
              <a:t>/spip.php?article199</a:t>
            </a:r>
            <a:endParaRPr lang="fr-FR" dirty="0">
              <a:solidFill>
                <a:srgbClr val="504652"/>
              </a:solidFill>
            </a:endParaRPr>
          </a:p>
          <a:p>
            <a:pPr>
              <a:spcBef>
                <a:spcPts val="800"/>
              </a:spcBef>
            </a:pPr>
            <a:r>
              <a:rPr lang="fr-FR" dirty="0" smtClean="0">
                <a:solidFill>
                  <a:srgbClr val="1F5FA0"/>
                </a:solidFill>
              </a:rPr>
              <a:t>CIEP </a:t>
            </a:r>
            <a:r>
              <a:rPr lang="fr-FR" dirty="0">
                <a:solidFill>
                  <a:srgbClr val="1F5FA0"/>
                </a:solidFill>
              </a:rPr>
              <a:t>+ programme Jules Verne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900" y="295834"/>
            <a:ext cx="1879600" cy="1142118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35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/>
                <a:cs typeface="Calibri"/>
              </a:rPr>
              <a:t>L’orientation des élèves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57200" y="5257798"/>
            <a:ext cx="8156448" cy="1295402"/>
          </a:xfrm>
        </p:spPr>
        <p:txBody>
          <a:bodyPr>
            <a:normAutofit/>
          </a:bodyPr>
          <a:lstStyle/>
          <a:p>
            <a:pPr marL="547688" indent="-411163"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60000"/>
              <a:buFont typeface="Wingdings" charset="2"/>
              <a:buChar char="v"/>
            </a:pPr>
            <a:r>
              <a:rPr lang="fr-FR" altLang="fr-FR" dirty="0">
                <a:latin typeface="Calibri"/>
                <a:cs typeface="Calibri"/>
              </a:rPr>
              <a:t>Les actions dans le cadre de la liaison baccalauréat professionnel-BTS</a:t>
            </a:r>
          </a:p>
          <a:p>
            <a:pPr marL="547688" indent="-411163"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60000"/>
              <a:buFont typeface="Wingdings" charset="2"/>
              <a:buChar char="v"/>
            </a:pPr>
            <a:r>
              <a:rPr lang="fr-FR" altLang="fr-FR" dirty="0">
                <a:latin typeface="Calibri"/>
                <a:cs typeface="Calibri"/>
              </a:rPr>
              <a:t>Le développement d’actions favorisant l’accès et la réussite des bacheliers technologiques en </a:t>
            </a:r>
            <a:r>
              <a:rPr lang="fr-FR" altLang="fr-FR" dirty="0" smtClean="0">
                <a:latin typeface="Calibri"/>
                <a:cs typeface="Calibri"/>
              </a:rPr>
              <a:t>IUT</a:t>
            </a:r>
            <a:endParaRPr lang="fr-FR" altLang="fr-F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6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L’orientation des élèves</a:t>
            </a:r>
            <a:endParaRPr lang="fr-F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816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Créée par le SAIO de Versailles et l’Onisep :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Un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outil de communication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à l’attention des familles, des jeunes ,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Un </a:t>
            </a:r>
            <a:r>
              <a:rPr lang="fr-FR" dirty="0">
                <a:solidFill>
                  <a:srgbClr val="504652"/>
                </a:solidFill>
                <a:latin typeface="Calibri"/>
                <a:cs typeface="Calibri"/>
              </a:rPr>
              <a:t>outil pédagogique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pour les professeurs, notamment dans le cadre de l’AP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Des </a:t>
            </a:r>
            <a:r>
              <a:rPr lang="fr-FR" dirty="0">
                <a:solidFill>
                  <a:srgbClr val="504652"/>
                </a:solidFill>
                <a:latin typeface="Calibri"/>
                <a:cs typeface="Calibri"/>
              </a:rPr>
              <a:t>objectifs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: </a:t>
            </a:r>
          </a:p>
          <a:p>
            <a:pPr lvl="1"/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élever le niveaux d’ambition de jeunes issus de milieux modestes,</a:t>
            </a:r>
          </a:p>
          <a:p>
            <a:pPr lvl="1"/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atténuer les représentations stéréotypées de certaines formations de l'enseignement supérieur</a:t>
            </a:r>
            <a:endParaRPr lang="fr-FR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F5FA0"/>
                </a:solidFill>
                <a:latin typeface="Calibri"/>
                <a:cs typeface="Calibri"/>
              </a:rPr>
              <a:t>La </a:t>
            </a:r>
            <a:r>
              <a:rPr lang="fr-FR" b="1" dirty="0" smtClean="0">
                <a:solidFill>
                  <a:srgbClr val="1F5FA0"/>
                </a:solidFill>
                <a:latin typeface="Calibri"/>
                <a:cs typeface="Calibri"/>
              </a:rPr>
              <a:t>mallette post bac</a:t>
            </a:r>
            <a:endParaRPr lang="fr-FR" b="1" dirty="0">
              <a:solidFill>
                <a:srgbClr val="1F5FA0"/>
              </a:solidFill>
              <a:latin typeface="Calibri"/>
              <a:cs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" y="3864533"/>
            <a:ext cx="4046220" cy="269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01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3 volets :</a:t>
            </a:r>
          </a:p>
          <a:p>
            <a:pPr>
              <a:spcBef>
                <a:spcPts val="2600"/>
              </a:spcBef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"</a:t>
            </a:r>
            <a:r>
              <a:rPr lang="fr-FR" dirty="0">
                <a:solidFill>
                  <a:srgbClr val="504652"/>
                </a:solidFill>
                <a:latin typeface="Calibri"/>
                <a:cs typeface="Calibri"/>
              </a:rPr>
              <a:t>Pré ou </a:t>
            </a:r>
            <a:r>
              <a:rPr lang="fr-FR" dirty="0" err="1">
                <a:solidFill>
                  <a:srgbClr val="504652"/>
                </a:solidFill>
                <a:latin typeface="Calibri"/>
                <a:cs typeface="Calibri"/>
              </a:rPr>
              <a:t>pa</a:t>
            </a:r>
            <a:r>
              <a:rPr lang="fr-FR" dirty="0">
                <a:solidFill>
                  <a:srgbClr val="504652"/>
                </a:solidFill>
                <a:latin typeface="Calibri"/>
                <a:cs typeface="Calibri"/>
              </a:rPr>
              <a:t> ?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", présentant les classes préparatoires (académie de Versailles, Onisep Rennes et Grenoble)</a:t>
            </a:r>
          </a:p>
          <a:p>
            <a:pPr>
              <a:spcBef>
                <a:spcPts val="2600"/>
              </a:spcBef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"</a:t>
            </a:r>
            <a:r>
              <a:rPr lang="fr-FR" dirty="0">
                <a:solidFill>
                  <a:srgbClr val="504652"/>
                </a:solidFill>
                <a:latin typeface="Calibri"/>
                <a:cs typeface="Calibri"/>
              </a:rPr>
              <a:t>Objectif Licence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", présentant l’université (académie de Versailles, Onisep Rennes et Grenoble)</a:t>
            </a:r>
          </a:p>
          <a:p>
            <a:pPr>
              <a:spcBef>
                <a:spcPts val="2600"/>
              </a:spcBef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"</a:t>
            </a:r>
            <a:r>
              <a:rPr lang="fr-FR" dirty="0">
                <a:solidFill>
                  <a:srgbClr val="504652"/>
                </a:solidFill>
                <a:latin typeface="Calibri"/>
                <a:cs typeface="Calibri"/>
              </a:rPr>
              <a:t>Du Bac pro au B.T.S.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?" (académie de Versailles, Onisep Ile-de-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France)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fr-FR" altLang="fr-FR" sz="40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L’orientation des élèves</a:t>
            </a:r>
            <a:r>
              <a:rPr lang="fr-FR" altLang="fr-FR" sz="5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5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La </a:t>
            </a:r>
            <a:r>
              <a:rPr lang="fr-FR" altLang="fr-FR" sz="22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mallette post bac</a:t>
            </a:r>
            <a:endParaRPr lang="fr-FR" sz="22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600" y="295833"/>
            <a:ext cx="1143000" cy="11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20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1800" y="1981201"/>
            <a:ext cx="4005261" cy="3975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u="sng" dirty="0" smtClean="0">
                <a:solidFill>
                  <a:srgbClr val="FF6600"/>
                </a:solidFill>
                <a:latin typeface="Calibri"/>
                <a:cs typeface="Calibri"/>
              </a:rPr>
              <a:t>Au niveau académique :</a:t>
            </a:r>
            <a:br>
              <a:rPr lang="fr-FR" sz="2400" u="sng" dirty="0" smtClean="0">
                <a:solidFill>
                  <a:srgbClr val="FF6600"/>
                </a:solidFill>
                <a:latin typeface="Calibri"/>
                <a:cs typeface="Calibri"/>
              </a:rPr>
            </a:br>
            <a:endParaRPr lang="fr-FR" sz="2400" u="sng" dirty="0">
              <a:solidFill>
                <a:srgbClr val="FF6600"/>
              </a:solidFill>
              <a:latin typeface="Calibri"/>
              <a:cs typeface="Calibri"/>
            </a:endParaRPr>
          </a:p>
          <a:p>
            <a:r>
              <a:rPr lang="fr-FR" dirty="0" smtClean="0">
                <a:solidFill>
                  <a:srgbClr val="1F5FA0"/>
                </a:solidFill>
                <a:latin typeface="Calibri"/>
                <a:cs typeface="Calibri"/>
              </a:rPr>
              <a:t>GTI </a:t>
            </a:r>
            <a:r>
              <a:rPr lang="fr-FR" dirty="0">
                <a:solidFill>
                  <a:srgbClr val="1F5FA0"/>
                </a:solidFill>
                <a:latin typeface="Calibri"/>
                <a:cs typeface="Calibri"/>
              </a:rPr>
              <a:t>suivi de la voie professionnelle </a:t>
            </a:r>
          </a:p>
          <a:p>
            <a:pPr marL="285750" lvl="2" indent="-285750">
              <a:lnSpc>
                <a:spcPct val="90000"/>
              </a:lnSpc>
              <a:spcBef>
                <a:spcPts val="2000"/>
              </a:spcBef>
            </a:pPr>
            <a:r>
              <a:rPr lang="fr-FR" sz="2200" dirty="0" smtClean="0">
                <a:solidFill>
                  <a:srgbClr val="1F5FA0"/>
                </a:solidFill>
                <a:latin typeface="Calibri"/>
                <a:cs typeface="Calibri"/>
              </a:rPr>
              <a:t>Ressources </a:t>
            </a:r>
            <a:r>
              <a:rPr lang="fr-FR" sz="2200" dirty="0">
                <a:solidFill>
                  <a:srgbClr val="1F5FA0"/>
                </a:solidFill>
                <a:latin typeface="Calibri"/>
                <a:cs typeface="Calibri"/>
              </a:rPr>
              <a:t>disponibles </a:t>
            </a:r>
            <a:r>
              <a:rPr lang="fr-FR" sz="2200" dirty="0" smtClean="0">
                <a:solidFill>
                  <a:srgbClr val="1F5FA0"/>
                </a:solidFill>
                <a:latin typeface="Calibri"/>
                <a:cs typeface="Calibri"/>
              </a:rPr>
              <a:t>:</a:t>
            </a:r>
            <a:br>
              <a:rPr lang="fr-FR" sz="2200" dirty="0" smtClean="0">
                <a:solidFill>
                  <a:srgbClr val="1F5FA0"/>
                </a:solidFill>
                <a:latin typeface="Calibri"/>
                <a:cs typeface="Calibri"/>
              </a:rPr>
            </a:br>
            <a:r>
              <a:rPr lang="fr-FR" dirty="0" smtClean="0">
                <a:solidFill>
                  <a:srgbClr val="504652"/>
                </a:solidFill>
                <a:latin typeface="Calibri"/>
                <a:cs typeface="Calibri"/>
              </a:rPr>
              <a:t>http</a:t>
            </a:r>
            <a:r>
              <a:rPr lang="fr-FR" dirty="0">
                <a:solidFill>
                  <a:srgbClr val="504652"/>
                </a:solidFill>
                <a:latin typeface="Calibri"/>
                <a:cs typeface="Calibri"/>
              </a:rPr>
              <a:t>://www.ac-versailles.fr/public/jcms/p1_240833/ressources-</a:t>
            </a:r>
            <a:r>
              <a:rPr lang="fr-FR" dirty="0" smtClean="0">
                <a:solidFill>
                  <a:srgbClr val="504652"/>
                </a:solidFill>
                <a:latin typeface="Calibri"/>
                <a:cs typeface="Calibri"/>
              </a:rPr>
              <a:t>pedagogiques</a:t>
            </a:r>
            <a:endParaRPr lang="fr-FR" sz="2200" dirty="0">
              <a:solidFill>
                <a:srgbClr val="504652"/>
              </a:solidFill>
              <a:latin typeface="Calibri"/>
              <a:cs typeface="Calibri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05350" y="1981201"/>
            <a:ext cx="4032249" cy="3975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u="sng" dirty="0">
                <a:solidFill>
                  <a:srgbClr val="FF6600"/>
                </a:solidFill>
                <a:latin typeface="Calibri"/>
                <a:cs typeface="Calibri"/>
              </a:rPr>
              <a:t>Au niveau de chaque </a:t>
            </a:r>
            <a:r>
              <a:rPr lang="fr-FR" sz="2400" u="sng" dirty="0" smtClean="0">
                <a:solidFill>
                  <a:srgbClr val="FF6600"/>
                </a:solidFill>
                <a:latin typeface="Calibri"/>
                <a:cs typeface="Calibri"/>
              </a:rPr>
              <a:t>établissement :</a:t>
            </a:r>
            <a:endParaRPr lang="fr-FR" sz="2400" u="sng" dirty="0">
              <a:solidFill>
                <a:srgbClr val="FF6600"/>
              </a:solidFill>
              <a:latin typeface="Calibri"/>
              <a:cs typeface="Calibri"/>
            </a:endParaRP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Poursuite des liaisons à la demande des chefs d’établissement et des équipe :</a:t>
            </a:r>
          </a:p>
          <a:p>
            <a:pPr lvl="1"/>
            <a:r>
              <a:rPr lang="fr-FR" sz="19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Des échanges sur les référentiels et les pratiques pédagogiques</a:t>
            </a:r>
          </a:p>
          <a:p>
            <a:pPr lvl="1"/>
            <a:r>
              <a:rPr lang="fr-FR" sz="19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Des actions en lycée pro et en </a:t>
            </a:r>
            <a:r>
              <a:rPr lang="fr-FR" sz="19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BTS </a:t>
            </a:r>
            <a:r>
              <a:rPr lang="fr-FR" sz="19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pour accompagner les bacheliers pro en </a:t>
            </a:r>
            <a:r>
              <a:rPr lang="fr-FR" sz="19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STS</a:t>
            </a:r>
            <a:endParaRPr lang="fr-FR" sz="19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Stages de formation au PAF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fr-FR" altLang="fr-FR" sz="40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L’orientation des élèves</a:t>
            </a:r>
            <a:r>
              <a:rPr lang="fr-FR" altLang="fr-FR" sz="5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5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Le </a:t>
            </a:r>
            <a:r>
              <a:rPr lang="fr-FR" altLang="fr-FR" sz="2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renforcement </a:t>
            </a:r>
            <a:r>
              <a:rPr lang="fr-FR" altLang="fr-FR" sz="2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de </a:t>
            </a:r>
            <a:r>
              <a:rPr lang="fr-FR" altLang="fr-FR" sz="2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la </a:t>
            </a:r>
            <a:r>
              <a:rPr lang="fr-FR" altLang="fr-FR" sz="24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liaison Bac pro-BTS</a:t>
            </a:r>
            <a:endParaRPr lang="fr-FR" sz="22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4940300"/>
            <a:ext cx="3657598" cy="1581715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84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Loi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relative à l’enseignement et à la recherche du 22 juillet 2013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Actuellement  9.6 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% des bacheliers technologiques poursuivent en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IUT</a:t>
            </a:r>
            <a:b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sz="1600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(</a:t>
            </a:r>
            <a:r>
              <a:rPr lang="fr-FR" sz="1600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infographie MNESR </a:t>
            </a:r>
            <a:r>
              <a:rPr lang="fr-FR" sz="1600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Février </a:t>
            </a:r>
            <a:r>
              <a:rPr lang="fr-FR" sz="1600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2013)</a:t>
            </a:r>
            <a:endParaRPr lang="fr-FR" i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Objectifs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:</a:t>
            </a:r>
          </a:p>
          <a:p>
            <a:pPr lvl="1"/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Encourager cette orientation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ambitieuse 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lvl="1"/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Les faire réussir</a:t>
            </a:r>
          </a:p>
          <a:p>
            <a:endParaRPr lang="fr-FR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fr-FR" altLang="fr-FR" sz="40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L’orientation des élèves</a:t>
            </a:r>
            <a:r>
              <a:rPr lang="fr-FR" altLang="fr-FR" sz="5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5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Actions </a:t>
            </a:r>
            <a:r>
              <a:rPr lang="fr-FR" altLang="fr-FR" sz="22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favorisant l’</a:t>
            </a:r>
            <a:r>
              <a:rPr lang="fr-FR" altLang="fr-FR" sz="22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orientation et la réussite des bacheliers </a:t>
            </a:r>
            <a:r>
              <a:rPr lang="fr-FR" altLang="fr-FR" sz="22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technologiques </a:t>
            </a:r>
            <a:r>
              <a:rPr lang="fr-FR" altLang="fr-FR" sz="22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en IUT</a:t>
            </a:r>
            <a:endParaRPr lang="fr-FR" sz="22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286" y="295833"/>
            <a:ext cx="98933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29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/>
                <a:cs typeface="Calibri"/>
              </a:rPr>
              <a:t>Dynamiser nos enseignements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47688" indent="-411163"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60000"/>
              <a:buFont typeface="Wingdings" charset="2"/>
              <a:buChar char="v"/>
            </a:pPr>
            <a:r>
              <a:rPr lang="fr-FR" altLang="fr-FR" dirty="0">
                <a:latin typeface="Calibri"/>
                <a:cs typeface="Calibri"/>
              </a:rPr>
              <a:t>Les ressources : actualité du CREG</a:t>
            </a:r>
          </a:p>
          <a:p>
            <a:pPr marL="547688" indent="-411163">
              <a:spcBef>
                <a:spcPts val="0"/>
              </a:spcBef>
              <a:buClr>
                <a:schemeClr val="bg2">
                  <a:lumMod val="75000"/>
                </a:schemeClr>
              </a:buClr>
              <a:buSzPct val="60000"/>
              <a:buFont typeface="Wingdings" charset="2"/>
              <a:buChar char="v"/>
            </a:pPr>
            <a:r>
              <a:rPr lang="fr-FR" altLang="fr-FR" dirty="0">
                <a:latin typeface="Calibri"/>
                <a:cs typeface="Calibri"/>
              </a:rPr>
              <a:t>Les </a:t>
            </a:r>
            <a:r>
              <a:rPr lang="fr-FR" altLang="fr-FR" dirty="0" smtClean="0">
                <a:latin typeface="Calibri"/>
                <a:cs typeface="Calibri"/>
              </a:rPr>
              <a:t>concours et animations pédagogiques</a:t>
            </a:r>
            <a:endParaRPr lang="fr-FR" altLang="fr-F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6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 site du CREG, vous accompagne toute l’année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fr-FR" altLang="fr-FR" sz="2000" b="1" dirty="0" smtClean="0">
                <a:solidFill>
                  <a:srgbClr val="1F5FA0"/>
                </a:solidFill>
                <a:sym typeface="Wingdings" pitchFamily="2" charset="2"/>
              </a:rPr>
              <a:t>Ressources </a:t>
            </a:r>
            <a:r>
              <a:rPr lang="fr-FR" altLang="fr-FR" sz="2000" b="1" dirty="0" smtClean="0">
                <a:solidFill>
                  <a:srgbClr val="408000"/>
                </a:solidFill>
                <a:sym typeface="Wingdings" pitchFamily="2" charset="2"/>
              </a:rPr>
              <a:t>institutionnelles</a:t>
            </a:r>
            <a:r>
              <a:rPr lang="fr-FR" altLang="fr-FR" sz="2000" b="1" dirty="0" smtClean="0">
                <a:solidFill>
                  <a:srgbClr val="1F5FA0"/>
                </a:solidFill>
                <a:sym typeface="Wingdings" pitchFamily="2" charset="2"/>
              </a:rPr>
              <a:t>, </a:t>
            </a:r>
            <a:r>
              <a:rPr lang="fr-FR" altLang="fr-FR" sz="2000" b="1" dirty="0" smtClean="0">
                <a:solidFill>
                  <a:srgbClr val="800040"/>
                </a:solidFill>
                <a:sym typeface="Wingdings" pitchFamily="2" charset="2"/>
              </a:rPr>
              <a:t>scientifiques</a:t>
            </a:r>
            <a:r>
              <a:rPr lang="fr-FR" altLang="fr-FR" sz="2000" b="1" dirty="0" smtClean="0">
                <a:solidFill>
                  <a:srgbClr val="1F5FA0"/>
                </a:solidFill>
                <a:sym typeface="Wingdings" pitchFamily="2" charset="2"/>
              </a:rPr>
              <a:t>, </a:t>
            </a:r>
            <a:r>
              <a:rPr lang="fr-FR" altLang="fr-FR" sz="2000" b="1" dirty="0" smtClean="0">
                <a:solidFill>
                  <a:srgbClr val="4C4C4C"/>
                </a:solidFill>
                <a:sym typeface="Wingdings" pitchFamily="2" charset="2"/>
              </a:rPr>
              <a:t>pédagogiques</a:t>
            </a:r>
            <a:r>
              <a:rPr lang="fr-FR" altLang="fr-FR" sz="2000" b="1" dirty="0" smtClean="0">
                <a:solidFill>
                  <a:srgbClr val="1F5FA0"/>
                </a:solidFill>
                <a:sym typeface="Wingdings" pitchFamily="2" charset="2"/>
              </a:rPr>
              <a:t> et d’</a:t>
            </a:r>
            <a:r>
              <a:rPr lang="fr-FR" altLang="fr-FR" sz="2000" b="1" dirty="0" smtClean="0">
                <a:solidFill>
                  <a:srgbClr val="8000FF"/>
                </a:solidFill>
                <a:sym typeface="Wingdings" pitchFamily="2" charset="2"/>
              </a:rPr>
              <a:t>accompagnement des épreuves</a:t>
            </a:r>
          </a:p>
          <a:p>
            <a:pPr marL="0" indent="0" algn="ctr">
              <a:spcBef>
                <a:spcPts val="800"/>
              </a:spcBef>
              <a:buNone/>
            </a:pPr>
            <a:endParaRPr lang="fr-FR" altLang="fr-FR" sz="1800" b="1" dirty="0" smtClean="0">
              <a:solidFill>
                <a:srgbClr val="1F5FA0"/>
              </a:solidFill>
              <a:sym typeface="Wingdings" pitchFamily="2" charset="2"/>
            </a:endParaRPr>
          </a:p>
          <a:p>
            <a:pPr marL="0" indent="0" algn="ctr">
              <a:spcBef>
                <a:spcPts val="800"/>
              </a:spcBef>
              <a:buNone/>
            </a:pPr>
            <a:r>
              <a:rPr lang="fr-FR" altLang="fr-FR" sz="2400" b="1" dirty="0">
                <a:solidFill>
                  <a:srgbClr val="FF6600"/>
                </a:solidFill>
                <a:sym typeface="Wingdings" pitchFamily="2" charset="2"/>
              </a:rPr>
              <a:t>Toutes l’actualité disciplinaire est sur le site du CREG</a:t>
            </a:r>
          </a:p>
          <a:p>
            <a:pPr marL="0" indent="0">
              <a:spcBef>
                <a:spcPts val="800"/>
              </a:spcBef>
              <a:buNone/>
            </a:pPr>
            <a:endParaRPr lang="fr-FR" altLang="fr-FR" sz="2400" b="1" dirty="0" smtClean="0">
              <a:solidFill>
                <a:srgbClr val="1F5FA0"/>
              </a:solidFill>
              <a:sym typeface="Wingdings" pitchFamily="2" charset="2"/>
            </a:endParaRPr>
          </a:p>
          <a:p>
            <a:pPr marL="0" indent="0" algn="ctr">
              <a:spcBef>
                <a:spcPts val="800"/>
              </a:spcBef>
              <a:buNone/>
            </a:pPr>
            <a:r>
              <a:rPr lang="fr-FR" altLang="fr-FR" sz="2400" b="1" dirty="0" smtClean="0">
                <a:solidFill>
                  <a:srgbClr val="1F5FA0"/>
                </a:solidFill>
                <a:sym typeface="Wingdings" pitchFamily="2" charset="2"/>
              </a:rPr>
              <a:t>Le CREG aimerait connaître votre avis ! </a:t>
            </a:r>
            <a:br>
              <a:rPr lang="fr-FR" altLang="fr-FR" sz="2400" b="1" dirty="0" smtClean="0">
                <a:solidFill>
                  <a:srgbClr val="1F5FA0"/>
                </a:solidFill>
                <a:sym typeface="Wingdings" pitchFamily="2" charset="2"/>
              </a:rPr>
            </a:br>
            <a:r>
              <a:rPr lang="fr-FR" altLang="fr-FR" sz="2400" b="1" dirty="0" smtClean="0">
                <a:solidFill>
                  <a:srgbClr val="FF6600"/>
                </a:solidFill>
                <a:sym typeface="Wingdings" pitchFamily="2" charset="2"/>
              </a:rPr>
              <a:t>Une enquête est à compléter en ligne</a:t>
            </a:r>
            <a:r>
              <a:rPr lang="fr-FR" altLang="fr-FR" sz="2400" b="1" dirty="0" smtClean="0">
                <a:solidFill>
                  <a:srgbClr val="1F5FA0"/>
                </a:solidFill>
                <a:sym typeface="Wingdings" pitchFamily="2" charset="2"/>
              </a:rPr>
              <a:t> !</a:t>
            </a:r>
            <a:endParaRPr lang="fr-FR" altLang="fr-FR" sz="2400" b="1" dirty="0">
              <a:solidFill>
                <a:srgbClr val="1F5FA0"/>
              </a:solidFill>
              <a:sym typeface="Wingdings" pitchFamily="2" charset="2"/>
            </a:endParaRPr>
          </a:p>
        </p:txBody>
      </p:sp>
      <p:pic>
        <p:nvPicPr>
          <p:cNvPr id="5" name="Image 4" descr="Creg_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79" y="3990639"/>
            <a:ext cx="3657301" cy="13711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454" y="5271952"/>
            <a:ext cx="41508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dirty="0">
                <a:ln w="1270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http://www.creg.ac-versailles.fr/</a:t>
            </a:r>
          </a:p>
        </p:txBody>
      </p:sp>
    </p:spTree>
    <p:extLst>
      <p:ext uri="{BB962C8B-B14F-4D97-AF65-F5344CB8AC3E}">
        <p14:creationId xmlns:p14="http://schemas.microsoft.com/office/powerpoint/2010/main" val="141077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0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Dynamiser nos enseignements</a:t>
            </a:r>
            <a:r>
              <a:rPr lang="fr-FR" altLang="fr-FR" sz="5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5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Les concours pédagogiques : </a:t>
            </a:r>
            <a:b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	</a:t>
            </a: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		</a:t>
            </a:r>
            <a:r>
              <a:rPr lang="fr-FR" altLang="fr-FR" sz="22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EXIGE-INFOFI</a:t>
            </a:r>
            <a:endParaRPr lang="fr-FR" sz="22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alt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Découverte </a:t>
            </a:r>
            <a:r>
              <a:rPr lang="fr-FR" altLang="fr-FR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des métiers du chiffre le </a:t>
            </a:r>
            <a:r>
              <a:rPr lang="fr-FR" altLang="fr-FR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mercredi 26 novembre </a:t>
            </a:r>
            <a:r>
              <a:rPr lang="fr-FR" alt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au </a:t>
            </a:r>
            <a:r>
              <a:rPr lang="fr-FR" alt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Chesnay avec la compagnie régionale des commissaires aux comptes de Versailles. Participation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de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professionnels (experts comptables, commissaires aux comptes) </a:t>
            </a:r>
            <a:endParaRPr lang="fr-FR" altLang="fr-FR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algn="just">
              <a:spcBef>
                <a:spcPts val="600"/>
              </a:spcBef>
            </a:pPr>
            <a:r>
              <a:rPr lang="fr-FR" alt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Deux </a:t>
            </a:r>
            <a:r>
              <a:rPr lang="fr-FR" alt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concours à partir de </a:t>
            </a:r>
            <a:r>
              <a:rPr lang="fr-FR" altLang="fr-FR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Janvier </a:t>
            </a:r>
            <a:r>
              <a:rPr lang="fr-FR" altLang="fr-FR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2015 </a:t>
            </a:r>
            <a:r>
              <a:rPr lang="fr-FR" alt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qui </a:t>
            </a:r>
            <a:r>
              <a:rPr lang="fr-FR" alt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mobilisent </a:t>
            </a:r>
            <a:r>
              <a:rPr lang="fr-FR" alt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: </a:t>
            </a:r>
          </a:p>
          <a:p>
            <a:pPr lvl="2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fr-FR" sz="22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Des élèves de DCG dans le cadre d’une simulation d’entreprise (</a:t>
            </a:r>
            <a:r>
              <a:rPr lang="fr-FR" altLang="fr-FR" sz="22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EXIGE</a:t>
            </a: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).</a:t>
            </a:r>
            <a:endParaRPr lang="fr-FR" altLang="fr-FR" sz="22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lvl="2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fr-FR" sz="22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Des élèves de </a:t>
            </a: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premières et terminales STMG, de BTS CGO </a:t>
            </a:r>
            <a:r>
              <a:rPr lang="fr-FR" altLang="fr-FR" sz="22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qui simulent la gestion d’un portefeuille d’actions des entreprises gérées par les étudiants de DCG (</a:t>
            </a:r>
            <a:r>
              <a:rPr lang="fr-FR" altLang="fr-FR" sz="22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INFOFI</a:t>
            </a: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).</a:t>
            </a:r>
            <a:endParaRPr lang="fr-FR" altLang="fr-FR" sz="22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Flèche vers la droite 6"/>
          <p:cNvSpPr>
            <a:spLocks noChangeArrowheads="1"/>
          </p:cNvSpPr>
          <p:nvPr/>
        </p:nvSpPr>
        <p:spPr bwMode="auto">
          <a:xfrm>
            <a:off x="291927" y="5620444"/>
            <a:ext cx="8568183" cy="990635"/>
          </a:xfrm>
          <a:prstGeom prst="rightArrow">
            <a:avLst>
              <a:gd name="adj1" fmla="val 50000"/>
              <a:gd name="adj2" fmla="val 4998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84" charset="2"/>
              <a:buChar char="n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u"/>
              <a:defRPr kumimoji="1"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-84" charset="2"/>
              <a:buChar char="F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 dirty="0">
                <a:solidFill>
                  <a:schemeClr val="bg1"/>
                </a:solidFill>
                <a:latin typeface="Calibri"/>
                <a:cs typeface="Calibri"/>
              </a:rPr>
              <a:t>Orientation active des premières STMG et de la filière Gestion </a:t>
            </a:r>
            <a:r>
              <a:rPr lang="fr-FR" altLang="fr-FR" sz="1400" b="1" dirty="0" smtClean="0">
                <a:solidFill>
                  <a:schemeClr val="bg1"/>
                </a:solidFill>
                <a:latin typeface="Calibri"/>
                <a:cs typeface="Calibri"/>
              </a:rPr>
              <a:t>finance / </a:t>
            </a:r>
            <a:r>
              <a:rPr lang="fr-FR" altLang="fr-FR" sz="1400" b="1" dirty="0">
                <a:solidFill>
                  <a:schemeClr val="bg1"/>
                </a:solidFill>
                <a:latin typeface="Calibri"/>
                <a:cs typeface="Calibri"/>
              </a:rPr>
              <a:t>BTS Comptabilité Gestion des organisations </a:t>
            </a:r>
          </a:p>
        </p:txBody>
      </p:sp>
    </p:spTree>
    <p:extLst>
      <p:ext uri="{BB962C8B-B14F-4D97-AF65-F5344CB8AC3E}">
        <p14:creationId xmlns:p14="http://schemas.microsoft.com/office/powerpoint/2010/main" val="70480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9704" y="1729136"/>
            <a:ext cx="3967359" cy="868362"/>
          </a:xfrm>
        </p:spPr>
        <p:txBody>
          <a:bodyPr/>
          <a:lstStyle/>
          <a:p>
            <a:r>
              <a:rPr lang="fr-FR" altLang="fr-FR" sz="2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Apprendre aujourd’hui pour entreprendre demain</a:t>
            </a:r>
            <a:endParaRPr lang="fr-FR" sz="2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9704" y="2619910"/>
            <a:ext cx="3967359" cy="3258094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Développer l’esprit d’entreprendre en mettant les élèves en situation de créer ou reprendre une entreprise.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Mobilisation de connaissances et compétences multidisciplinaires.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Dossier commercial, financier. 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Des partenaires accompagnants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05350" y="1729136"/>
            <a:ext cx="3975469" cy="868362"/>
          </a:xfrm>
        </p:spPr>
        <p:txBody>
          <a:bodyPr/>
          <a:lstStyle/>
          <a:p>
            <a:r>
              <a:rPr lang="fr-FR" altLang="fr-FR" sz="2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La coupe francophone des </a:t>
            </a:r>
            <a:r>
              <a:rPr lang="fr-FR" altLang="fr-FR" sz="2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affaires : </a:t>
            </a:r>
            <a:r>
              <a:rPr lang="fr-FR" altLang="fr-FR" sz="2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le « mot d’or »</a:t>
            </a:r>
            <a:endParaRPr lang="fr-FR" sz="24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05350" y="2619910"/>
            <a:ext cx="3975469" cy="3258094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Liens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avec les programmes de PFEG , de premières STMG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(management,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sciences de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gestion, économie-droit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) et de première année de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BTS (culture générale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et expression, langues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).</a:t>
            </a:r>
          </a:p>
          <a:p>
            <a:pPr>
              <a:spcBef>
                <a:spcPts val="800"/>
              </a:spcBef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Des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fiches pédagogiques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sont en ligne : accompagnement dans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la classe,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intégration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à la progression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pédagogiqu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.</a:t>
            </a:r>
          </a:p>
          <a:p>
            <a:pPr>
              <a:spcBef>
                <a:spcPts val="800"/>
              </a:spcBef>
            </a:pPr>
            <a:r>
              <a:rPr lang="fr-FR" altLang="fr-FR" sz="16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INSCRIPTIONS</a:t>
            </a:r>
            <a:r>
              <a:rPr lang="fr-FR" alt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auprès de  l’IA/IPR de l’établissement </a:t>
            </a:r>
            <a:r>
              <a:rPr lang="fr-FR" altLang="fr-FR" sz="1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ou  auprès de </a:t>
            </a:r>
            <a:r>
              <a:rPr lang="fr-FR" altLang="fr-FR" sz="16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laurence.picheau@ac-versailles.fr</a:t>
            </a:r>
            <a:r>
              <a:rPr lang="fr-FR" altLang="fr-FR" sz="1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fr-FR" alt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à </a:t>
            </a:r>
            <a:r>
              <a:rPr lang="fr-FR" altLang="fr-FR" sz="1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partir du 10 décembre </a:t>
            </a:r>
            <a:r>
              <a:rPr lang="fr-FR" alt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2014</a:t>
            </a:r>
            <a:endParaRPr lang="fr-FR" altLang="fr-FR" sz="16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fr-FR" altLang="fr-FR" sz="40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Dynamiser nos enseignements</a:t>
            </a:r>
            <a:r>
              <a:rPr lang="fr-FR" altLang="fr-FR" sz="5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5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Autres concours pédagogiques</a:t>
            </a:r>
            <a:endParaRPr lang="fr-FR" sz="22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Flèche vers la droite 6"/>
          <p:cNvSpPr>
            <a:spLocks noChangeArrowheads="1"/>
          </p:cNvSpPr>
          <p:nvPr/>
        </p:nvSpPr>
        <p:spPr bwMode="auto">
          <a:xfrm>
            <a:off x="574080" y="5679485"/>
            <a:ext cx="4026894" cy="991519"/>
          </a:xfrm>
          <a:prstGeom prst="rightArrow">
            <a:avLst>
              <a:gd name="adj1" fmla="val 55099"/>
              <a:gd name="adj2" fmla="val 2956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84" charset="2"/>
              <a:buChar char="n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u"/>
              <a:defRPr kumimoji="1"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-84" charset="2"/>
              <a:buChar char="F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1400" b="1" dirty="0">
                <a:solidFill>
                  <a:srgbClr val="FFFFFF"/>
                </a:solidFill>
                <a:latin typeface="Calibri"/>
                <a:cs typeface="Calibri"/>
              </a:rPr>
              <a:t>Publics possibles : seconde PFEG, </a:t>
            </a:r>
            <a:endParaRPr lang="fr-FR" altLang="fr-FR" sz="1400" b="1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1400" b="1" dirty="0" smtClean="0">
                <a:solidFill>
                  <a:srgbClr val="FFFFFF"/>
                </a:solidFill>
                <a:latin typeface="Calibri"/>
                <a:cs typeface="Calibri"/>
              </a:rPr>
              <a:t>première </a:t>
            </a:r>
            <a:r>
              <a:rPr lang="fr-FR" altLang="fr-FR" sz="1400" b="1" dirty="0">
                <a:solidFill>
                  <a:srgbClr val="FFFFFF"/>
                </a:solidFill>
                <a:latin typeface="Calibri"/>
                <a:cs typeface="Calibri"/>
              </a:rPr>
              <a:t>STMG…</a:t>
            </a:r>
          </a:p>
        </p:txBody>
      </p:sp>
      <p:sp>
        <p:nvSpPr>
          <p:cNvPr id="9" name="Flèche vers la droite 6"/>
          <p:cNvSpPr>
            <a:spLocks noChangeArrowheads="1"/>
          </p:cNvSpPr>
          <p:nvPr/>
        </p:nvSpPr>
        <p:spPr bwMode="auto">
          <a:xfrm>
            <a:off x="4766625" y="5718624"/>
            <a:ext cx="4004227" cy="991519"/>
          </a:xfrm>
          <a:prstGeom prst="rightArrow">
            <a:avLst>
              <a:gd name="adj1" fmla="val 55099"/>
              <a:gd name="adj2" fmla="val 2956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84" charset="2"/>
              <a:buChar char="n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u"/>
              <a:defRPr kumimoji="1"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-84" charset="2"/>
              <a:buChar char="F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1400" b="1" dirty="0">
                <a:solidFill>
                  <a:srgbClr val="FFFFFF"/>
                </a:solidFill>
                <a:latin typeface="Calibri"/>
                <a:cs typeface="Calibri"/>
              </a:rPr>
              <a:t>Publics possibles : seconde PFEG, série STMG, classes préparatoires et étudiants de BTS</a:t>
            </a:r>
          </a:p>
        </p:txBody>
      </p:sp>
    </p:spTree>
    <p:extLst>
      <p:ext uri="{BB962C8B-B14F-4D97-AF65-F5344CB8AC3E}">
        <p14:creationId xmlns:p14="http://schemas.microsoft.com/office/powerpoint/2010/main" val="279910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/>
                <a:cs typeface="Calibri"/>
              </a:rPr>
              <a:t>Les acquis des élèves et des étudiants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47688" indent="-411163">
              <a:buClr>
                <a:schemeClr val="bg2">
                  <a:lumMod val="75000"/>
                </a:schemeClr>
              </a:buClr>
              <a:buSzPct val="60000"/>
              <a:buFont typeface="Wingdings" charset="2"/>
              <a:buChar char="v"/>
            </a:pPr>
            <a:r>
              <a:rPr lang="fr-FR" altLang="fr-FR" dirty="0">
                <a:latin typeface="Calibri"/>
                <a:cs typeface="Calibri"/>
              </a:rPr>
              <a:t>Les résultats du bac </a:t>
            </a:r>
            <a:r>
              <a:rPr lang="fr-FR" altLang="fr-FR" dirty="0" smtClean="0">
                <a:latin typeface="Calibri"/>
                <a:cs typeface="Calibri"/>
              </a:rPr>
              <a:t>STMG 2014</a:t>
            </a:r>
            <a:endParaRPr lang="fr-FR" altLang="fr-FR" dirty="0">
              <a:latin typeface="Calibri"/>
              <a:cs typeface="Calibri"/>
            </a:endParaRPr>
          </a:p>
          <a:p>
            <a:pPr marL="547688" indent="-411163">
              <a:buClr>
                <a:schemeClr val="bg2">
                  <a:lumMod val="75000"/>
                </a:schemeClr>
              </a:buClr>
              <a:buSzPct val="60000"/>
              <a:buFont typeface="Wingdings" charset="2"/>
              <a:buChar char="v"/>
            </a:pPr>
            <a:r>
              <a:rPr lang="fr-FR" altLang="fr-FR" dirty="0">
                <a:latin typeface="Calibri"/>
                <a:cs typeface="Calibri"/>
              </a:rPr>
              <a:t>Les résultats des BTS </a:t>
            </a:r>
            <a:r>
              <a:rPr lang="fr-FR" altLang="fr-FR" dirty="0" smtClean="0">
                <a:latin typeface="Calibri"/>
                <a:cs typeface="Calibri"/>
              </a:rPr>
              <a:t>2014</a:t>
            </a:r>
            <a:endParaRPr lang="fr-FR" altLang="fr-F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360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0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Dynamiser nos enseignements</a:t>
            </a:r>
            <a:r>
              <a:rPr lang="fr-FR" altLang="fr-FR" sz="5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5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Les animations pédagogiques : </a:t>
            </a:r>
            <a:b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			Edition 2014 de </a:t>
            </a:r>
            <a:r>
              <a:rPr lang="fr-FR" altLang="fr-FR" sz="22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PLEASE</a:t>
            </a:r>
            <a:endParaRPr lang="fr-FR" sz="22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85279" y="1949824"/>
            <a:ext cx="3677672" cy="40072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Mercredi 17 décembre à La Sorbonne, Paris 1.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Journée d’échanges entre les élèves de classe de seconde inscrits en PFEG et des enseignants chercheurs à partir de conférences sur les thèmes de l’actualité économique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b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sz="19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http</a:t>
            </a:r>
            <a:r>
              <a:rPr lang="fr-FR" sz="19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://ces.univ-paris1.fr/Please/Please-</a:t>
            </a:r>
            <a:r>
              <a:rPr lang="fr-FR" sz="19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Paris.htm</a:t>
            </a:r>
          </a:p>
          <a:p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Des pistes d’exploitation pédagogique de la journée 2013 sont sur le site du CREG.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Image 2" descr="Capture d’écran 2014-10-01 à 10.48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038108"/>
            <a:ext cx="4025900" cy="4064000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9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0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Les acquis des élèves et des étudiants</a:t>
            </a:r>
            <a:r>
              <a:rPr lang="fr-FR" altLang="fr-FR" sz="5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5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Le baccalauréat STMG en 2014</a:t>
            </a:r>
            <a:endParaRPr lang="fr-FR" sz="22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latin typeface="Calibri"/>
                <a:cs typeface="Calibri"/>
              </a:rPr>
              <a:t>710 600</a:t>
            </a:r>
            <a:r>
              <a:rPr lang="fr-FR" dirty="0" smtClean="0">
                <a:latin typeface="Calibri"/>
                <a:cs typeface="Calibri"/>
              </a:rPr>
              <a:t> </a:t>
            </a:r>
            <a:r>
              <a:rPr lang="fr-FR" sz="2400" b="1" dirty="0">
                <a:solidFill>
                  <a:schemeClr val="tx1"/>
                </a:solidFill>
                <a:latin typeface="Calibri"/>
                <a:cs typeface="Calibri"/>
              </a:rPr>
              <a:t>candidats</a:t>
            </a:r>
            <a:r>
              <a:rPr lang="fr-FR" sz="2400" dirty="0">
                <a:solidFill>
                  <a:schemeClr val="tx1"/>
                </a:solidFill>
                <a:latin typeface="Calibri"/>
                <a:cs typeface="Calibri"/>
              </a:rPr>
              <a:t> au baccalauréat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France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fr-FR" b="1" dirty="0" smtClean="0">
                <a:latin typeface="Calibri"/>
                <a:cs typeface="Calibri"/>
              </a:rPr>
              <a:t>624 700 </a:t>
            </a:r>
            <a:r>
              <a:rPr lang="fr-FR" sz="2400" b="1" dirty="0">
                <a:solidFill>
                  <a:schemeClr val="tx1"/>
                </a:solidFill>
                <a:latin typeface="Calibri"/>
                <a:cs typeface="Calibri"/>
              </a:rPr>
              <a:t>lauréats </a:t>
            </a:r>
            <a:r>
              <a:rPr lang="fr-FR" sz="2400" dirty="0">
                <a:solidFill>
                  <a:schemeClr val="tx1"/>
                </a:solidFill>
                <a:latin typeface="Calibri"/>
                <a:cs typeface="Calibri"/>
              </a:rPr>
              <a:t>au baccalauréat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en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France</a:t>
            </a:r>
          </a:p>
          <a:p>
            <a:endParaRPr lang="fr-FR" dirty="0" smtClean="0">
              <a:latin typeface="Calibri"/>
              <a:cs typeface="Calibri"/>
            </a:endParaRPr>
          </a:p>
          <a:p>
            <a:pPr>
              <a:defRPr/>
            </a:pPr>
            <a:r>
              <a:rPr lang="fr-FR" b="1" dirty="0">
                <a:latin typeface="Calibri"/>
                <a:cs typeface="Calibri"/>
              </a:rPr>
              <a:t>142 </a:t>
            </a:r>
            <a:r>
              <a:rPr lang="fr-FR" b="1" dirty="0" smtClean="0">
                <a:latin typeface="Calibri"/>
                <a:cs typeface="Calibri"/>
              </a:rPr>
              <a:t>274</a:t>
            </a:r>
            <a:r>
              <a:rPr lang="fr-FR" sz="1600" b="1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1600" b="1" dirty="0">
                <a:solidFill>
                  <a:schemeClr val="tx1"/>
                </a:solidFill>
                <a:latin typeface="Calibri"/>
                <a:cs typeface="Calibri"/>
              </a:rPr>
              <a:t>candidats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 (</a:t>
            </a:r>
            <a:r>
              <a:rPr lang="fr-FR" sz="1600" dirty="0" smtClean="0">
                <a:solidFill>
                  <a:schemeClr val="tx1"/>
                </a:solidFill>
                <a:latin typeface="Calibri"/>
                <a:cs typeface="Calibri"/>
              </a:rPr>
              <a:t>20 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%) au baccalauréat technologique, dont:	</a:t>
            </a:r>
          </a:p>
          <a:p>
            <a:pPr marL="365760" lvl="1" indent="0">
              <a:buNone/>
              <a:defRPr/>
            </a:pP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69 542 candidats au baccalauréat en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STMG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en France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(48,9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%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)</a:t>
            </a:r>
          </a:p>
          <a:p>
            <a:pPr>
              <a:defRPr/>
            </a:pPr>
            <a:r>
              <a:rPr lang="fr-FR" sz="1600" dirty="0" smtClean="0">
                <a:solidFill>
                  <a:schemeClr val="tx1"/>
                </a:solidFill>
                <a:latin typeface="Calibri"/>
                <a:cs typeface="Calibri"/>
              </a:rPr>
              <a:t>15924 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candidats au baccalauréat </a:t>
            </a:r>
            <a:r>
              <a:rPr lang="fr-FR" sz="1600" dirty="0" smtClean="0">
                <a:solidFill>
                  <a:schemeClr val="tx1"/>
                </a:solidFill>
                <a:latin typeface="Calibri"/>
                <a:cs typeface="Calibri"/>
              </a:rPr>
              <a:t>STMG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à Paris-Créteil-Versailles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, dont : </a:t>
            </a:r>
          </a:p>
          <a:p>
            <a:pPr marL="365760" lvl="1" indent="0">
              <a:buNone/>
              <a:defRPr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7579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candidats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à Versailles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(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soit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10 % du national)</a:t>
            </a:r>
          </a:p>
          <a:p>
            <a:endParaRPr lang="fr-FR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9463" y="619529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Sources </a:t>
            </a:r>
            <a:r>
              <a:rPr lang="fr-FR" sz="1400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: </a:t>
            </a:r>
            <a:r>
              <a:rPr lang="fr-FR" sz="1400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Note DEPP </a:t>
            </a:r>
            <a:r>
              <a:rPr lang="fr-FR" sz="1400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n° </a:t>
            </a:r>
            <a:r>
              <a:rPr lang="fr-FR" sz="1400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29 (juillet 2014)</a:t>
            </a:r>
            <a:endParaRPr lang="fr-FR" sz="1400" i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3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0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Les acquis des élèves et des </a:t>
            </a:r>
            <a:r>
              <a:rPr lang="fr-FR" altLang="fr-FR" sz="40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étudiants</a:t>
            </a:r>
            <a:r>
              <a:rPr lang="fr-FR" altLang="fr-FR" sz="40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40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Évolution du taux de réussite depuis </a:t>
            </a: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1995 selon </a:t>
            </a:r>
            <a:r>
              <a:rPr lang="fr-FR" altLang="fr-FR" sz="22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les différentes voies de baccalauréat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203849"/>
              </p:ext>
            </p:extLst>
          </p:nvPr>
        </p:nvGraphicFramePr>
        <p:xfrm>
          <a:off x="259174" y="1736367"/>
          <a:ext cx="8617551" cy="459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779462" y="6237163"/>
            <a:ext cx="49560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Sources </a:t>
            </a:r>
            <a:r>
              <a:rPr lang="fr-FR" sz="1400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: </a:t>
            </a:r>
            <a:r>
              <a:rPr lang="fr-FR" sz="1400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Notes DEPP n°06 (mars 2014), </a:t>
            </a:r>
            <a:r>
              <a:rPr lang="fr-FR" sz="1400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n° 29 </a:t>
            </a:r>
            <a:r>
              <a:rPr lang="fr-FR" sz="1400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(juillet 2014)</a:t>
            </a:r>
            <a:endParaRPr lang="fr-FR" sz="1400" i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422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fr-FR" altLang="fr-FR" sz="40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Les acquis des élèves et des étudiants</a:t>
            </a:r>
            <a:r>
              <a:rPr lang="fr-FR" altLang="fr-FR" sz="5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5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Evolution du baccalauréat STG (2008-2013) et STMG (2014)</a:t>
            </a:r>
            <a:endParaRPr lang="fr-FR" sz="22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815180"/>
              </p:ext>
            </p:extLst>
          </p:nvPr>
        </p:nvGraphicFramePr>
        <p:xfrm>
          <a:off x="311009" y="1710451"/>
          <a:ext cx="8604593" cy="483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7637034" y="5520126"/>
            <a:ext cx="1136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source : SIEC</a:t>
            </a:r>
          </a:p>
        </p:txBody>
      </p:sp>
    </p:spTree>
    <p:extLst>
      <p:ext uri="{BB962C8B-B14F-4D97-AF65-F5344CB8AC3E}">
        <p14:creationId xmlns:p14="http://schemas.microsoft.com/office/powerpoint/2010/main" val="427086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fr-FR" altLang="fr-FR" sz="40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Les acquis des élèves et des étudiants</a:t>
            </a:r>
            <a:r>
              <a:rPr lang="fr-FR" altLang="fr-FR" sz="5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5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ésultats au baccalauréat dans l’académie</a:t>
            </a:r>
            <a:endParaRPr lang="fr-FR" sz="22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15278"/>
              </p:ext>
            </p:extLst>
          </p:nvPr>
        </p:nvGraphicFramePr>
        <p:xfrm>
          <a:off x="1288914" y="2431416"/>
          <a:ext cx="5994400" cy="1384300"/>
        </p:xfrm>
        <a:graphic>
          <a:graphicData uri="http://schemas.openxmlformats.org/drawingml/2006/table">
            <a:tbl>
              <a:tblPr firstRow="1" bandRow="1"/>
              <a:tblGrid>
                <a:gridCol w="1041400"/>
                <a:gridCol w="825500"/>
                <a:gridCol w="825500"/>
                <a:gridCol w="825500"/>
                <a:gridCol w="825500"/>
                <a:gridCol w="825500"/>
                <a:gridCol w="825500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SÉRIE STG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STMG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Yvelines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Essonne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Hauts-de-Seine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84,81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Val-d'Oise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78,91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Académie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247994"/>
              </p:ext>
            </p:extLst>
          </p:nvPr>
        </p:nvGraphicFramePr>
        <p:xfrm>
          <a:off x="1748184" y="4822763"/>
          <a:ext cx="5283200" cy="1188720"/>
        </p:xfrm>
        <a:graphic>
          <a:graphicData uri="http://schemas.openxmlformats.org/drawingml/2006/table">
            <a:tbl>
              <a:tblPr/>
              <a:tblGrid>
                <a:gridCol w="1041400"/>
                <a:gridCol w="825500"/>
                <a:gridCol w="825500"/>
                <a:gridCol w="825500"/>
                <a:gridCol w="825500"/>
                <a:gridCol w="939800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RHC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Département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Yvelines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Essonne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Hauts-de-Seine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Val-d'Oise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Académie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2760208" y="1953397"/>
            <a:ext cx="400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Evolution des résultats par département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88914" y="4350681"/>
            <a:ext cx="63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Résultats du bac STMG 2014 par spécialité et par département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37034" y="6198533"/>
            <a:ext cx="1136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source : SIEC</a:t>
            </a:r>
          </a:p>
        </p:txBody>
      </p:sp>
    </p:spTree>
    <p:extLst>
      <p:ext uri="{BB962C8B-B14F-4D97-AF65-F5344CB8AC3E}">
        <p14:creationId xmlns:p14="http://schemas.microsoft.com/office/powerpoint/2010/main" val="301516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Les acquis des élèves et des étudiants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alt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Nombre de mentions bac STG 2013 / bac STMG </a:t>
            </a:r>
            <a:r>
              <a:rPr lang="fr-FR" alt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2014 </a:t>
            </a:r>
            <a:r>
              <a:rPr lang="fr-FR" alt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(candidats </a:t>
            </a:r>
            <a:r>
              <a:rPr lang="fr-FR" alt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sous </a:t>
            </a:r>
            <a:r>
              <a:rPr lang="fr-FR" alt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statut scolaire) </a:t>
            </a:r>
            <a:endParaRPr lang="fr-FR" altLang="fr-FR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endParaRPr lang="fr-FR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Taux de mention au bac général 2014 (toutes séries confondues) au niveau national : 52%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984319"/>
              </p:ext>
            </p:extLst>
          </p:nvPr>
        </p:nvGraphicFramePr>
        <p:xfrm>
          <a:off x="4670199" y="3352799"/>
          <a:ext cx="4194572" cy="325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159280"/>
              </p:ext>
            </p:extLst>
          </p:nvPr>
        </p:nvGraphicFramePr>
        <p:xfrm>
          <a:off x="4670199" y="225091"/>
          <a:ext cx="4194572" cy="327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637034" y="6198533"/>
            <a:ext cx="1136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source : SIEC</a:t>
            </a:r>
          </a:p>
        </p:txBody>
      </p:sp>
    </p:spTree>
    <p:extLst>
      <p:ext uri="{BB962C8B-B14F-4D97-AF65-F5344CB8AC3E}">
        <p14:creationId xmlns:p14="http://schemas.microsoft.com/office/powerpoint/2010/main" val="342169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0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Les acquis des élèves et des étudiants</a:t>
            </a:r>
            <a:r>
              <a:rPr lang="fr-FR" altLang="fr-FR" sz="5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fr-FR" altLang="fr-FR" sz="5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br>
              <a:rPr lang="fr-FR" altLang="fr-FR" sz="22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altLang="fr-FR" sz="22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Le projet</a:t>
            </a:r>
            <a:endParaRPr lang="fr-FR" sz="22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495300" y="1727200"/>
            <a:ext cx="3784600" cy="4229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Evaluation en cours d’année </a:t>
            </a:r>
            <a:b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(sur 12)</a:t>
            </a:r>
          </a:p>
          <a:p>
            <a:pPr marL="0" indent="0">
              <a:buNone/>
            </a:pPr>
            <a:endParaRPr lang="fr-FR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546600" y="1727200"/>
            <a:ext cx="4140200" cy="4229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Soutenance </a:t>
            </a: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(sur 8)</a:t>
            </a:r>
          </a:p>
          <a:p>
            <a:pPr>
              <a:spcBef>
                <a:spcPts val="600"/>
              </a:spcBef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La soutenance est une épreuve de communication orale :</a:t>
            </a:r>
          </a:p>
          <a:p>
            <a:pPr lvl="1"/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Sur le fond : capacité à justifier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et argumenter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lvl="1"/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Sur la forme : expression structurée qui s’appuie sur des outils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numériques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endParaRPr lang="fr-FR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Espace réservé du contenu 4" descr="Capture d’écran 2014-01-03 à 13.49.1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510" b="2423"/>
          <a:stretch/>
        </p:blipFill>
        <p:spPr>
          <a:xfrm>
            <a:off x="495300" y="2857501"/>
            <a:ext cx="4051300" cy="3137664"/>
          </a:xfrm>
          <a:prstGeom prst="roundRect">
            <a:avLst>
              <a:gd name="adj" fmla="val 6311"/>
            </a:avLst>
          </a:prstGeom>
        </p:spPr>
      </p:pic>
      <p:sp>
        <p:nvSpPr>
          <p:cNvPr id="6" name="ZoneTexte 5"/>
          <p:cNvSpPr txBox="1"/>
          <p:nvPr/>
        </p:nvSpPr>
        <p:spPr>
          <a:xfrm>
            <a:off x="787400" y="6230034"/>
            <a:ext cx="7562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Les deux aspects de l’évaluation, ECA et soutenance, doivent être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déconnectés.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Espace réservé du contenu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7"/>
          <a:stretch/>
        </p:blipFill>
        <p:spPr>
          <a:xfrm>
            <a:off x="4702350" y="4193380"/>
            <a:ext cx="3829542" cy="1914837"/>
          </a:xfrm>
          <a:prstGeom prst="roundRect">
            <a:avLst>
              <a:gd name="adj" fmla="val 8902"/>
            </a:avLst>
          </a:prstGeom>
        </p:spPr>
      </p:pic>
    </p:spTree>
    <p:extLst>
      <p:ext uri="{BB962C8B-B14F-4D97-AF65-F5344CB8AC3E}">
        <p14:creationId xmlns:p14="http://schemas.microsoft.com/office/powerpoint/2010/main" val="240772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11008</TotalTime>
  <Words>1667</Words>
  <Application>Microsoft Macintosh PowerPoint</Application>
  <PresentationFormat>Présentation à l'écran (4:3)</PresentationFormat>
  <Paragraphs>388</Paragraphs>
  <Slides>30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Pixel</vt:lpstr>
      <vt:lpstr>Réunion des coordonnateurs et chefs de travaux</vt:lpstr>
      <vt:lpstr>Le groupe d’inspection en économie et gestion dans l’académie de Versailles</vt:lpstr>
      <vt:lpstr>Les acquis des élèves et des étudiants</vt:lpstr>
      <vt:lpstr>Les acquis des élèves et des étudiants  Le baccalauréat STMG en 2014</vt:lpstr>
      <vt:lpstr>Les acquis des élèves et des étudiants Évolution du taux de réussite depuis 1995 selon les différentes voies de baccalauréat</vt:lpstr>
      <vt:lpstr>Les acquis des élèves et des étudiants  Evolution du baccalauréat STG (2008-2013) et STMG (2014)</vt:lpstr>
      <vt:lpstr>Les acquis des élèves et des étudiants  Résultats au baccalauréat dans l’académie</vt:lpstr>
      <vt:lpstr>Les acquis des élèves et des étudiants</vt:lpstr>
      <vt:lpstr>Les acquis des élèves et des étudiants   Le projet</vt:lpstr>
      <vt:lpstr>Les acquis des élèves et des étudiants   L’étude de gestion</vt:lpstr>
      <vt:lpstr>Les acquis des élèves et des étudiants  Résultats des BTS (tous statuts)</vt:lpstr>
      <vt:lpstr>L’actualité disciplinaire académique</vt:lpstr>
      <vt:lpstr>Présentation PowerPoint</vt:lpstr>
      <vt:lpstr>L’actualité disciplinaire</vt:lpstr>
      <vt:lpstr>L’actualité disciplinaire  Rénovation du BTS Banque – Conseiller de clientèle (particuliers)</vt:lpstr>
      <vt:lpstr>L’actualité disciplinaire  BTS Banque : une grande diversité de canaux de distribution</vt:lpstr>
      <vt:lpstr>L’actualité disciplinaire Rénovation du BTS Banque - une architecture simple et lisible :  2 fonctions et 2 domaines + 2 domaines facultatifs</vt:lpstr>
      <vt:lpstr>L’actualité disciplinaire  Appel à expérimentation à la rentrée 2015</vt:lpstr>
      <vt:lpstr>L’actualité disciplinaire  DNL Anglais</vt:lpstr>
      <vt:lpstr>L’actualité disciplinaire  DNL Anglais</vt:lpstr>
      <vt:lpstr>L’orientation des élèves</vt:lpstr>
      <vt:lpstr>L’orientation des élèves</vt:lpstr>
      <vt:lpstr>L’orientation des élèves  La mallette post bac</vt:lpstr>
      <vt:lpstr>L’orientation des élèves  Le renforcement de la liaison Bac pro-BTS</vt:lpstr>
      <vt:lpstr>L’orientation des élèves Actions favorisant l’orientation et la réussite des bacheliers technologiques en IUT</vt:lpstr>
      <vt:lpstr>Dynamiser nos enseignements</vt:lpstr>
      <vt:lpstr>Le site du CREG, vous accompagne toute l’année</vt:lpstr>
      <vt:lpstr>Dynamiser nos enseignements Les concours pédagogiques :     EXIGE-INFOFI</vt:lpstr>
      <vt:lpstr>Dynamiser nos enseignements  Autres concours pédagogiques</vt:lpstr>
      <vt:lpstr>Dynamiser nos enseignements Les animations pédagogiques :     Edition 2014 de PLEASE</vt:lpstr>
    </vt:vector>
  </TitlesOfParts>
  <Company>Hermes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des coordonnateurs et chefs de travaux</dc:title>
  <dc:creator>Olivier Mondet</dc:creator>
  <cp:lastModifiedBy>Olivier Mondet</cp:lastModifiedBy>
  <cp:revision>150</cp:revision>
  <dcterms:created xsi:type="dcterms:W3CDTF">2014-09-10T10:20:58Z</dcterms:created>
  <dcterms:modified xsi:type="dcterms:W3CDTF">2014-10-06T14:33:26Z</dcterms:modified>
</cp:coreProperties>
</file>